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5.xml" ContentType="application/inkml+xml"/>
  <Override PartName="/ppt/ink/ink6.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7.xml" ContentType="application/inkml+xml"/>
  <Override PartName="/ppt/ink/ink8.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9.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10.xml" ContentType="application/inkml+xml"/>
  <Override PartName="/ppt/ink/ink11.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12.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handoutMasterIdLst>
    <p:handoutMasterId r:id="rId86"/>
  </p:handoutMasterIdLst>
  <p:sldIdLst>
    <p:sldId id="469" r:id="rId2"/>
    <p:sldId id="470" r:id="rId3"/>
    <p:sldId id="471" r:id="rId4"/>
    <p:sldId id="472" r:id="rId5"/>
    <p:sldId id="473" r:id="rId6"/>
    <p:sldId id="474" r:id="rId7"/>
    <p:sldId id="475" r:id="rId8"/>
    <p:sldId id="476" r:id="rId9"/>
    <p:sldId id="477" r:id="rId10"/>
    <p:sldId id="478" r:id="rId11"/>
    <p:sldId id="481" r:id="rId12"/>
    <p:sldId id="479" r:id="rId13"/>
    <p:sldId id="527" r:id="rId14"/>
    <p:sldId id="480" r:id="rId15"/>
    <p:sldId id="482" r:id="rId16"/>
    <p:sldId id="483" r:id="rId17"/>
    <p:sldId id="484" r:id="rId18"/>
    <p:sldId id="485" r:id="rId19"/>
    <p:sldId id="486" r:id="rId20"/>
    <p:sldId id="531" r:id="rId21"/>
    <p:sldId id="487" r:id="rId22"/>
    <p:sldId id="488" r:id="rId23"/>
    <p:sldId id="532" r:id="rId24"/>
    <p:sldId id="489" r:id="rId25"/>
    <p:sldId id="534" r:id="rId26"/>
    <p:sldId id="490" r:id="rId27"/>
    <p:sldId id="491" r:id="rId28"/>
    <p:sldId id="536" r:id="rId29"/>
    <p:sldId id="492" r:id="rId30"/>
    <p:sldId id="537" r:id="rId31"/>
    <p:sldId id="529" r:id="rId32"/>
    <p:sldId id="495" r:id="rId33"/>
    <p:sldId id="538" r:id="rId34"/>
    <p:sldId id="528" r:id="rId35"/>
    <p:sldId id="493" r:id="rId36"/>
    <p:sldId id="494" r:id="rId37"/>
    <p:sldId id="544" r:id="rId38"/>
    <p:sldId id="516" r:id="rId39"/>
    <p:sldId id="517" r:id="rId40"/>
    <p:sldId id="518" r:id="rId41"/>
    <p:sldId id="519" r:id="rId42"/>
    <p:sldId id="539" r:id="rId43"/>
    <p:sldId id="520" r:id="rId44"/>
    <p:sldId id="540" r:id="rId45"/>
    <p:sldId id="521" r:id="rId46"/>
    <p:sldId id="541" r:id="rId47"/>
    <p:sldId id="522" r:id="rId48"/>
    <p:sldId id="542" r:id="rId49"/>
    <p:sldId id="523" r:id="rId50"/>
    <p:sldId id="543" r:id="rId51"/>
    <p:sldId id="524" r:id="rId52"/>
    <p:sldId id="525" r:id="rId53"/>
    <p:sldId id="496" r:id="rId54"/>
    <p:sldId id="497" r:id="rId55"/>
    <p:sldId id="498" r:id="rId56"/>
    <p:sldId id="499" r:id="rId57"/>
    <p:sldId id="500" r:id="rId58"/>
    <p:sldId id="501" r:id="rId59"/>
    <p:sldId id="545" r:id="rId60"/>
    <p:sldId id="502" r:id="rId61"/>
    <p:sldId id="546" r:id="rId62"/>
    <p:sldId id="503" r:id="rId63"/>
    <p:sldId id="504" r:id="rId64"/>
    <p:sldId id="505" r:id="rId65"/>
    <p:sldId id="506" r:id="rId66"/>
    <p:sldId id="507" r:id="rId67"/>
    <p:sldId id="508" r:id="rId68"/>
    <p:sldId id="509" r:id="rId69"/>
    <p:sldId id="510" r:id="rId70"/>
    <p:sldId id="511" r:id="rId71"/>
    <p:sldId id="512" r:id="rId72"/>
    <p:sldId id="513" r:id="rId73"/>
    <p:sldId id="514" r:id="rId74"/>
    <p:sldId id="411" r:id="rId75"/>
    <p:sldId id="463" r:id="rId76"/>
    <p:sldId id="462" r:id="rId77"/>
    <p:sldId id="464" r:id="rId78"/>
    <p:sldId id="458" r:id="rId79"/>
    <p:sldId id="465" r:id="rId80"/>
    <p:sldId id="466" r:id="rId81"/>
    <p:sldId id="467" r:id="rId82"/>
    <p:sldId id="530" r:id="rId83"/>
    <p:sldId id="468" r:id="rId84"/>
  </p:sldIdLst>
  <p:sldSz cx="21607463" cy="12152313"/>
  <p:notesSz cx="6858000" cy="9144000"/>
  <p:defaultTextStyle>
    <a:defPPr>
      <a:defRPr lang="fr-FR"/>
    </a:defPPr>
    <a:lvl1pPr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1pPr>
    <a:lvl2pPr marL="1079500" indent="-622300"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2pPr>
    <a:lvl3pPr marL="2159000" indent="-1244600"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3pPr>
    <a:lvl4pPr marL="3240088" indent="-1868488"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4pPr>
    <a:lvl5pPr marL="4319588" indent="-2490788"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5pPr>
    <a:lvl6pPr marL="2286000" algn="l" defTabSz="914400" rtl="0" eaLnBrk="1" latinLnBrk="0" hangingPunct="1">
      <a:defRPr sz="5700" kern="1200">
        <a:solidFill>
          <a:schemeClr val="tx1"/>
        </a:solidFill>
        <a:latin typeface="Arial" charset="0"/>
        <a:ea typeface="ＭＳ Ｐゴシック" pitchFamily="34" charset="-128"/>
        <a:cs typeface="+mn-cs"/>
      </a:defRPr>
    </a:lvl6pPr>
    <a:lvl7pPr marL="2743200" algn="l" defTabSz="914400" rtl="0" eaLnBrk="1" latinLnBrk="0" hangingPunct="1">
      <a:defRPr sz="5700" kern="1200">
        <a:solidFill>
          <a:schemeClr val="tx1"/>
        </a:solidFill>
        <a:latin typeface="Arial" charset="0"/>
        <a:ea typeface="ＭＳ Ｐゴシック" pitchFamily="34" charset="-128"/>
        <a:cs typeface="+mn-cs"/>
      </a:defRPr>
    </a:lvl7pPr>
    <a:lvl8pPr marL="3200400" algn="l" defTabSz="914400" rtl="0" eaLnBrk="1" latinLnBrk="0" hangingPunct="1">
      <a:defRPr sz="5700" kern="1200">
        <a:solidFill>
          <a:schemeClr val="tx1"/>
        </a:solidFill>
        <a:latin typeface="Arial" charset="0"/>
        <a:ea typeface="ＭＳ Ｐゴシック" pitchFamily="34" charset="-128"/>
        <a:cs typeface="+mn-cs"/>
      </a:defRPr>
    </a:lvl8pPr>
    <a:lvl9pPr marL="3657600" algn="l" defTabSz="914400" rtl="0" eaLnBrk="1" latinLnBrk="0" hangingPunct="1">
      <a:defRPr sz="5700"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3828">
          <p15:clr>
            <a:srgbClr val="A4A3A4"/>
          </p15:clr>
        </p15:guide>
        <p15:guide id="2" pos="680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Quis Saki" initials="mS" lastIdx="1" clrIdx="0">
    <p:extLst>
      <p:ext uri="{19B8F6BF-5375-455C-9EA6-DF929625EA0E}">
        <p15:presenceInfo xmlns:p15="http://schemas.microsoft.com/office/powerpoint/2012/main" userId="d989d4d3e89d530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D4F7"/>
    <a:srgbClr val="3550FE"/>
    <a:srgbClr val="C30000"/>
    <a:srgbClr val="29ABE2"/>
    <a:srgbClr val="0076FF"/>
    <a:srgbClr val="0049FF"/>
    <a:srgbClr val="E346FF"/>
    <a:srgbClr val="AE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2" autoAdjust="0"/>
    <p:restoredTop sz="78676" autoAdjust="0"/>
  </p:normalViewPr>
  <p:slideViewPr>
    <p:cSldViewPr snapToGrid="0" snapToObjects="1">
      <p:cViewPr varScale="1">
        <p:scale>
          <a:sx n="39" d="100"/>
          <a:sy n="39" d="100"/>
        </p:scale>
        <p:origin x="1283" y="77"/>
      </p:cViewPr>
      <p:guideLst>
        <p:guide orient="horz" pos="3828"/>
        <p:guide pos="680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13538"/>
    </p:cViewPr>
  </p:sorterViewPr>
  <p:notesViewPr>
    <p:cSldViewPr snapToGrid="0" snapToObjects="1">
      <p:cViewPr varScale="1">
        <p:scale>
          <a:sx n="117" d="100"/>
          <a:sy n="117" d="100"/>
        </p:scale>
        <p:origin x="-4544"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0.wmf"/><Relationship Id="rId1" Type="http://schemas.openxmlformats.org/officeDocument/2006/relationships/image" Target="../media/image26.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image" Target="../media/image28.wmf"/><Relationship Id="rId7" Type="http://schemas.openxmlformats.org/officeDocument/2006/relationships/image" Target="../media/image29.wmf"/><Relationship Id="rId2" Type="http://schemas.openxmlformats.org/officeDocument/2006/relationships/image" Target="../media/image20.wmf"/><Relationship Id="rId1" Type="http://schemas.openxmlformats.org/officeDocument/2006/relationships/image" Target="../media/image26.w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2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1.wmf"/><Relationship Id="rId7" Type="http://schemas.openxmlformats.org/officeDocument/2006/relationships/image" Target="../media/image42.wmf"/><Relationship Id="rId2" Type="http://schemas.openxmlformats.org/officeDocument/2006/relationships/image" Target="../media/image27.wmf"/><Relationship Id="rId1" Type="http://schemas.openxmlformats.org/officeDocument/2006/relationships/image" Target="../media/image39.wmf"/><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2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2.wmf"/><Relationship Id="rId1" Type="http://schemas.openxmlformats.org/officeDocument/2006/relationships/image" Target="../media/image7.wmf"/><Relationship Id="rId4" Type="http://schemas.openxmlformats.org/officeDocument/2006/relationships/image" Target="../media/image4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0.wmf"/><Relationship Id="rId1" Type="http://schemas.openxmlformats.org/officeDocument/2006/relationships/image" Target="../media/image2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0.wmf"/><Relationship Id="rId1" Type="http://schemas.openxmlformats.org/officeDocument/2006/relationships/image" Target="../media/image26.wmf"/><Relationship Id="rId4" Type="http://schemas.openxmlformats.org/officeDocument/2006/relationships/image" Target="../media/image2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31.wmf"/><Relationship Id="rId1" Type="http://schemas.openxmlformats.org/officeDocument/2006/relationships/image" Target="../media/image29.wmf"/><Relationship Id="rId4" Type="http://schemas.openxmlformats.org/officeDocument/2006/relationships/image" Target="../media/image4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48.wmf"/><Relationship Id="rId1" Type="http://schemas.openxmlformats.org/officeDocument/2006/relationships/image" Target="../media/image47.wmf"/><Relationship Id="rId4" Type="http://schemas.openxmlformats.org/officeDocument/2006/relationships/image" Target="../media/image4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27.wmf"/><Relationship Id="rId7" Type="http://schemas.openxmlformats.org/officeDocument/2006/relationships/image" Target="../media/image54.wmf"/><Relationship Id="rId2" Type="http://schemas.openxmlformats.org/officeDocument/2006/relationships/image" Target="../media/image48.wmf"/><Relationship Id="rId1" Type="http://schemas.openxmlformats.org/officeDocument/2006/relationships/image" Target="../media/image47.wmf"/><Relationship Id="rId6" Type="http://schemas.openxmlformats.org/officeDocument/2006/relationships/image" Target="../media/image53.wmf"/><Relationship Id="rId5" Type="http://schemas.openxmlformats.org/officeDocument/2006/relationships/image" Target="../media/image52.wmf"/><Relationship Id="rId4" Type="http://schemas.openxmlformats.org/officeDocument/2006/relationships/image" Target="../media/image49.wmf"/><Relationship Id="rId9" Type="http://schemas.openxmlformats.org/officeDocument/2006/relationships/image" Target="../media/image30.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20.wmf"/><Relationship Id="rId7" Type="http://schemas.openxmlformats.org/officeDocument/2006/relationships/image" Target="../media/image54.wmf"/><Relationship Id="rId2" Type="http://schemas.openxmlformats.org/officeDocument/2006/relationships/image" Target="../media/image31.wmf"/><Relationship Id="rId1" Type="http://schemas.openxmlformats.org/officeDocument/2006/relationships/image" Target="../media/image29.wmf"/><Relationship Id="rId6" Type="http://schemas.openxmlformats.org/officeDocument/2006/relationships/image" Target="../media/image53.wmf"/><Relationship Id="rId5" Type="http://schemas.openxmlformats.org/officeDocument/2006/relationships/image" Target="../media/image52.wmf"/><Relationship Id="rId10" Type="http://schemas.openxmlformats.org/officeDocument/2006/relationships/image" Target="../media/image30.wmf"/><Relationship Id="rId4" Type="http://schemas.openxmlformats.org/officeDocument/2006/relationships/image" Target="../media/image46.wmf"/><Relationship Id="rId9" Type="http://schemas.openxmlformats.org/officeDocument/2006/relationships/image" Target="../media/image5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31.wmf"/><Relationship Id="rId1" Type="http://schemas.openxmlformats.org/officeDocument/2006/relationships/image" Target="../media/image29.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4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27.wmf"/><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67.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20.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27.wmf"/><Relationship Id="rId1" Type="http://schemas.openxmlformats.org/officeDocument/2006/relationships/image" Target="../media/image69.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6.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12.wmf"/><Relationship Id="rId1" Type="http://schemas.openxmlformats.org/officeDocument/2006/relationships/image" Target="../media/image73.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20.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6.wmf"/><Relationship Id="rId1" Type="http://schemas.openxmlformats.org/officeDocument/2006/relationships/image" Target="../media/image13.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5.wmf"/><Relationship Id="rId1" Type="http://schemas.openxmlformats.org/officeDocument/2006/relationships/image" Target="../media/image78.wmf"/><Relationship Id="rId5" Type="http://schemas.openxmlformats.org/officeDocument/2006/relationships/image" Target="../media/image81.wmf"/><Relationship Id="rId4" Type="http://schemas.openxmlformats.org/officeDocument/2006/relationships/image" Target="../media/image80.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83.wmf"/><Relationship Id="rId1" Type="http://schemas.openxmlformats.org/officeDocument/2006/relationships/image" Target="../media/image78.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12.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85.wmf"/><Relationship Id="rId1" Type="http://schemas.openxmlformats.org/officeDocument/2006/relationships/image" Target="../media/image84.wmf"/><Relationship Id="rId6" Type="http://schemas.openxmlformats.org/officeDocument/2006/relationships/image" Target="../media/image20.wmf"/><Relationship Id="rId5" Type="http://schemas.openxmlformats.org/officeDocument/2006/relationships/image" Target="../media/image80.wmf"/><Relationship Id="rId4" Type="http://schemas.openxmlformats.org/officeDocument/2006/relationships/image" Target="../media/image86.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20.wmf"/><Relationship Id="rId1" Type="http://schemas.openxmlformats.org/officeDocument/2006/relationships/image" Target="../media/image87.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91.wmf"/><Relationship Id="rId7" Type="http://schemas.openxmlformats.org/officeDocument/2006/relationships/image" Target="../media/image93.wmf"/><Relationship Id="rId2" Type="http://schemas.openxmlformats.org/officeDocument/2006/relationships/image" Target="../media/image90.wmf"/><Relationship Id="rId1" Type="http://schemas.openxmlformats.org/officeDocument/2006/relationships/image" Target="../media/image89.wmf"/><Relationship Id="rId6" Type="http://schemas.openxmlformats.org/officeDocument/2006/relationships/image" Target="../media/image92.wmf"/><Relationship Id="rId5" Type="http://schemas.openxmlformats.org/officeDocument/2006/relationships/image" Target="../media/image86.wmf"/><Relationship Id="rId4" Type="http://schemas.openxmlformats.org/officeDocument/2006/relationships/image" Target="../media/image85.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96.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98.wmf"/><Relationship Id="rId1" Type="http://schemas.openxmlformats.org/officeDocument/2006/relationships/image" Target="../media/image97.wmf"/><Relationship Id="rId6" Type="http://schemas.openxmlformats.org/officeDocument/2006/relationships/image" Target="../media/image101.wmf"/><Relationship Id="rId5" Type="http://schemas.openxmlformats.org/officeDocument/2006/relationships/image" Target="../media/image100.wmf"/><Relationship Id="rId4" Type="http://schemas.openxmlformats.org/officeDocument/2006/relationships/image" Target="../media/image99.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image" Target="../media/image102.wmf"/><Relationship Id="rId7" Type="http://schemas.openxmlformats.org/officeDocument/2006/relationships/image" Target="../media/image101.wmf"/><Relationship Id="rId2" Type="http://schemas.openxmlformats.org/officeDocument/2006/relationships/image" Target="../media/image85.wmf"/><Relationship Id="rId1" Type="http://schemas.openxmlformats.org/officeDocument/2006/relationships/image" Target="../media/image95.wmf"/><Relationship Id="rId6" Type="http://schemas.openxmlformats.org/officeDocument/2006/relationships/image" Target="../media/image104.wmf"/><Relationship Id="rId5" Type="http://schemas.openxmlformats.org/officeDocument/2006/relationships/image" Target="../media/image103.wmf"/><Relationship Id="rId4" Type="http://schemas.openxmlformats.org/officeDocument/2006/relationships/image" Target="../media/image8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7.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105.wmf"/><Relationship Id="rId1" Type="http://schemas.openxmlformats.org/officeDocument/2006/relationships/image" Target="../media/image95.wmf"/><Relationship Id="rId6" Type="http://schemas.openxmlformats.org/officeDocument/2006/relationships/image" Target="../media/image107.wmf"/><Relationship Id="rId5" Type="http://schemas.openxmlformats.org/officeDocument/2006/relationships/image" Target="../media/image20.wmf"/><Relationship Id="rId4" Type="http://schemas.openxmlformats.org/officeDocument/2006/relationships/image" Target="../media/image106.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86.wmf"/><Relationship Id="rId7" Type="http://schemas.openxmlformats.org/officeDocument/2006/relationships/image" Target="../media/image111.wmf"/><Relationship Id="rId2" Type="http://schemas.openxmlformats.org/officeDocument/2006/relationships/image" Target="../media/image85.wmf"/><Relationship Id="rId1" Type="http://schemas.openxmlformats.org/officeDocument/2006/relationships/image" Target="../media/image95.w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112.wmf"/><Relationship Id="rId1" Type="http://schemas.openxmlformats.org/officeDocument/2006/relationships/image" Target="../media/image26.wmf"/><Relationship Id="rId5" Type="http://schemas.openxmlformats.org/officeDocument/2006/relationships/image" Target="../media/image114.wmf"/><Relationship Id="rId4" Type="http://schemas.openxmlformats.org/officeDocument/2006/relationships/image" Target="../media/image113.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85.wmf"/><Relationship Id="rId1" Type="http://schemas.openxmlformats.org/officeDocument/2006/relationships/image" Target="../media/image95.wmf"/><Relationship Id="rId6" Type="http://schemas.openxmlformats.org/officeDocument/2006/relationships/image" Target="../media/image98.wmf"/><Relationship Id="rId5" Type="http://schemas.openxmlformats.org/officeDocument/2006/relationships/image" Target="../media/image101.wmf"/><Relationship Id="rId4" Type="http://schemas.openxmlformats.org/officeDocument/2006/relationships/image" Target="../media/image104.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85.wmf"/><Relationship Id="rId1" Type="http://schemas.openxmlformats.org/officeDocument/2006/relationships/image" Target="../media/image9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080272" fontAlgn="auto">
              <a:spcBef>
                <a:spcPts val="0"/>
              </a:spcBef>
              <a:spcAft>
                <a:spcPts val="0"/>
              </a:spcAft>
              <a:defRPr sz="1200">
                <a:latin typeface="+mn-lt"/>
                <a:ea typeface="+mn-ea"/>
                <a:cs typeface="+mn-cs"/>
              </a:defRPr>
            </a:lvl1pPr>
          </a:lstStyle>
          <a:p>
            <a:pPr>
              <a:defRPr/>
            </a:pPr>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4" charset="0"/>
                <a:cs typeface="Arial" pitchFamily="34" charset="0"/>
              </a:defRPr>
            </a:lvl1pPr>
          </a:lstStyle>
          <a:p>
            <a:pPr>
              <a:defRPr/>
            </a:pPr>
            <a:fld id="{05ED38CE-B7FF-41BF-9500-CEA2940B906C}" type="datetimeFigureOut">
              <a:rPr lang="fr-FR"/>
              <a:pPr>
                <a:defRPr/>
              </a:pPr>
              <a:t>22/09/2019</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080272" fontAlgn="auto">
              <a:spcBef>
                <a:spcPts val="0"/>
              </a:spcBef>
              <a:spcAft>
                <a:spcPts val="0"/>
              </a:spcAft>
              <a:defRPr sz="1200">
                <a:latin typeface="+mn-lt"/>
                <a:ea typeface="+mn-ea"/>
                <a:cs typeface="+mn-cs"/>
              </a:defRPr>
            </a:lvl1pPr>
          </a:lstStyle>
          <a:p>
            <a:pPr>
              <a:defRPr/>
            </a:pPr>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pitchFamily="34" charset="0"/>
                <a:cs typeface="Arial" pitchFamily="34" charset="0"/>
              </a:defRPr>
            </a:lvl1pPr>
          </a:lstStyle>
          <a:p>
            <a:pPr>
              <a:defRPr/>
            </a:pPr>
            <a:fld id="{6963DFED-6B98-4188-846F-160B8DB02AAE}" type="slidenum">
              <a:rPr lang="fr-FR"/>
              <a:pPr>
                <a:defRPr/>
              </a:pPr>
              <a:t>‹#›</a:t>
            </a:fld>
            <a:endParaRPr lang="fr-FR"/>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19-09-22T08:00:45.344"/>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C00000"/>
    </inkml:brush>
  </inkml:definitions>
  <inkml:trace contextRef="#ctx0" brushRef="#br0">12880 31040 0,'31'0'47,"1"0"-47,-1 0 15,94 0 1,-31-31 0,-1 31-1,33 0 1,-1 0-1,-32-31 1,1 31 0,-31 0 15,-32 0-15,0 0-1,0 0 1,1 0-1</inkml:trace>
  <inkml:trace contextRef="#ctx0" brushRef="#br0" timeOffset="5791.154">13474 31822 0,'-31'0'219,"31"31"-172,0 0-32,-31 1 1,31-1 0,0 0-1,0 1 1,0-1-1,0 0 1,0 0 0,0 1-1,31-1 1,0-31 0,0 31-1,32 0 1,-32-31-1,0 0 32,1 0-47,-1 0 32,-31 32-32,62-32 15,1 0 1,-1 0-1,32 0 1,-62-32 0,-1 1-1,0-31 1,-31 30 0,0-30-1,0-1 1,0 1-1,0-1 1,-31 1 15,0-1-15,31 32 0,0 0-1,0-1 63,-32 32-78,1 0 32,0 0-17,-1 0 16,1 0-31,0 0 32,0 0-32,-1 0 31,1 0-15,0 32-1,31-1 1,-31-31-1,-1 0 1,32 31 15,-31 0-15,0 1 0,0-32-1,62 0 126</inkml:trace>
  <inkml:trace contextRef="#ctx0" brushRef="#br0" timeOffset="6646.571">13912 31978 0,'0'32'94,"31"-32"-94,0 31 15,1 0 1,61 63 0,-30-32-1,-32-62-15,0 0 16,1 0 62,-32 32-78,0-1 188,0 0-173</inkml:trace>
  <inkml:trace contextRef="#ctx0" brushRef="#br0" timeOffset="7547.2">12974 32666 0,'31'0'15,"0"0"1,94 0 0,94-31-1,0 31 1,0-32-1,-188 32-15,219-31 16,-62 31 0,-94-31 15,-32 31-15,-31 0-1,1 0 16,-32-31-15,62 31 0,-31-32-1,32 32 1,0 0 0,-32 0-1</inkml:trace>
  <inkml:trace contextRef="#ctx0" brushRef="#br0" timeOffset="28008.523">13505 33135 0,'32'0'125,"-1"0"-109,-31-31-1,31-1 1,0 1 0,-31 0-1,32 0 1,-1-1-1,-31 1 1,31 31 0,0 0 62,-31-31-78,32 31 172,-32 31-141,0 0-31,0 1 16,0-1-1,0 0 1,0 0-1,0 1 1,0-1 0,0 0-1,0 0 1,0 1 0,0-1-1,0 0 16,31-31-31,-31 31 16,31-31 0,0 0 31,1 0 31,-1 0-78,-31-31 15,31 31 1,1 0 0,-32-62-1,0 30 1,31 1-1,0 0 1,0-32 0,-31 32-1,0 0 17,32 31-17,-32-31 1,31 31 31,-31-32-32,0 1 1,0 0 46,31 31-62,-31-31 16,31-1 0,-31 1-1,32 31 1,-32-31 15,0 62 125,0 0-124,0 1-32,0-1 15,0 0 1,0 0 0,0 1-1,0-1 1,0 0 15,0 0-15,0 1-16,0-1 15,0 0 1,31 0 0,-31 1-1,0-1 1,31-31-1,-31 31 1,31 0 0,1 1-1,-32-1 1,31 31 0,0-30-1,0-1 16</inkml:trace>
  <inkml:trace contextRef="#ctx0" brushRef="#br1" timeOffset="32455.202">13380 32729 0,'32'0'15,"30"0"1,-31 0-16,32 31 31,31 31-15,-1-30-1,32 30 1,1 1 0,-1 30-1,31 32 1,-94-93-1,-30 30 1,30-62 0,-31 31-1,32 1 1,-1 30 0,-30-31-1,-32 1 173</inkml:trace>
  <inkml:trace contextRef="#ctx0" brushRef="#br1" timeOffset="33474.124">15850 28352 0,'31'0'0,"1"0"16,30 31-1,63 32 1,-125-32-16,125 63 15,-31 0 1,31 62 0,0 0-1,-62-31 1,-1-31 0,-31-63-1,1-31 1</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19-09-21T11:08:29.608"/>
    </inkml:context>
    <inkml:brush xml:id="br0">
      <inkml:brushProperty name="width" value="0.05292" units="cm"/>
      <inkml:brushProperty name="height" value="0.05292" units="cm"/>
      <inkml:brushProperty name="color" value="#FF0000"/>
    </inkml:brush>
  </inkml:definitions>
  <inkml:trace contextRef="#ctx0" brushRef="#br0">10629 25883 0,'-31'0'78,"-32"0"-63,-30 0 1,61 0-16,-93 93 16,-31-93-1,0 63 1,-32 31 0,32-32-1,62 1 1,0-1-1,32-30 1,30-32 0,1 0 15,31 31 31,0 0-62,0 0 16,0 1 0,31-32 15,1 0-15,-1 0-1,0 31 1,32-31-1,-1 0 1,95 0 0,-64 0-1,32 0 1,-93 0 0,93 0-1,-63 0 1,1 0-1,-32 0 17,0 0-32,1 0 15,-1 0 1,0 0 0,32 0-1,-32 0 1,0 0 31,-62 0 46,0 0-93,-32 31 16,32-31-16,-157 94 16,-31 0-1,1 31 1,-1-63 0,31 32-1,32-31 1,62-32-1,0 0 1,0 0 0,32 1-1,62-1 1,31-31 93,0 0-93,-31 31 0,32-31-16,30 0 15,63 31 1,94-31-1,94-93 1,-1 30 0,-280 63-16,155-62 15,-30 30 1,-95 1 15,-31 31-15,1 0-1,-1 0 1,0 0 47,0 0-48,1 0 1,-1 0-16</inkml:trace>
  <inkml:trace contextRef="#ctx0" brushRef="#br0" timeOffset="1297.018">9222 27790 0,'32'0'47,"-1"0"-31,31-32-1,1 1 1,-1 31 0,32 0-1,-94-31 1,63-1-1,-32 1 1,0 31 0,1 0-1</inkml:trace>
  <inkml:trace contextRef="#ctx0" brushRef="#br0" timeOffset="1969.87">9660 27383 0,'0'31'62,"0"1"-62,0-1 16,-31 63-1,0 31 1,31-63 0,0 32-1,-32-31 1,32-1 0,0-31-1,32-31 32,-32 32-47,62-1 16,32 0-1,-63-31 1,0 0 31,1 0-32,-1 0 1,31-62 0,1-32-1,-32 94-15,32-31 0</inkml:trace>
  <inkml:trace contextRef="#ctx0" brushRef="#br0" timeOffset="7054.007">9754 25132 0,'0'32'78,"0"-1"-78,0 0 16,0 1-16,0 61 16,-31 1-1,31-63 17,0 1 14,0-64 48,0 1-78,0 0-16,0 0 15,62-63 1,1 31 0,-32 32-1,-31 0-15,62-1 32,-30 32 30,-1 0-46,0 0-1,0 0 63,-31 32-78,32 30 16,-32 1 0,31-1-1</inkml:trace>
  <inkml:trace contextRef="#ctx0" brushRef="#br0" timeOffset="14655.055">47956 10628 0,'0'63'16,"0"-32"-16,32 438 16,-32-157-1,0-30 1,0-157 15,31-31-15,63-1-1,62 1 1,63-31 0,31-1-1,0-62 1,0 0-1,63-62 1,62-157 0,-62-94-1,-126 1 1,-31-1 0,-62 32-1,-63-32 1,-62 63 15,-156 94-15,-32 93-1,-63-31 1,-61 94 0,-220 32-1,-31 93 1,156-31-1,313-32 1,94-62 0</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19-09-21T11:11:08.588"/>
    </inkml:context>
    <inkml:brush xml:id="br0">
      <inkml:brushProperty name="width" value="0.05292" units="cm"/>
      <inkml:brushProperty name="height" value="0.05292" units="cm"/>
      <inkml:brushProperty name="color" value="#7030A0"/>
    </inkml:brush>
  </inkml:definitions>
  <inkml:trace contextRef="#ctx0" brushRef="#br0">19633 28383 0,'0'-31'32,"31"31"-32,0-62 31,32-1-15,-1 32-1,-30 0-15,30 31 16,1-63-1,30 32 1,-30-32 0,93 1-1,-62 31 1,31-1 0,31 1-1,1 0 1,-95 0-1,63 31 1,-31-32 0,31 32 15,31-31-15,1 31-1,30-31 1,95 31-1,-126 0 1,0 0 0,-62 0-1,31 0 1,31 31 0,-31 0-1,-31-31 1,0 32-1,31-1 1,-31 0 0,62 0 15,-31 1-15,-31-1-1,31 0 1,-31-31-1,-32 31 1,1 1 0,-1-1-1,63 94 1,1 31 0,-1 0-1,-32-62 1,-30 31-1,-1-62 1,-30-1 0,30 1 15,-62-32-15,0 63-1,0 31 1,31 0-1,-31-31 1,0 0 0,0-32-1,32 32 1,-32 31 0,0-31-1,0-1 1,-32 32-1,1-62 1,0 31 0,0 0-1,-32-1 17,32-30-17,0 62 1,-32-63-1,32 1 1,-32-1 0,1 1-1,-32 31 1,-62 62 0,-32-31-1,1-31 1,30 0-1,-93-1 1,31 1 0,-93 0 15,30 0-15,-124-1 15,218-30-16,32-63 1,-63 63 0,-31-63-1,0 31 1,31 0 0,32-31-1,-32 31 1,31-31-1,32 0 1,125 0 0,-1 0 62,1 0 16,0 0-63,0 0 0,-1 0 235,1 0-266,0 0 0,-157 0 15,32 0 17,31 0-17,62 32 1,-30-32-16,30 31 15,-125-31 1,1 31 0,31 0-1,-1-31 1,63 0 0,-31 0-1,-31 32 1,0-1-1,-94 0 1,-32-31 0,1 63-1,125-63 17,-1 62-17,-30-31 1,62 1-1,-63-1 1,32-31 0,-32 0-1,1 31 1,-32-31 0,31 31-1,1-31 1,-1 0-1,32 32 1,-32-32 0,1 31-1,30-31 1,32 0 15,0 31-15,0-31-1,0 0 1,-31 0 0,0 32-1,-63-1 1,0-31 0,0 0-1,0 0 1,94 0-1,-31 0 1,0 0 0,30 0-1,-30 0 17,31-31-17,-62 31 1,-1-63-1,32 32 1,-1-32 0,95 63-1,-32-31 1,31 0 0,32 31-1,-31-32 16,-1-30-15,-31-63 0,32 31-1,-1-62 17,-30-1-17,93 126-15,0-156 16,0-32-1,0 31 1,-32-62 0,1 63-1,31-1 1,-31 32 0,31 31-1,-31 31 1,-1-31-1,32-125 17,0 156-1,0 32-15,0-63-1,0 0 1,63-219 15,-1 187-15,-62 1-1,63 31 1,-32-31 0,32 62-1,-63-62 1,62 62-1,-62 0 1,31 63 0,32-63-1,-1-31 17,1 63-17,-32-32 1,32 31-1,-63 1 1,31-1 0,-31 32-1,31 0 1,1-1 0,-1-30-1,0-1 1,32 32-1,-63 0 1,62 0 0,-31-1-1,-31 1 17,32 0-1,-1 31-16,0-31-15,-31-1 16,31 32-16,63-31 31,-31 0-15,-32 31 0,0 0-1,1 0 1,30 0-1,-31 31 1,32 32 0,-1 62-1,-62 62 17,0-31-17,32 1 1,-32-95-16,0 95 15,0 61 1,0-61 0,0 61-1,0-61 1,0-1 0,0 0-1,0 32 1,0-32-1,0 1 1,0-32 0,0 31-1,0-31 17,0 0-17,0-31 1,0-1-1,0 1 1,0 0 0,31 31-1,-31-62 1,31 30 0,0 1-1,1 0 1,-1 0-1,-31-32 1,31 1 0,-31-32-1,63 32 17,-63-32-17,31 63 1,32 31-1,-1-32 1,-62 32 0,63-93-1,-63 30 1,62 1 15,-62-32-15,31 0-1,-31 0 1,32 1 0,-1 30-1,0 1 17,32-1-17,-32 1 1,0-32-1,32 0 1,-1 1 0,32 30-1,62 1 1,63 30 0,0-30-1,94-32 1,-1 0-1,63-31 1,-62 0 0,-32 0 15,1-31-15,-126-31-1,32 30 1,-63 1-1,62 0 1,-93-63 0,31 94-1,31-62 1,-31 62 0,-31-32-1,31 1 1,32 31-1,-1 0 1,63 0 0,62 31-1,-31-31 1,0 0 15,-62 0-15,-32 0-1,-31 0 1,-62-31 0,-1 0-1,-30 31 1,30-63 0,32 1-1,31-1 1,-63 32-1,32-32 1,0-30 0,-31-1-1,30 0 17,1 0-17,-31 1 1,-32 30-1,0-93 1,-31 31 0,31-32-1,-31-61 1,0 30 0,0 32-1,32-1 1,-1 32-1,-31-31 1,31 31 0,0 0-1,-31 31 17,0 1-17,0 30 1,32-31-1,-32 0 1,0 1 0,31 30-1,0-31 1,1 32 0,-1-32-1,0 0 1,0 32-1,1-32 1,-32 63 0</inkml:trace>
  <inkml:trace contextRef="#ctx0" brushRef="#br0" timeOffset="1394.396">25604 29446 0,'-31'0'63,"62"0"30,0 0-77,0 0-16,94 0 16,0 0-1,0 0 1,-93 0 0,-1 0-1,-31 32 79,-31-32-94,-1 93 0,1-93 16</inkml:trace>
  <inkml:trace contextRef="#ctx0" brushRef="#br0" timeOffset="1740.474">25479 29946 0,'31'0'63,"0"0"-48,1 0-15,-1 0 0,125 0 16,63-31 15,-31 0-15,-63 0-1,-125-1 1</inkml:trace>
  <inkml:trace contextRef="#ctx0" brushRef="#br0" timeOffset="2346.369">26198 28915 0,'31'0'47,"-31"31"-47,125-31 15,-125 31-15,156 63 16,32 31 0,-63-62-1,0-32 1,-94 0-1,-31 32 17,0-1-17,0-30-15,-31 124 16,-94 31 15,-31 1-15,-32-32-1,157-125 1,0 1 0</inkml:trace>
  <inkml:trace contextRef="#ctx0" brushRef="#br0" timeOffset="3393.296">28292 28884 0,'-31'0'78,"0"0"-78,-32 93 16,32-61-16,-94 124 15,0 63 1,31 31-1,0-31 1,94-63 0,0-125-1,0 0 1,63-31 15,-1 32-15,63-32-1,63 0 1,31 0 0,-63 0-1,-31-32 1,-93 1 0,30 31-1,-31 0 1,1-94-1,-32-31 1,0-31 0,-63 0-1,-31-1 1,-31 1 15,63 31-15,30 94-1,-30-32 1,31 63 47,-1 0-48,1 0 16,0 0-15</inkml:trace>
  <inkml:trace contextRef="#ctx0" brushRef="#br0" timeOffset="3838.93">28074 29634 0,'31'0'47,"0"31"-31,0-31 0,-31 31-16,94 32 15,94 62 1,62 31-1,-63-62 1,-62-63 0,-125 0-1,0 1 79</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19-09-21T23:29:21.581"/>
    </inkml:context>
    <inkml:brush xml:id="br0">
      <inkml:brushProperty name="width" value="0.05292" units="cm"/>
      <inkml:brushProperty name="height" value="0.05292" units="cm"/>
      <inkml:brushProperty name="color" value="#7030A0"/>
    </inkml:brush>
  </inkml:definitions>
  <inkml:trace contextRef="#ctx0" brushRef="#br0">39422 18943 0,'0'0'16,"-32"-94"0,32 1-1,0-64 1,63-93 15,31-94-15,0-187-1,-94 62 1,0 31 0,31 95-1,0-95 1,-31-62-1,31 156 1,-31 125 0,0 94-1,0 94 1,0-32 0,0 32 15,0 0-16,0 62 173,-31 0-172,0 1-16,-63 93 15,-62 31 1,156-125-16,-125 94 31,93-31-15,1-63-1,31 1 1,0-64 109</inkml:trace>
  <inkml:trace contextRef="#ctx0" brushRef="#br0" timeOffset="390.294">39703 14661 0,'31'0'16,"126"31"0,-32 63-1,31-32 1,-93-31 0,-63 1-16,62-32 31,1 62-16,-32-31 17,31 32-17</inkml:trace>
  <inkml:trace contextRef="#ctx0" brushRef="#br0" timeOffset="1655.587">35326 13692 0,'0'0'0,"0"31"156,32-31-140,-32 31-16,62 32 16,1-1-1,-63-31-15,62-31 16,1 32 0,-1-32-1,1 31 1,-32-31 15,-31 31 47,0 0-62,-62 63-1,-64 31 1,-124 0 0,63-62-1,156-63-15,-94 0 16,93 0 0,32-31 93,32 31-109,-1-32 16,-31-30-16</inkml:trace>
  <inkml:trace contextRef="#ctx0" brushRef="#br0" timeOffset="2140.247">35326 13692 0,'0'0'0,"63"-32"31,-1 1-15,32 0-1,63-63 1,61 32 0,32-32-1,-156 31 1,-62 63-16</inkml:trace>
  <inkml:trace contextRef="#ctx0" brushRef="#br0" timeOffset="3234.825">36827 12598 0,'0'31'16,"0"0"-1,0 0-15,0 251 16,-94 155-1,-31-30 1,63-126 0,30-156-1,1-125 1,62 0 31,-31-31-47,125-126 15,-125 126-15,219-188 16,31 32 15,-31 31-15,-94 62 0,-94 94-1,32 156 16,-63-125-31,94 313 16,-94-313-16,62 438 16,-62-62-1,0-189 1,32-218 31,-1-31-47,63-125 15,-1-63 1,-93 188-16,125-188 31,32 0-15,-63 94 0,-63 94-1,-31 62 48,0 0-48,0 1-15,31 61 16,-31-30 0,0-32-16,0 32 15,0-1 1,0-30-1,0 30 17,-31-62 46,31-31-63,0 0-15,0-251 32,0 157-17</inkml:trace>
  <inkml:trace contextRef="#ctx0" brushRef="#br0" timeOffset="3531.675">38453 13254 0,'0'31'78,"0"0"-63,0 1 1,31-32-16,0 94 16,0-63-1</inkml:trace>
  <inkml:trace contextRef="#ctx0" brushRef="#br0" timeOffset="4112.028">39891 12660 0,'0'31'63,"0"1"-48,-32 61-15,-30 189 16,-1 30 0,32 1-1,31-282 1,-31 219 0,31 0-1,-31-93 1,31-32-1,0-63 1,-32 32 0,1-32-1,0-62 63,0 0-62,-1 0 0,-30-93-16,62-1 15</inkml:trace>
  <inkml:trace contextRef="#ctx0" brushRef="#br0" timeOffset="4424.824">39359 13504 0,'31'0'0,"1"0"16,-1 0-16,63 0 15,62 0 1,-125 0-16,63 0 15,-31-31 1</inkml:trace>
  <inkml:trace contextRef="#ctx0" brushRef="#br0" timeOffset="4799.807">40422 13442 0,'63'0'16,"-1"-32"15,-31 32-31,95-31 16,-33 0-1,-30 31 1,-32-32 47,0 1-63</inkml:trace>
  <inkml:trace contextRef="#ctx0" brushRef="#br0" timeOffset="5205.76">40797 12910 0,'-31'0'31,"31"63"-15,-62 124-1,62-156-15,-32 188 16,32 0 0,0-63-1,63-31 1,-1-62-1,-62-32 1,32-31 62,-1 0-78,0 0 16,63 0-1,-32-31-15</inkml:trace>
  <inkml:trace contextRef="#ctx0" brushRef="#br0" timeOffset="5471.655">41297 13660 0</inkml:trace>
  <inkml:trace contextRef="#ctx0" brushRef="#br0" timeOffset="6480.297">41297 13660 0,'32'0'94,"-1"0"-78,0-62-1,63 31 1,-94-1-16,63-30 16,-1 31-1,-31-63 1,1 31 0,-32 32 30,0 0-30,0-1 0,-32-30-1,1 62 1,31-31 0,-31 31-1,0 0 1,-1 0-1,-93 31 1,31 63 0,32 31-1,31-125-15,-1 125 16,32 0 0,0-31 15,63-63-16,-32 0 1,32 0 0,-32-31-1,0 0 1,63 0 0,-31 32-1,-32-32 1,31 0-1,-30 0 1,61 0 0,-30 0-1</inkml:trace>
  <inkml:trace contextRef="#ctx0" brushRef="#br0" timeOffset="7512.932">42173 13348 0,'0'-32'15,"-63"1"1,32 31 0,-31 0-1,-1 0 1,-31 0 0,32 125-1,30-125 1,1 94-1,-31 62 1,62-93 0,31-32-1,0-31 17,-31 31-32,31-31 15,94-31 1,-31 0-1,-31-32 1,31-30 0,-1-1-1,-30-31 1,-1-63 0,-30 1-1,30-32 16,32 31-15,-31 32 0,-63 125-1,0 62 110,0 0-125,-32 63 16,32 62 0,0-124-16,-31 155 15,31 1 16,31-1-15,1 1 0,-1-63-1,0-63 1,-31-30 0,31-32 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19-09-22T09:14:59.319"/>
    </inkml:context>
    <inkml:brush xml:id="br0">
      <inkml:brushProperty name="width" value="0.05292" units="cm"/>
      <inkml:brushProperty name="height" value="0.05292" units="cm"/>
      <inkml:brushProperty name="color" value="#FFC000"/>
    </inkml:brush>
  </inkml:definitions>
  <inkml:trace contextRef="#ctx0" brushRef="#br0">48113 13504 0,'0'31'78,"0"1"-78,-32-1 15,-61 125 1,30-31 0,-31 0-1,63-125-15,-94 125 16,-31-31 0,31 0-1,-32 0 1,126-94-16,-125 93 15,-126-30 1,32 31 0,-31-32 15,-63 1-15,-62-1-1,-1 1 1,126-1-1,93-31 1,-31-31 0,-62 32-1,-125 30 1,-32-30 0,32 30-1,62-62 1,31 31-1,0 1 1,-30-32 0,-126 0 15,0 31-15,0 0-1,-94-31 1,94 63-1,94-32 1,31 31 0,-31-30-1,-63 30 1,1-31 0,-64 1-1,158-1 1,-1 0-1,-63 0 1,1-31 15,-32 32-15,32-32 0,156 31-1,31-31 1,0 0-1,-31 0 1,-31 31 0,62-31-1,0 0 1,0 31 0,-62 1-1,31-32 1,31 31-1,62 0 1,1-31 0,-94 32 15,31-1-15,157-31-1,30 0 1,32-31 531,0-1-547,32 1 15,-1 31-15,-31-63 16,62 1 0,-30 31-1,-1-32 1,0 32 15,-31 0-15,0-1 15,31 32-15,-31 32 171,0-1-171,-31-31-16</inkml:trace>
  <inkml:trace contextRef="#ctx0" brushRef="#br0" timeOffset="813.693">30825 16067 0,'31'0'125,"0"0"-109,63 0-16,125 0 15,0 0 1,-1 0 0,1 32 15,-94-32-15,-31 0-1,-63 0 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19-09-22T09:16:43.205"/>
    </inkml:context>
    <inkml:brush xml:id="br0">
      <inkml:brushProperty name="width" value="0.05292" units="cm"/>
      <inkml:brushProperty name="height" value="0.05292" units="cm"/>
      <inkml:brushProperty name="color" value="#00B050"/>
    </inkml:brush>
  </inkml:definitions>
  <inkml:trace contextRef="#ctx0" brushRef="#br0">29355 24851 0,'32'0'15,"-1"0"1,0 0-16,63 63 16,31 124-1,-125-156-15,62 188 31,-30-31-15,-32 31 0,0-1-1,-32-92 1,32-64 0,0-31-1,0 1 1,0-1 31,32-31-32,-1 0 1,31 0 0,64-31-1,-1-32 1,-32-31 15,-61 94-31,61-62 16,1-32-1,0-31 1,0 31 0,-32-62-1,1 62 1,-32-31-1,0 31 1,-31-31 0,32 63-1,-32-32 1,0 0 0,0 32-1,0 30 16,0 1-15,0 0 15,0 62 32,0 0-63,0 63 15,-63 125 1,32 0 0,0-63-1,31 0 1,0-31 0,0-62-1,0-32 16,0 0-15,31-31 0,-31 32 15,62-1-15,-30 31-1,-1 1 1,0 31-1,32-32 1,-63-30 0,0-1-1,31-31 63,0 0-62</inkml:trace>
  <inkml:trace contextRef="#ctx0" brushRef="#br0" timeOffset="1935.62">41329 25039 0,'31'0'47,"0"0"-31,-31-32-16,125-30 16,32-32-1,-32 32 1,-32-32-1,-30 63 1,-32 31 47,-31 31-48,0 0-15,0 94 16,0 188 31,0-157-32,0-93 1,0-1 0,63-62-1,-32 0 16,0 0-15,1 0 15,-1 0-15,0 0-16,-31 31 16,31-31-1,1 0 16,61-31-15,-30-63 0,-32 94-16,32-62 15,-1-1 1,32-62 0,0 31-1,0-31 1,-1-31-1,-30 31 1,62-31 0,-94 62-1,0 31 1,-31 95 125,0-1-126,0 0-15,-62 63 16,31 0-1,31 31 1,0 0 0,0-94-16,0 63 15,0 31 1,0-31 0,0 0-1,0-32 16,31-31-15,31 1 0,-30-1-1,30 0 1,-30-31 0,61 63-1,-61-32 1,-1 0-1,0-31 79,0 0-78</inkml:trace>
  <inkml:trace contextRef="#ctx0" brushRef="#br0" timeOffset="4418.609">52020 24632 0,'32'0'0,"-64"0"0,126-31 15,-94 0 1,32 0 140,-32-1-156,0 1 16,93-94-1,-30 62 1,-1-30 0,-30 30-1,-32 32 1,0 62 93,0 0-109,0 1 0,0 93 31,0 62-15,0-155-16,0 186 16,0-61-1,0-64 1,0-30 0,0-1-1,0-30 16,0-1 1,0 0-17,0 1 32,31-32-31,0 0 31,0 0-32,1 0 1,-1 0-16,31 0 16,1-63-1,31-31 1,-63 94-16,32-62 15,30-32 1,-61 31 0,-1-30-1,31-1 1,-30-31 0,-32 62-1,31-30 1,-31-1 15,0 31-15,0-62-1,0 31 1,0 32 0,0 31-1,0 62 173,0 0-188,31 63 15,-31 62 1,0 32 0,0-157-16,-31 125 15,31-31 1,-31 0-1,-1-31 1,32-63 0,0 32-1,0-1 1,0-30 0,0-1-1,32 0 48,-32 32-48,31 31 1,-31-63 0,31-31 109,0 0-125</inkml:trace>
  <inkml:trace contextRef="#ctx0" brushRef="#br0" timeOffset="5201.517">53365 25101 0,'31'0'110,"0"0"-110,1 0 15,-1-31 1,0 31 78,0 0-94,1 0 15,-1 0 1,-31-31 203</inkml:trace>
  <inkml:trace contextRef="#ctx0" brushRef="#br0" timeOffset="5926.466">53584 24945 0,'0'31'47,"0"0"-32,0 1-15,0-1 16,-32 31-1,1 64 1,31-33 0,0 1-1,0-63 1,0 1 0,0-1-1,31-31 63,1 0-62,-1 0 0,0 0-1</inkml:trace>
  <inkml:trace contextRef="#ctx0" brushRef="#br0" timeOffset="9602.331">43986 25226 0,'0'32'78,"0"-1"-78,0 0 0,0 94 15,0 0 1,-31 0 0,31 0-1,-31-62 1,31-95 109,0 1-110,0 0-15,31-188 32,-31 188-32,31-32 15,-31 1 1,31-1 0,-31 32-1,32 31 1,-1 0 46,-31-31-46,62 0 0,-30 31 30,-1 0-46,0 0 16,0 0 0,1 0-1,-1 0 1345,0 0-1345,-31 31 1,0 0-16,63 0 16,-63 1-1,0 30 1,0 1 15,0-32-15,0 0-1,-63 0 1,32 1 0,-32-1-1,32-31 1,0 0-1,0 0 48,-1 0-47,1 0-1,62 0 220,1 31-220,-1-31 1,0 31-1,32 32 1,-1-32 0,-31-31-1,1 0 1,-32 31 0,31-31-1,0 0 1,1 0-1,-32 32 1,31-32 15,-62 0 63,-1 0-94,-30 0 16,30 0-16</inkml:trace>
  <inkml:trace contextRef="#ctx0" brushRef="#br0" timeOffset="11200.172">31794 25976 0,'-32'0'109,"1"0"-93,31-31-16,-31 31 31,0 0 78,-1 0-93,32 31 0,0 1 15,0-1 0,0 0-15,0 1-1,-31-32 17,31 31-32,0 0 15,0 32 1,0-32 15,0 0-15,0 0-1,31-31 1,-31 32-16,32-32 16,-1 31-1,0-31 1,32 0 0,-32 0-16,0 31 15,32-31 1,62 0-1,-31 0 17,31 0-17,-32 0 1,-30-31 0,-94 31 140</inkml:trace>
  <inkml:trace contextRef="#ctx0" brushRef="#br0" timeOffset="12212.069">31856 25883 0,'32'0'141,"-1"0"-125,-31-32-1,31 32-15,0 0 31,1 0 1,-1 0-17,0 0 1,0 0 0,32 0-1,-32 0 1,0 0-16,1-31 31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19-09-22T09:18:56.790"/>
    </inkml:context>
    <inkml:brush xml:id="br0">
      <inkml:brushProperty name="width" value="0.05292" units="cm"/>
      <inkml:brushProperty name="height" value="0.05292" units="cm"/>
      <inkml:brushProperty name="color" value="#00B050"/>
    </inkml:brush>
  </inkml:definitions>
  <inkml:trace contextRef="#ctx0" brushRef="#br0">22165 30603 0,'0'-31'109,"-31"31"-15,-1 0-63,1 0 0,0 0 48,0 0-48,-1 0 109,1 0-93,31 31-31,-31-31 0,31 31-1,-31-31 1,31 31 15,-32-31-15,32 32-1,0-1 1,0 0 62,0 0-62,0 1 15,32-32-15,-32 31-1,0 0 1,31-31 31,0 0 15,0 0-15,1 0 94,-1 0-126,0 0 110,0 0-109,1 0 31,-1 0 140,0 0-93,-31 31 140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19-09-21T05:51:36.592"/>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
  </inkml:definitions>
  <inkml:trace contextRef="#ctx0" brushRef="#br0">185 25975 0,'46'0'47,"1"0"-16,-1 0-31,0 0 32,1 0-32,-1 0 15,1 0-15,-1 0 16,0 0 0,1 0-16,-1 0 15,0 0-15,1 0 16,-1-47 78,1 47-94,-1 0 0,0 0 0,1 0 15,-1-46-15,1 46 0,-47-47 0,46 47 16,0 0-16,-46-46 0</inkml:trace>
  <inkml:trace contextRef="#ctx0" brushRef="#br0" timeOffset="1336.91">602 26067 0,'0'47'78,"0"-1"-78,0 1 15,0-1-15,0 0 0,-46 1 0,46-1 16,0 0-16,0 1 0,0-1 0,0 1 16,0-1-16,0 0 0,0 1 15,0-1-15,46-46 78,1 0-46,-47 47 15,46-47-47,0 0 15,1 0 16,-1 0 16,1 0 63,-47-47-110,0 1 0,0-1 0,46 47 15,-46-46-15,46-47 0,-46 47 0,47 46 16,-1-47-16,1 47 0,-47-46 16,0 0-16</inkml:trace>
  <inkml:trace contextRef="#ctx0" brushRef="#br0" timeOffset="7468.202">20779 24027 0,'0'46'78,"0"0"-62,0 1-1,0-1-15,47-46 16,-47 46-16,0 1 15,46-47-15,-46 46 16,0 1-16,0-1 16,0 0-16,0 1 15,47-47-15,-47 46 16,0 1-16,0-1 16,46-46-16,-46 46 0,0 1 15,0-1 1,0 0-16,0 1 31,0-1-15,46-46 15,-46 47-31,0-1 16,0 0-1,0 1-15,0-1 16,0 1-1,0-1-15,0 0 16,0 1-16,0-1 16,0 0-1,0 1 17,0-1-1,0 1-16,0-1 1,0 0 0,0 1-16,0-1 15,0 0 1,0 1 0,-46-47-16,46 46 0,0 1 0,-46-47 15,46 46-15,0 0 0,-47-46 16,47 47-16,-46-47 15,46 46-15,-47 1 0,47-1 16,0 0-16,-46-46 0,0 47 16,46-1-1,0 0 1,-47-46-16,1 47 0,46-1 16,-47-46-16,47 47 15,-46-47-15,46 46 0,-46-46 0,-1 0 16,47 46-16,-46-46 15,46 47-15,-46-47 0,-1 0 16,47 46-16,-46-46 0,-1 0 16,47 47-16,-46-47 0,46 46 0,-46-46 0,-1 0 15,47 46-15,-46-46 0,46 47 0,-47-47 16,1 0-16,46 46 0,0 0 62,-46-46-15,46 47-31,-47-47 0</inkml:trace>
  <inkml:trace contextRef="#ctx0" brushRef="#br0" timeOffset="14278.778">2226 24490 0,'-47'0'62,"1"0"-46,0 0-16,46 47 16,-47-47-16,1 0 15,46 46 1,-47-46-16,47 47 15,0-1-15,-46-46 16,46 46-16,0 1 16,-46-47-16,46 46 15,0 0-15,0 1 16,0-1-16,0 1 16,-47-47-16,47 46 15,0 0 1,-46-46-16,46 47 15,0-1 17,-46-46-17,46 47 1,0-1 0,0 0-16,0 1 15,0-1 1,0 0-1,0 1-15,0-1 16,0 1 0,0-1-16,-47-46 0,47 46 15,0 1 1,0-1-16,0 0 16,0 1-1,0-1-15,0 1 16,0-1-1,0 0-15,-46-46 16,46 47-16,0-1 16,0 1-1,0-1 1,0 0-16,0 1 16,0-1-1,0 0 1,0 1-1,-47-47-15,47 46 16,0 1-16,0-1 16,0 0-1,0 1 17,-46-47-32,46 46 15,0 1-15,0-1 16,0 0-16,0 1 15,0-1-15,0 0 16,0 1 0,0-1-1,0 1-15,0-1 16,0 0 0,0 1-16,0-1 15,0 1 1,0-1-16,0 0 15,46-46-15,-46 47 0,0-1 16,0 0 0,47-46-1,-47 47-15,46-1 16,-46 1-16,47-47 16,-47 46-16,46-46 0,-46 46 0,46-46 15,-46 47-15,0-1 16,47-46-1,-1 0 1,-46 47-16,0-1 16,46-46-1,1 0 1,-1 0 31</inkml:trace>
  <inkml:trace contextRef="#ctx0" brushRef="#br0" timeOffset="60145.122">14100 24676 0,'46'0'78,"1"0"-78,-1 0 16,-46 46-16,0 1 0,47-1 0,-1 0 16,-46 1-16,0-1 0,46 1 0,-46-1 0,47-46 0,-47 46 0,0 1 0,46-47 0,-46 46 0,0 1 15,47-1-15,-1 0 0,-46 1 0,0-1 0,0 0 0,46-46 0,-46 47 0,47-1 0,-47 1 0,46-1 16,-46 0-16,0 1 0,0-1 0,46 0 0,1-46 0,-47 47 0,0 46 0,0-47 0,46 0 0,-46 1 0,0-1 16,47 1-16,-47-1 0,0 0 0,0 1 0,46-47 0,-46 46 0,0 0 0,46 1 0,-46-1 0,0 1 0,47-1 15,-47 47-15,0-47 0,46 1 0,-46 45 0,47-45 0,-47-1 0,0 0 16,0 1-16,0-1 0,46-46 0,-46 93 0,46-47 0,-46 1 0,0-1 0,0 1 0,0-1 0,47 0 0,-47 1 15,0-1-15,0 0 0,46 1 0,-46-1 0,0 1 0,46-47 0,-46 46 0,0 0 16,0 1-16,0-1 0,0 47 0,0-47 16,47-46-16,-47 47 0</inkml:trace>
  <inkml:trace contextRef="#ctx0" brushRef="#br1" timeOffset="92049.72">10204 23841 0,'0'46'63,"46"-46"-63,-46 47 0,0-1 0,0 1 16,0-1-16,0 0 0,0 1 15,0-1-15,0 0 0,0 1 0,0-1 16,0 1-16,0-1 0,0 0 15,0 1-15,0-1 0,0 1 0,0-1 16,0 0-16,0 1 0,0-1 16,0 0-16,0 1 0,0-1 15,0 1-15,0-1 0,0 0 16,0 1-16,0-1 0,0 1 0,0-1 16,0 0-16,0 1 15,0-1-15,0 0 0,0 1 0,0-1 0,0 1 16,0-1-16,0 0 0,0 1 0,0-1 15,0 0-15,0 1 0,0-1 0,0 1 16,0-1-16,0 0 0,0 1 0,0-1 16,0 1-16,0-1 0,-46-46 0,46 46 15,0 1-15,0-1 0,-47 0 0,47 1 16,0-1-16,0 1 0,0-1 16,0 0-16,0 1 0,0-1 15,0 1-15,0-1 0,0 0 16,0 1-16,0-1 0,0 0 15,0 1-15,-46-47 0,46 46 16,0 1-16,0-1 16,0 0-16,-46-46 15,46 47-15,0-1 0,0 1 16,0-1-16,0 0 0,0 1 16,0-1-16,0 0 0,-47-46 15,47 47-15,0-94 141,0 1-126,0 0-15,0-1 0,0 1 0</inkml:trace>
  <inkml:trace contextRef="#ctx0" brushRef="#br1" timeOffset="93827.6">10250 23887 0,'47'0'0,"-1"0"15,0 0-15,1 0 0,-1 0 0,1 0 16,-1 0-16,0 0 0,1 0 0,-1 0 0,0 0 0,-46-46 0,93 46 16,-46 0-16,-1 0 0,0 0 0,1 0 0,-1 0 0,0 0 0,1 0 0,-1 0 0,1-46 15,-1 46-15,0 0 0,1 0 0,-1 0 0,1 0 0,-1 0 0,0 0 0,1 0 0,-1 0 16,47 0-16,-47 0 0,1 0 0,-1 0 0,0 0 0,47 0 0,-46 0 0,-1 0 0,0 0 15,1 0-15,-1 0 0,0 0 0,1 0 0,-1 0 0,1 0 0,-1 0 0,47 0 0,-47 0 0,1 0 0,-1 0 0,47 0 16,-47 0-16,0 0 0,1 0 0,-1 0 0,1 0 0,-1 0 0,0 0 0,1 0 0,46 0 0,-47 0 0,0 0 16,1 0-16,-1 0 0,0 0 0,1-47 0,-1 47 0,1 0 0,-1 0 0,0 0 0,1 0 0,-1 0 0,1 0 0,45 0 15,-45 0-15,-1 0 0,-46-46 0,93 46 0,0 0 0,-47 0 0,0 0 0,1 0 0,-1 0 0,1 0 0,-47-47 16,46 47-16,0 0 0,1 0 0,-1 0 0,0 0 0,1 0 0,-1 0 0,1 0 0,-1 0 0,0 0 0,1 0 16,-1 0-16,-46-46 0,47 46 0,-1 0 0,0 0 0,1 0 0,-1-46 0,0 46 0,1 0 15,-1 0-15,1 0 0,-1 0 0,0 0 0,1 0 0,-1 0 0,1 0 16,-1 0-16,0 0 0,1 0 0,-1 0 0,0 0 0,1 0 0,-1 0 15,1 0-15,-1 0 0,0 0 0,1 0 0,-1-47 0,0 47 16,1 0-16,-1 0 0,1 0 0,-1 0 16,0 0-16,1 0 0,-1 0 0,1 0 0,-1 0 15,0 0-15,1 0 0,-1 0 0,0 0 0,1 0 0,-1 0 16,1 0-16,-1 0 0,0 0 0,1 0 0,-1 0 0,1 0 16,-1 0-16,0 0 0,1 0 0,-1 0 0,0 0 0,1 0 0,-1 0 15,-46 47-15,47-47 0,-1 0 0,0 0 0,1 0 0,-1 0 0,1 0 16,-1 46-16,0-46 0,1 0 0,-1 0 0,0 0 0,1 0 0,-1 0 15,1 0-15,-1 0 0,0 0 0,1 0 0,46 0 0,-47 0 0,0 0 16,1 0-16,-1 0 0,0 0 0,1 0 0,-1 0 0,1 0 0,-1 0 16,0 0-16,1 0 0,-1 0 0,1 0 15,-1 0-15,0 0 0,1 0 16,-1 0-16,0 0 0,1 0 16,-1 0-16,1 0 15,-1 0-15,0 0 16,1 0-16,-1 0 15,1 0-15,-1 0 16,0 0-16,1 0 0,-1 0 0,0 0 16,1 0-16,-1 0 0,1 0 0,-1 0 0,47 0 15,-47 0-15,1 0 0,-47 46 0,46-46 0,0 0 0,1 0 0,-1 0 16,0 0-16,1 0 0,-1 0 0,1 0 0,-1 0 16,0 0-16,1 0 0,-1 0 0,-46 47 15,47-47-15,-1 0 0,0 0 16,1 0-16,-1 0 15,0 0-15,1 0 0,-1 0 0,1 0 16,-1 0-16,0 0 16,1 0-1,-1 0 1,0 0-16,1 0 0,-1 0 16,1 0 30,-47 46 17,0 1-63,0-1 0,0 0 16,-47-46-16,47 47 0,0-1 0,0 1 0,0-1 0,0 0 15,0 1-15,-46-1 0,46 0 0,0 1 0,0-1 16,-47-46-16,47 47 0,0-1 0,0 0 0,0 1 0,0-1 0,-46-46 15,46 47-15,0-1 0,0 0 0,0 1 0,0-1 16,0 0-16,0 1 0,0-1 0,0 1 16,0-1-16,0 0 0,0 1 0,0-1 15,-46-46-15,46 47 0,0-1 16,0 0-16,0 1 16,0-1-16,-47-46 0,47 46 15,0 1-15,0-1 16,0 1-16,0-1 15,0 0-15,0 1 16,0-1-16,0 0 16,0 1-16,0-1 15,0 1-15,0-1 0,0 0 0,0 1 16,0-1-16,0 1 0,0-1 0,0 0 16,0 1-16,0-1 0,0 0 0,0 1 15,0-1-15,0 1 0,0-1 0,0 0 16,0 1-16,0-1 15,0 1-15,0-1 0,-46-46 0,46 46 0,0 1 16,0-1-16,-46 0 0,46 1 0,0-1 16,-47 1-16,47-1 0,0 0 0,0 1 0,0-1 15,0 1-15,0-1 0,0 0 0,0 1 16,0-1-16,0 0 0,0 1 16,0-1-16,0 1 31,0-1 31,-46-46 32,-1 0-94,1 0 0,0 0 0,-1 0 16,1 0-16,0 0 0,-1 0 0,1 0 0</inkml:trace>
  <inkml:trace contextRef="#ctx0" brushRef="#br1" timeOffset="95296.345">9833 27552 0,'46'0'15,"1"0"-15,-1 0 0,-46-47 0,46 47 16,1 0-16,-1 0 0,0 0 0,1 0 0,-1 0 15,1 0-15,-1 0 0,0 0 0,1 0 0,-1 0 16,1 0-16,-1 0 0,0 0 0,1 0 16,-1 0-16,0 0 0,1 0 0,-1 0 0,1 0 0,-1 0 15,0 0-15,1 0 0,-1 0 0,47 0 0,-47 0 0,1 0 0,-1 0 0,0 0 16,1 0-16,46 0 0,-47 0 0,0 0 0,1 0 0,-1 0 0,0 0 0,1 0 0,-1 0 0,1 0 0,-1 0 16,47 0-16,-47 0 0,1 0 0,45 0 0,-45 0 0,-1 0 0,0 0 0,47 0 0,0 0 0,-47 0 0,1 0 0,138 47 15,-92-47-15,0 0 0,0 0 0,-1 0 0,1 0 0,-46 0 0,-1 0 0,47 0 0,-93 46 0,92-46 0,1 0 16,0 0-16,0 0 0,-47 0 0,47 0 0,0 0 0,-47 0 0,47 0 0,-47 0 0,1 0 0,-1 0 0,0 0 15,1 0-15,-1 0 0,1 0 0,-47 46 0,46-46 0,0 0 0,1 0 0,45 0 0,-45 0 0,-1 0 16,1 0-16,-1 0 0,0 0 0,1 0 0,-1 0 0,1 47 0,-1-47 16,0 0-16,1 0 0,-1 0 0,0 0 0,1 0 0,-1 0 0,1 0 0,-1 0 15,0 0-15,1 0 0,-1 0 0,1 0 0,-1 0 0,0 0 0,1 0 16,-1 0-16,0 0 0,1 0 0,-1 0 0,1 0 0,-1 0 0,0 0 0,1 0 0,-1 0 0,0 0 16,1 0-16,46 0 0,-47 0 0,-46 46 0,46-46 0,1 0 0,-1 0 0,1 0 0,-1 0 0,0 0 0,1 0 15,-1 0-15,0 0 0,1 0 0,-1 0 0,1 0 0,-1 0 0,0 0 0,1 0 16,-1 0-16,1 0 0,-1 0 0,0 0 0,1 0 0,-1 0 0,0 0 0,1 0 0,-1 0 15,1 0-15,-1 0 0,0 0 0,1 0 0,-1 0 0,1 0 0,-1 0 0,0 0 0,1 0 16,-1 0-16,0 0 0,1 0 0,-1 0 0,1 0 0,-1 0 0,0 0 0,1 0 0,-1 0 16,1 0-16,-1 0 0,0-46 0,1 46 0,-1 0 0,0 0 0,47 0 0,-46 0 0,-1 0 15,0 0-15,1 0 0,-1 0 0,1 0 0,-1 0 0,0 0 16,1 0-16,-1 0 0,0 0 0,1 0 0,-1 0 16,1 0-16,-1 0 15,0 0 1,1 0-16,-1 0 0,1 0 15,-1 0-15,-46-47 0,46 47 0,1 0 0,-1 0 0,0 0 16,1 0-16,-1 0 0,47 0 0,-47 0 0,1 0 0,-1 0 16,1 0-16,-1 0 0,0 0 0,1 0 0,-1 0 0,0 0 15,1 0-15,-1 0 0,1 0 0,-1 0 0,0 0 16,1 0-16,-1 0 0,-46-46 16,47 46-1,-1 0-15,0 0 16,1 0-1,-1 0-15,0 0 16,1 0-16,-1 0 16,1 0-16,-1 0 0,0 0 15,1 0-15,-47-46 0,46 46 16,0 0-16</inkml:trace>
  <inkml:trace contextRef="#ctx0" brushRef="#br1" timeOffset="103282.761">16002 28155 0,'0'46'328,"0"0"-328,0 1 32,0-1-17,0 1 17,0-1-17,0 0 16,0 1-15,0-1 0,0 0-1,0 1 17,0-1-1,0 1-16,0-1 17,0 0-17,0 1-15,0-1 16,0 1-16,0-1 16,0 0-1,0 1-15,0-1 16,0 0-16,0 1 15,0-1-15,0 1 16,0-1 0,0 0-16,0 1 15,0-1-15,0 1 16,0-1-16,0 0 16,0 1-1,0-1-15,0 0 16,0 1-16,0-1 15,0 1-15,0-1 0,0 0 16,0 1-16,0-1 16,0 1-1,0-1-15,0 0 16,0 1-16,0-1 0,0 0 16,0 1-16,0-1 0,0 1 15,0-1-15,0 0 0,0 1 16,-47-47-16,47 46 0,0 1 0,0-1 0,0 0 0,0 1 15,0-1-15,-46-46 0,46 46 16,0 1-16,0-1 0,0 1 16,-46-1-16,46 0 15,0 1-15,-47-1 16,47 0 15,0 1-15,0-1-1</inkml:trace>
  <inkml:trace contextRef="#ctx0" brushRef="#br1" timeOffset="105793.557">16187 28618 0,'0'-46'79,"47"46"-79,-1 0 15,0 0-15,-46-46 0,47 46 0,-1 0 16,1 0-16,-47-47 0,46 47 0,0 0 15,1 0-15,-1 0 0,1 0 16,-1 0-16,0 0 0,-46-46 0,47 46 16,-1 0-16,0 0 0,1 0 15,-1 0-15,1 0 16,-47-46-16,46 46 0,0 0 0,1 0 16,-1 0-16,1 0 0,-1 0 15,0 0-15,1 0 0,-1 0 16,0 0-16,1 0 0,-1-47 0,1 47 15,-1 0-15,-46-46 0,46 46 0,1 0 0,-1 0 16,1 0-16,-1 0 0,0 0 16,1 0-16,-1 0 15,0 0-15,1 0 16,-1 0-16,1-47 16,-1 47-16,0 0 0,-46-46 15,47 46-15,-1 0 0,1 0 0,-1-46 0,0 46 16,1 0-16,-1 0 15,0 0-15,1 0 0,-1 0 16,1 0-16,-1 0 16,0 0-16,-46-47 0,47 47 0,-1 0 15,1 0-15,-1-46 16,0 46-16,1 0 16,-1 0-1,0 0-15,1 0 16,-1 0-16,1 0 15,-1 0-15,0 0 0,1 0 16,-1 0-16,1 0 16,-1 0-16,0 0 15,1 0-15,-1 0 16,0 0-16,1 0 0,-1 0 16,1 0-16,-1 0 0,0 0 15,1 0-15,-1 0 0,1 0 16,-1 0-16,0 0 0,1-46 0,-1 46 15,0 0-15,1 0 16,-1 0-16,1 0 0,-1 0 16,0 0-16,1 0 0,-1 0 15,1 0-15,-1 0 0,0 0 16,1 0-16,-1 0 0,0 0 16,1 0-16,-1 0 0,1 0 0,-1 0 15,0 0-15,1 0 0,-1 0 0,0 0 16,1 0-16,-1 0 0,1 0 0,-47 46 0,46-46 0,0 0 0,1 0 15,-1 0-15,1 0 0,-1 0 0,0 0 16,1 0-16,-1 0 0,0 0 0,1 0 16,-1 0-16,1 0 0,-1 0 0,0 0 15,1 0-15,-1 0 16,1 0-16,-1 0 16,0 0-16,1 0 0,-1 0 15,0 0-15,1 0 0,-1 0 16,1 0-16,-1 0 15,0 0-15,1 0 0,-1 0 0,1 0 16,-1 0-16,0 0 0,1 0 0,-1 0 16,0 0-16,1 0 0,-1 0 0,1 0 15,-1 0-15,0 0 16,1 0 15,-1 0-31,1 0 16,-1 0-16,0 0 15,1 0-15,-1 0 16,0 0-16,1 0 0,-1 0 16,1 0-16,-1 0 0,0 0 15,1 0-15,-1 0 16,1 0 0,-1 0-16,0 0 15,1 0-15,-1 0 16,0 0-1,-46 46 110,0 140-125,0-140 16,0 1-16,0-1 0,0 0 0,0 1 0,0-1 0,0 0 16,0 47-16,0-46 0,0-1 0,0 0 0,0 1 0,0-1 15,0 1-15,0-1 0,0 0 0,0 1 0,-46-47 0,46 46 0,0 0 0,0 1 16,0-1-16,0 1 0,0-1 0,0 0 0,0 1 16,0-1-16,0 1 0,0-1 0,0 0 0,0 1 0,0-1 0,0 0 15,0 1-15,0-1 0,0 1 0,0-1 0,0 0 16,0 1-16,0-1 0,0 1 0,0-1 0,0 0 15,0 1-15,0-1 0,-46-46 0,46 46 0,0 1 16,0-1-16,-47 1 0,47-1 16,-46-46-16,46 46 0,0 1 0,0-1 15,0 1-15,0-1 16,0 0-16,-46 1 0,46-1 0,0 0 16,-47-46-16,47 47 0,0 46 15,0-47-15,0 0 16,-46-46 31,-1 0 15,1 0-62,0 0 16,-1 0-16,1 0 0,-1 0 0,1 0 15,0 0-15,-1 0 0</inkml:trace>
  <inkml:trace contextRef="#ctx0" brushRef="#br1" timeOffset="106995.905">15306 31309 0,'0'46'15,"46"-46"-15,1 0 16,-1 0 0,1 0-16,-1 0 15,0 0-15,1 0 16,138 0-16,-138 0 15,-1 0-15,0 0 0,1 0 0,-1 0 0,1 0 0,-1 0 0,0 0 0,1 0 16,-1 0-16,0 0 0,1 0 0,-1 0 0,1 0 0,-1 0 0,0 0 0,1 0 0,-1 0 16,47 0-16,0 0 0,-47 0 0,0 0 0,1 0 0,-1 0 0,1 0 0,-1 0 0,0 0 0,1 0 0,-1 0 0,93 0 15,0 0-15,-92 0 0,-1 0 0,47 0 0,-47 0 0,1 0 0,-1 0 0,1 0 0,-1 0 16,93 0-16,-93 0 0,1 0 0,46 0 0,-47 0 0,0 0 0,47 0 0,-46 0 0,-1 0 0,0 0 0,1 0 0,-1 0 0,0 0 16,1 0-16,-1 0 0,93 0 0,-92-46 0,-1 46 0,1 0 0,-1 0 0,0 0 0,1 0 0,-1 0 0,0 0 0,1 0 0,-1 0 15,47 0-15,-47 0 0,1 0 0,-1 0 0,1 0 0,-1 0 0,0 0 0,1 0 0,-1 0 0,0 0 0,1 0 0,-1 0 16,47 0-16,-47 0 0,1 0 0,-1 0 0,1 0 0,-1 0 0,0 0 0,1 0 15,-1 0-15,0 0 0,1 0 0,-1 0 0,1 0 0,-1 0 16,0 0-16,1 0 0,-1 0 0,1 0 0,-1 0 0,0 0 0,1 0 16,-1 0-16,0 0 0,1 0 0,-1 0 0,1 0 15,-1 0-15,0 0 0,1 0 0,-47-47 0,46 47 0,0 0 0,1 0 16,-1 0-16,1 0 0,-1 0 0,0 0 0,1-46 0,-1 46 0,1 0 16,-1 0-16,47 0 0,-47 0 0,0 0 15,1 0-15,-1 0 16,1-46-16,-1 46 15,0 0-15,1 0 0,-1 0 16,1-47-16,-1 47 0,0 0 16,1 0-16,-1 0 0,-46-46 0,46 46 0,1 0 15,-1 0-15,1 0 0,-1 0 16,0 0-16,1 0 0,-1 0 16,1 0-16,-1 0 0,0 0 0,1 0 15,-1 0-15,0 0 0,1 0 16,-1 0-16,1 0 0,-1 0 15,0 0-15,1 0 16,-1 0 0,1 0-1,-1 0-15,0 0 16,1 0 0,-47 46-1,46-46 16,0 0 1,1 0-17</inkml:trace>
  <inkml:trace contextRef="#ctx0" brushRef="#br2" timeOffset="125869.245">34277 26299 0,'46'0'94,"1"0"-78,-1 0-16,1 0 15,-1 0-15,0 0 16,1 0-16,-1 0 16,1 0-16,-1 0 15,0 0-15,1 0 16,-1 0 0,0 0-16,1 0 15,-1 0 32,-92 0 62,-1 0-109,1 0 16,0 0-16,-1 0 0,47-46 0,-46 46 16,0 0-16,-1-46 0,1 46 15,-1 0-15,1 0 0,46-47 0,-46 47 16,-1 0-16,1 0 16,46-46 15,46 46 47,1 0-62,-1 0-16,0 0 15,1 0-15,-1 0 16,1 0-16,-1 0 0,0 0 15,1 0-15,-1 0 0,0 0 16,1-47-16,-1 47 0,-46-46 16,47 46-16,-94 0 125,1 0-125,-1 0 0,1 0 15,0 0-15,-1 0 0,1 0 0,0 0 16,-1 0-16,1 0 0,-1 0 0,1 0 16,0 0-16,-1 0 0,1 0 0,-1 0 0,1 0 31,92 0 94,1 0-125,-1 0 15,1 0-15,-1 0 0,0 0 0,1 0 16,-1 0-16,1 0 0,-1 0 0,0 0 16,1 0-16,-1 0 0,0 0 15,1 0-15,-1 0 16,1 0 0,-47-46 62,-47 46-63,1 0 1,-1 0-16,1 0 0,46-47 0,-46 47 16,46-46-16,-47 46 0,1 0 15,0 0-15,-1 0 0,1 0 16,-1 0-16,1 0 15,92 0 95,-46-47-95,47 47-15,-1 0 0,1 0 0,-1 0 0,-46-46 16,46 46-16,1 0 0,-1 0 0,0 0 0,1 0 16,-1 0-16,1 0 0,-47-46 0,46 46 15,-46-47 79,-46 47-94,-1 0 16,1 0-16,-1 0 0,1 0 0,0 0 0,-1 0 15,1 0-15,0 0 0,-1 0 0,1 0 0,-1 0 0,1 0 16,0 0-16,-1 0 0,1 0 0,-1 0 0,1 0 16,0 0-16,-1 0 0,1 0 15,0 0-15,92 0 110,0 0-95,1 0-15,-1-46 0,0 46 16,1 0-16,-1 0 0,1 0 15,-1-46-15,0 46 16,1 0-16,-47-47 0,46 47 0,1 0 16,-94 0 124,1 0-140,-1 0 0,1 0 16,0 0-16,-1 0 0,1 0 0,-1 0 16,1 0-16,0 0 0,92 0 156,0 0-156,1 0 0,-1 0 0,1 0 15,-1 0-15,-46-46 0,46 46 0,1 0 16,-1 0-16,1 0 0,-1 0 0,0 0 16,-46-47-16,47 47 0,-1 0 0,0 0 0,1 0 15,-1 0-15,1 0 16,-1 0-16,0 0 16,-46-46 77,-46 46-93,0-46 16,-1 46-16,1 0 0,-1 0 16,1 0-16,46-47 0,-46 47 0,-1 0 0,1 0 15,0 0-15,-1 0 0,1 0 16,-1 0-16,94 0 140,-1 0-140,1 0 16,-1 0-16,-46-46 0,46 46 0,1 0 0,-47-46 16,46 46-16,0 0 0,1 0 0,-1 0 15,1 0 1,-47-47-16,46 47 16,0 0-16,-46-46 31,-46 46 47,0 0-62,-1 0-16,1 0 0,-1 0 0,47-47 0,-46 47 0,0 0 15,-1 0-15,1 0 0,0 0 16,-1 0-16,1 0 0,-1 0 15,94 0 142,-1 0-142,1 0-15,-1 0 0,0 0 0,1 0 16,-1 0-16,0 0 0,1 0 0,-1 0 16,1 0-16,-1 0 0,0 0 0,1 0 15,-1 0-15,1 0 16,-94 0 62,1 0-78,-1 0 0,1 0 0,0 0 16,-1 0-16,1 0 0,-1 0 0,1 0 0,0 0 15,-1 0-15,1 0 0,0 0 0,-1 0 0,1 0 16,-1 0-16,1 0 0,0 0 0,-1 0 15,1 0-15,-1 0 16,47 47-16,-46-47 0,0 0 16,-1 0-16,1 0 15,0 0-15,46 46 0,-47-46 16,1 0-16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19-09-22T09:51:36.255"/>
    </inkml:context>
    <inkml:brush xml:id="br0">
      <inkml:brushProperty name="width" value="0.05292" units="cm"/>
      <inkml:brushProperty name="height" value="0.05292" units="cm"/>
      <inkml:brushProperty name="color" value="#FF0000"/>
    </inkml:brush>
  </inkml:definitions>
  <inkml:trace contextRef="#ctx0" brushRef="#br0">56710 6439 0,'0'32'407,"0"-1"-407,0 63 15,-63 31 1,32 31 0,0 0-1,31 1 1,-63-95-1,32-62 48,0 0-32,-1 0-15,-93 0-1,32-31 1,30 31 0,32-31-16,0-1 15,-1-61 1,-30-1 0,-1-31-1,32 31 1,31 63 15,0-1-15,0 1 15,63 0-31,-1-32 31,32 1-15,31 31-1,-63-1 1,1 1 0,-32 0-1,0 31 17,1 0-32,-1 0 31,0 0-16,0 0 1,-31 31 62,32-31-78,-1 0 16,0 31-1,1-31 1,61 0 0,-61 63-1,-1-63-15,31 0 16,1 31 0,-32 0-1,0-31 1,-31 32-1,32-32 1,-1 62 0,0-31-1,0 32 1,1 62 15,-32-31-15,0 31-1,0 0 1,-32 0 0,-30-63-1,31 1 1,-1-1 0,-30-30-1,-1-1 1,1-31-1,-32 0 1,0 0 0,32-31-1,-63-1 1,93 1 15,1 31-15,0 0 15,31-31 157,0 0-173,0-1 1,0 1-1,-31 31 157,-1 0-140</inkml:trace>
  <inkml:trace contextRef="#ctx0" brushRef="#br0" timeOffset="3439.367">29949 22007 0,'32'0'15,"-1"0"1,0 0 0,0 0-1,1 0 17,-1 0-32,31 31 31,1 0-16,-32-31 1,0 0 0,-31 31-16,32 1 15,-1 30 1,-31 32 0,-31 0-1,-63 31 1,-62-32-1,-63 1 1,62 31 0,95-125-1,93 0 110,0 0-109,1 0-16,61 0 16,1 63-1,0-32 1,-63-31-1,1 0 1,-1 0 0,63 0-1,-32-62 1,32-32 15,-94 63-31,62-32 16,1-31-1,-32 63 1,1-32 0,-1 32-1,-31 0 1,31-63 0,-31 32-1,31-32 1,-31 31-1,-31 1 1,-31-32 0,-1 32-1,32 30 1,-32 1 15,63 0-15,-62 31-1,30-32 1,-30 1 0,-32 0-1,32 0 1,30 31 0,32-32-1,-62 32 1,-126 0 15,188 0-31,-31 32 0,-94 30 16,-31 63-1,-157 782 204</inkml:trace>
  <inkml:trace contextRef="#ctx0" brushRef="#br0" timeOffset="5442.798">29387 22851 0,'0'31'78,"0"0"-46,0 0 30,0 1-46,0-1 31,0 0-32,0 0-15,31 1 16,31-1-1,-62 0 1,0 0 15,32-31-31,-1 0 16,31 0 15,-30 0-15,-1 32-1,0-32-15,0 0 16,63 0 0,31 0-1,0 0 1,-62 0 0,-1 0-1,1 0 16,31 0-15,93 0 0,1 0-1,-63 0 1,-94 0 0,0-32 15,1 1-16,30-31 1,-31-1 0,-31 1-1,0 30-15,0-61 16,0-32 0,0 31-1,0 0 1,0 0-1,-31 32 1,0-1 0,31 32-1,-31 0 1,-1 31 0,32-32 15,-62 1 0,31 31 78,31-31-93,-32 31 0,1 0 15,31-31-15,0-1-16,-62 1 31,62 0-16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19-09-21T06:23:02.02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2095 23476 0,'0'31'63,"31"0"-63,-31 1 0,0 93 16,31 62-1,-31-156-15,63 219 16,-63 32-1,31 62 1,0-32 0,-31-30 15,0-189-15,0-30-1,0-94 126,0-1-141,0 1 0</inkml:trace>
  <inkml:trace contextRef="#ctx0" brushRef="#br0" timeOffset="1449.053">2313 23570 0,'32'0'62,"218"0"-46,187-32-1,64 1 1,61 0 0,32 31-1,63 0 1,-626 0-16,563 0 16,0 0-1,-156 62 1,-94-62-1,-94 63 1,-63-63 0,1 0 15,-63 31-15,0-31-1,0 0 1,0 0-1,0 31 1,-62-31 0,-1 0-1,1 0 1,-32 0 0,0 0-1,0 0 1,1 0-1,-1 0 1,0 0 15,1 0-15,-32 32 78,0-1-94,0 0 0,-32 157 15,-30 30 1,62-186-16,-63 218 16,1-31-1,-1 31 1,32-63-1,0-93 1,-1-31 15,32-32-15,-31-31 15,0 0 63,0 0-94,-63 62 16</inkml:trace>
  <inkml:trace contextRef="#ctx0" brushRef="#br0" timeOffset="2381.822">2126 25758 0,'31'0'16,"63"0"-1,156-63 1,125 1 0,94 30-1,63-30 1,-501 62-16,563-63 15,62 32 1,-30 31 0,-158 0 15,-92-31-15,-95 31-1,-31 0 1,-62 0-1,93 0 1,-62 0 0,0 31-1,31-31 1,-63 0 0,-30 0-1,30 0 1,-62 0-1,-93 0 95,-1 0-110,63-62 15,-94 30-15</inkml:trace>
  <inkml:trace contextRef="#ctx0" brushRef="#br0" timeOffset="3066.536">9472 24101 0,'-31'0'15,"0"0"1,0 31-16,-1 0 16,1 1-16,-31 30 31,-1 63-15,32 0-1,0-31 1,-1 31-1,1-31 1,31 0 0,63-63-1,-32 0 1,31-31 0,63 0-1,-31 0 1,31 0-1,-62 0 1,-32 0 15,0-31-15,1 0-16</inkml:trace>
  <inkml:trace contextRef="#ctx0" brushRef="#br0" timeOffset="3549.198">9848 24226 0,'0'31'47,"0"0"-47,-32 1 0,1 218 15,31 187 17,0-343-17,0-125 63,0 0-62,31-1-16,-31-61 16,0-32-1</inkml:trace>
  <inkml:trace contextRef="#ctx0" brushRef="#br0" timeOffset="4281.14">9816 24320 0,'0'-32'0,"0"1"16,32-63-1,-1 32 1,0 62 124,0 0-140,1 0 16,-1 0 0,0 0-1,-31 31 1,63 63 0,-63-63-16,31 94 15,-31 0 1,0-93-1,0-1 1,0 0 0,-63 0 31,1-31-32,31 0-15,-1 0 16,1 0-1,0 0 48,0 0-47,-1 0-1</inkml:trace>
  <inkml:trace contextRef="#ctx0" brushRef="#br0" timeOffset="6236.178">10535 24414 0,'32'0'93,"-1"0"-77,0 0 0,-31 31-1,63 31 1,-63-30 15,0-1-31,0 0 16,0 63-1,-32 0 1,32-63 0,-31-31-16,0 31 31,-32 0-15,1-31-1,-1 32 1,1-32-1,93 0 126,0 0-125,94-32-16,32 1 15,-32 0 17,-94 31-17</inkml:trace>
  <inkml:trace contextRef="#ctx0" brushRef="#br0" timeOffset="7116.149">10973 24539 0,'31'31'79,"-31"0"-79,0 0 15,63 32 1,-63-32-1,31-31 1,0 0 0,1 0-1,-1 0 1,0 0 0,0 0-1,1 0 1,-32-31-1,31 31 1,-31-31 0,0-1 15,-31 1-15,-1-31-1,1 62-15,0 0 16,-32 0-1,32-32 1,0 1 0,0 31-1</inkml:trace>
  <inkml:trace contextRef="#ctx0" brushRef="#br0" timeOffset="7902.963">11536 24163 0,'31'0'46,"0"0"-30,-31 63-16,63-1 16,-1 32-1,-30-31 17,-1-1-17,-31 32 1,31-31-1,-31-1 1,0 1 0,-94 30-1,1 1 1,30-31 0,32-63-1,-32 31 1,32 0-1,0-31 1,-1 0 0,1 0 31,0 0-32</inkml:trace>
  <inkml:trace contextRef="#ctx0" brushRef="#br0" timeOffset="13183.761">32513 31572 0,'31'0'110,"0"0"-110,1 0 31,-1 0 0,0 0 16,0 0-31,1 0 280,-1 0-280,0 0-16,0 0 16,1 0-1,-1 0 17</inkml:trace>
  <inkml:trace contextRef="#ctx0" brushRef="#br0" timeOffset="15179.577">31450 26570 0,'31'0'32,"-31"32"-17,0-1-15,0 31 16,0 63 0,31 126 15,-31-95-16,0 94 17,0-125-17,0-94-15,0 126 16,-31-32 0,31 31 15,-31-31-16,0 31 1,31-31 0,-32-31-1,1 31 1,31 31 0,-62-31-1,62-31 1,-32 62-1,32-31 1,0 1 0,-62 61-1,62-31 1,0-31 15,0 0-15,-31 0-1,31 32 1,-32-1 0,32 0-1,0-31 1,-31 32 0,-32-32-1,63 31 1,-31-31-1,31-31 1,0 0 0,0-1-1,0-61 1,-31-1 15,31 0 0,0-62 16,0 0-47,0-63 0</inkml:trace>
  <inkml:trace contextRef="#ctx0" brushRef="#br0" timeOffset="18145.767">31794 26570 0,'31'0'16,"0"0"0,63 0-1,31 0 1,-94 32-16,157-32 15,-32 31 1,1 0 0,-32 0-1,62-31 1,1 0 0,62 0 15,0 32-16,-94-1 1,-62-31 0,-31 0-1,-1 31 1,188 0 15,-125-31-15,0 0-1,-62 0 1,31 0 0,-32 0-1,32 0 1,0 32 15,-63-32-15,32 0-1,-63 31 64,31-31-64,-31 31 32,0 1-47,0-1 0,0 63 16,0 62-1,0-125-15,0 157 16,0-32 0,0 32 15,-31-32-16,31-31 1,-32 0 0,32-31-1,0 62 1,0-62 0,0 0-1,0-1 1,0 1-1,0 0 1,0 0 0,-31 31-1,0 0 1,31 31 15,-32 0-15,1 1-1,31-1 1,-31 0 0,31-31-1,0 0 1,0 0 0,-31 32-1,-1-1 1,32-31-1,0 0 1,0 0 0,-31 31-1,0 1 1,31 30 0,0 1 15,-31-32-16,31-31 1,-32 0 0,32-31-1,-31 0 1,31-1 0,-62 1-1,62-31 1,-32-32-1,1 32 1,0-1 15,31-31 1,0 1-1,0-1-16,-31-31 1,31 31 0,-32-31-1,-62 63 17,32-63-17,31 0-15,-1 0 16,-61 0-1,-1 0 1,-62 0 0,-63 0-1,62-32 1,-30 1 0,-32 31 15,31 0-16,95 0 1,-32 0 0,62 0-1,-93 0 1,-63 0 0,0 0-1,125 0 1,32 0-1,-32-31 1,31 31 0,1-31-1,-1 31 1,-30-63 0,30 32 15,32-32-16,0 63 1,-1 0 0,1 0 15,31-31-31,-31 31 16,31-31 15,0-32-16,0 1 1,-63-32 0,32 0-1,31 63 32,0 0-31,0-32-1,0-31 1,0 63-16,0-94 16,0 0-1,31 31 1,-31 0 0,0 32-1,0-1 1,0 32-1,32-63 1,-32 63 0,31 0-1,-31 0 1,0-1 31,0 1-32,0-63 1,31-62 0</inkml:trace>
  <inkml:trace contextRef="#ctx0" brushRef="#br0" timeOffset="20261.232">32450 26602 0,'0'-32'78,"0"1"-78,0 0 0,-31-94 16,-63-156-1,94 249-15,-187-405 16,-157-126-1,125 219 1,31 63 0,1 62-1,30 31 1,-61 1 0,-95-32 15,32 0-16,62 32 1,0-1 0,-156-124 15,62 93-15,-31-63-1,32 64 1,62-33-1,-251-155 17,251 219-17,63 62 1,-95-32 0,32-124 15,-62 62-16,62-31 1,-1 31 0,-61-125 15,156 188-15,-32-63-1,-31-31 1,32 94-1,-1-63 1,32 63 0,62 62-1,31 31 1,1 1 15,62 31-15,-94-1-1,31-30 1,-62-32 0,-31-31-1,62 63 1,63 30 0,0 32-1,0 0 32,-1-31-31,1 31-1,31-31 1,0 62 140,0 0-140,31-31-16,-31 63 0,63 62 15,-32-31 1,-31-32 0</inkml:trace>
  <inkml:trace contextRef="#ctx0" brushRef="#br0" timeOffset="20878.797">23541 17536 0,'31'0'79,"0"0"-79,0 0 0,32 0 15,31 0 16,-1 0-15,1 0 0,-63 0-16,94 0 15,32-31 1,-63 31 0,-32-31-1,-31 31 1</inkml:trace>
  <inkml:trace contextRef="#ctx0" brushRef="#br0" timeOffset="24295.073">35858 26227 0,'31'0'15,"32"31"-15,-32 0 16,219 188-1,125 125 1,188 187 0,62 63-1,-125-156 1,-156-157 0,-125-93-1,0-63 1,-94-63-1,-94-31 1</inkml:trace>
  <inkml:trace contextRef="#ctx0" brushRef="#br0" timeOffset="27255.995">22134 20787 0,'31'0'15,"125"125"1,94 126 0,126 61-1,-1 32 1,-375-313-1,375 282 1,62 31 0,-30-32 15,-376-280-15</inkml:trace>
  <inkml:trace contextRef="#ctx0" brushRef="#br1" timeOffset="35875.004">15444 25226 0,'31'0'31,"0"0"-15,-31 63-1,63 93 1,-63 32 0,31 218 15,-31-125-15,0-93-1,0-1 1,0-93-1,0-63-15,0 63 32,0 63-17,0-1 1,0-31 0,31-31-1,-31-32 1,0-31-1,31-31 1,-31-31 78,0 0-94,0-63 0,0-62 15</inkml:trace>
  <inkml:trace contextRef="#ctx0" brushRef="#br1" timeOffset="36438.022">15913 24820 0,'31'0'0,"-62"0"0,187 0 31,-31 0-15,31 0 0,-31 0-1,-94 31 1</inkml:trace>
  <inkml:trace contextRef="#ctx0" brushRef="#br1" timeOffset="38675.434">15944 24726 0,'31'0'16,"63"-31"-1,31 0 1,62 31 0,32-63-1,31 32 1,-31 31 0,125 0-1,-63 0 1,-249 0-16,249 31 15,0 0 1,-62 32 15,-125-63-15,-31 31 0,-1 32-1,-31-32 1,32 0-1,-1 32 1,-30-32 0,-32 94-1,31 63 1,-31-1 0,0 1-1,0-63 1,-31 0-1,31-32 1,0-30 15,-32 31-15,1 31 0,31-31-1,-31 31 1,0-63-1,31-31 1,-63 1 15,63-1-31,-31-31 16,-32 31 0,1 0-1,-32 1 1,-31-32-1,31 62 1,63-62 0,-63 63-1,0-32 1,-62 63 0,-32-32-1,63 1 1,0-1-1,32 1 1,-64-32 0,1 32-1,-32-1 1,95 1 0,-64-32-1,95 31 1,-95-30-1,-61 61 1,30 33 15,0-64-15,95-31 0,-32 1-1,0-1 1,-32 31-1,95-62 1,62-31 125,0 0-141,0 0 15,0-1-15</inkml:trace>
  <inkml:trace contextRef="#ctx0" brushRef="#br1" timeOffset="47035.736">19508 25320 0,'31'0'15,"0"0"1,188 0 0,62 0-1,-249 0 1,468-31 0,94 0-1,62 31 1,63-32-1,-125 1 1,32 0 0,-64-32-1,-30 1 1,-63 30 0,0-61-1,-32 30 1,-30 32-1,218-63 1,0 32 0,-62-32-1,31 0 17,-156-31-17,-126 31 1,32 32-1,-63 30 1,-30-30 0,-1 31-1,62-32 1,-30 32 0,-1 0-1,-31-32 1,-31 32-1,0 0 1,62-1 0,-62-30 15,31 31-15,-31-32-1,94 1 1,30-1-1,-155 32 1,0-32 0,62 32-1,-31 0 1,-63-1 0,-31 1-1,31 0 1,32 31-1,31-31 1,-1-1 0,1 32-1,-31 0 17,156-31-17,-32 0 1,1 0-1,-157-1 1,-124 32 47,-1 0-48,-31-31-15,31 31 16,0 0 31,1 0-47,186 0 47,-186 0-47,-1 0 15</inkml:trace>
  <inkml:trace contextRef="#ctx0" brushRef="#br1" timeOffset="47624.807">37765 22507 0,'31'0'47,"0"0"-47,1 0 16,61 31 0,32 0-1,1 0 1,-64-31-1,-62 32 32,31-1-31,-31 0 0,-31 63-1,31-63-15,-94 126 16,-93 30-1,-32-62 1,0 31 0,94-93-1,94-32 1</inkml:trace>
  <inkml:trace contextRef="#ctx0" brushRef="#br1" timeOffset="48273.626">38671 21256 0,'0'32'16,"0"30"0,-62 219-1,62 95 1,-94 30 0,32-31-1,30-375-15,-30 438 16,-32-1-1,63 1 1,31-188 0,0-187-1,0-95 48,0-30-48,94-376 1</inkml:trace>
  <inkml:trace contextRef="#ctx0" brushRef="#br1" timeOffset="49731.789">38765 21069 0,'125'-31'15,"-93"31"-15,249-32 16,282-30-1,156 30 1,-94 1 0,-31 31-1,-94 0 17,-187 0-17,-157 0 1,-31 31-1,0 63 1,0-31 0,63 93-1,-63 0 1,-31 1 0,-1-64-1,-61 1 1,-1 0-1,-31 62 1,-31 94 0,-94 157-1,-94 62 17,-94-32-17,63-124 1,31-94-1,-31-1 1,-125 1 0,62-62-1,32-32 1,62-63 0,63-31-1,0 32 1,30-63-1,-61 0 1,62 0 0,-63 0-1,-31-31 1,-93-63 15,-1-31-15,32 31-1,125-31 1,124 94 0,-62-94-1,1-32 1,-64-155 0,1 31-1,94-1 1,-1 63-1,32 63 1,-1-63 0,1 94-1,0-31 1,31 62 15,0-31-15,0 0-1,0 0 1,0 0 0,125 0-1,-31-31 1,62-32 0,-62 94-1,-32 1 1,1 61-1,-32 1 1</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19-09-22T10:12:48.676"/>
    </inkml:context>
    <inkml:brush xml:id="br0">
      <inkml:brushProperty name="width" value="0.05292" units="cm"/>
      <inkml:brushProperty name="height" value="0.05292" units="cm"/>
      <inkml:brushProperty name="color" value="#00B050"/>
    </inkml:brush>
  </inkml:definitions>
  <inkml:trace contextRef="#ctx0" brushRef="#br0">2626 28446 0,'0'31'62,"0"0"-62,0 157 16,-62 218 0,-32-62-1,94-312-15,-94 249 16,0-31-1,63 0 32,62-156-31,32-32 0,-1 1-1,-31-63 1,1 0 15,-1 0 0,0 0-31,32-63 16,62-62 0,31-31-1,-156 125-15,125-157 16,-31 32 15,0 0-15,0 31-1,-32-1 1,1-30 0,-32 94-1,0-32 1,-31 31-1,0 1 1,0-32 0,0 63-1,0-32 1,0 1 0,0 93 140,0 0-156,0 32 15,-31 31 1,-32 62 0,63-125-16,-31 157 15,0-63 1,0 31 0,31-62-1,0 0 1,-32-1 15,32 1-15,0-31-1,0-1 1,0 1 0,63-1-1,-63 32 1,62 0-1,-62 0 1,32-94 0,-1 0 62,0 0-63,0 0-15,32-32 16,62 1 0,-125 0-16</inkml:trace>
  <inkml:trace contextRef="#ctx0" brushRef="#br0" timeOffset="983.697">4252 29321 0,'-32'0'94,"1"0"-94,0 0 16,0 31-1,-94 63 1,0 31 0,62-31-1,0 0 1,1 0-1,31-32 1,-1 1 0,1-1-1,31 32 1,0-63 0,0 0-16,31 1 15,63 62 1,-94-63 15,31 0-15,1 0-1,-1 1 1,0-32 0,-31 31 15,63-31-16,-1 0 1,-30 0-16,-1 0 16,31 0-1,-30 0-15,-1 0 16,31 0 0,1-31-1,-1-1 1,-30-30 15,30 31-31</inkml:trace>
  <inkml:trace contextRef="#ctx0" brushRef="#br0" timeOffset="1538.485">4252 29665 0,'31'0'47,"0"0"-47,0 0 15,1 0 1,62 0 0,-32 0-1,1 0 1,30 0-1,-61 0 1,-1 0 0,0 0 15,0 0 78,1 0-93</inkml:trace>
  <inkml:trace contextRef="#ctx0" brushRef="#br0" timeOffset="2182.794">4689 29259 0,'-31'0'63,"31"31"-48,-31-31-15,0 125 16,-1 0 0,-30 31-1,-32 1 1,94-126-16,-31 94 15,-1 0 17,32-31-17,32-32 1,30-62 0,-62 32-1,32-32 48,-1 0-48,0 0 1,63 0 0,-63 0-16,0 0 15</inkml:trace>
  <inkml:trace contextRef="#ctx0" brushRef="#br0" timeOffset="2855.567">4908 30103 0,'0'31'47,"0"0"-47,31 63 15,1-31 1,-32-32-16,62 0 16,-31 0-1,1-31 1,-1 0-1,32 0 17,-32 0-17,31-31 1,1-31 0,-32-1-1,-31 32 1,0-1-1,0 1 1,-62 31 0,-32-31-1,94 0 1,-63 31 0,-31 0 15,63 0-16,0 31-15,0-31 16,-1 0 0,32 31-1,-31-31 1</inkml:trace>
  <inkml:trace contextRef="#ctx0" brushRef="#br0" timeOffset="3453.106">5346 29790 0,'31'0'15,"0"0"1,1 0 0,30 0-1,1 0 1,93 0 0,-62 0-1,31 0 1,-63 0-1,-30 0 110,-1 0-125,0 0 16,0 0 0</inkml:trace>
  <inkml:trace contextRef="#ctx0" brushRef="#br0" timeOffset="4026.638">5877 29196 0,'-31'31'47,"31"1"-32,-31 155 1,31-30 0,0-1-1,-31 0 1,31-31-1,0-31 1,0-32 0,0-30-1,0-1 1,0-62 109</inkml:trace>
  <inkml:trace contextRef="#ctx0" brushRef="#br0" timeOffset="5771.55">6940 29540 0,'-31'0'31,"0"0"-16,-1 0-15,1 63 16,-31-1 15,-1 32-15,1 31 0,30-63-1,-30 32 1,31-31-1,-32-32 1,63 31 0,-31-62-1,31 32 1,-31-1 0,62-31 109,0 0-110,0 0-15,32 0 16,62 0-1,0 0 1,-94 0 0,0 0-16,1 0 15,30 0 1,1 0 0,-1 0-1,32 0 1,0 0-1,-63 0 1,0 0 125,-31-31-110,0-1-31,0 1 16,0 0-16,0 0 0,-31-94 15,-31 31 1,-1-31-1,32 62 17,0 32-1,31 0-31,-32 0 16,32-1-1,-31 1 1,-32 31-1,1-31 1,62 0 0</inkml:trace>
  <inkml:trace contextRef="#ctx0" brushRef="#br0" timeOffset="6697.313">7565 29196 0,'0'31'62,"32"1"-62,-1 30 16,-31 32-1,63-31 1,-32-1 0,-31 1-1,31-32 1,-31 0-16,0 0 15,0 1 17,0 30-17,0 1 1,0 30 0,-31-61-1,31 30 1,-63 1-1,63-1 1,-31-31 0,-32 32-1,32 0 1,0-32 0,31 0-1,0 0 1,-31-31-1,31 63 17</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19-09-22T10:47:54.318"/>
    </inkml:context>
    <inkml:brush xml:id="br0">
      <inkml:brushProperty name="width" value="0.05292" units="cm"/>
      <inkml:brushProperty name="height" value="0.05292" units="cm"/>
      <inkml:brushProperty name="color" value="#FF0000"/>
    </inkml:brush>
  </inkml:definitions>
  <inkml:trace contextRef="#ctx0" brushRef="#br0">43517 20319 0,'0'31'31,"0"125"-15,0 32 0,0-1-1,0-156-15,-31 157 16,0 31-1,31 31 1,0-94 0,0 32-1,0-32 1,0-31 0,0 0-1,62-31 1,-62 31-1,63-63 17,-32-30-17,31 30 1,-30-30 0,30 30-1,32 1 1,-63-63-1,32 31 1,93 0 0,-31 0-1,31 32 1,1-1 0,-1-62-1,0 32 1,-31-32 15,0 31-15,1 0-1,-64-31 1,1 0 15,-32 0-15,31 0-1,1 0 1,62 0 0,-94 0-16,94 0 15,0 0 1,-62-62 0,31 62-1,-1-32 1,1-30 15,31 31-15,-62-1-1,-1 1 1,1 0 0,-1-32-1,1 1 1,31-32-1,-32-62 1,1-1 0,-32-30-1,-31-63 1,0 62 0,-63-62-1,1 94 1,-94-63-1,62 0 17,-31 63-17,31 31 1,31 62 0,-30 1-1,-1-1 1,31 1-1,1 31 1,-1-1 0,1 1-1,-63 0 1,0 0 0,0-1-1,-32-30 1,32 62 15,-125-63-15,31 63-1,-93-31 1,30 31 0,64 0-1,155 0 1,0 0-1,32 0 17,0 0 140,31 31-172,-31-31 0,31 31 78,-32-31 47,32 32-125,0-1 31,0 0-15,0 1 30</inkml:trace>
  <inkml:trace contextRef="#ctx0" brushRef="#br0" timeOffset="1530.979">44924 20381 0,'31'0'16,"0"0"-1,63-31 1,-94 0-16,188-157 15,93-62 17,94-188-17,63-93 1,62-94 0,0 0-1,63-63 1,31-187-1,-125 156 1,-94 125 0,-125 156-1,-62 125 1,-32 32 0,-31 31-1,32 31 1,30-93-1,-31 30 17,-31 32-17,0 63 1,1-1 0,30-31-1,31-62 1,-62 0-1,32 62 1,-1 0 0,0 0-1,1-62 1,62-1 0,-32 32-1,-31 32 1,-31 61-1,-31 1 17,63-32-17,-64 32 1,-30 94 0,-1-1-1,-30 1 1,-1-1-1,31-31 1,-30 32 0,-1 62-1,-62 0 204,-1 0-219,1 0 16,-31 0-1,-1 0 1,1 0 0,-1 31-1,1 32 1,-1-32-1,32 0 17,0-31-17,31 31-15,-63-31 16,0 63 0,95-63 109,-1 0-110,188-63 1</inkml:trace>
  <inkml:trace contextRef="#ctx0" brushRef="#br0" timeOffset="2078.639">53396 8596 0,'31'0'141,"-31"32"-141,63 61 16,62 64-1,0-1 1,-63-31 0,1-31-1,31 0 1,-63-32-1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080272" fontAlgn="auto">
              <a:spcBef>
                <a:spcPts val="0"/>
              </a:spcBef>
              <a:spcAft>
                <a:spcPts val="0"/>
              </a:spcAft>
              <a:defRPr sz="1200">
                <a:latin typeface="+mn-lt"/>
                <a:ea typeface="+mn-ea"/>
                <a:cs typeface="+mn-cs"/>
              </a:defRPr>
            </a:lvl1pPr>
          </a:lstStyle>
          <a:p>
            <a:pPr>
              <a:defRPr/>
            </a:pPr>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4" charset="0"/>
                <a:cs typeface="Arial" pitchFamily="34" charset="0"/>
              </a:defRPr>
            </a:lvl1pPr>
          </a:lstStyle>
          <a:p>
            <a:pPr>
              <a:defRPr/>
            </a:pPr>
            <a:fld id="{93CAAF0B-5226-4044-84AE-4C4A53D6F843}" type="datetimeFigureOut">
              <a:rPr lang="fr-FR"/>
              <a:pPr>
                <a:defRPr/>
              </a:pPr>
              <a:t>22/09/2019</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fr-CH" noProof="0"/>
              <a:t>Cliquez pour modifier les styles du texte du masque</a:t>
            </a:r>
          </a:p>
          <a:p>
            <a:pPr lvl="1"/>
            <a:r>
              <a:rPr lang="fr-CH" noProof="0"/>
              <a:t>Deuxième niveau</a:t>
            </a:r>
          </a:p>
          <a:p>
            <a:pPr lvl="2"/>
            <a:r>
              <a:rPr lang="fr-CH" noProof="0"/>
              <a:t>Troisième niveau</a:t>
            </a:r>
          </a:p>
          <a:p>
            <a:pPr lvl="3"/>
            <a:r>
              <a:rPr lang="fr-CH" noProof="0"/>
              <a:t>Quatrième niveau</a:t>
            </a:r>
          </a:p>
          <a:p>
            <a:pPr lvl="4"/>
            <a:r>
              <a:rPr lang="fr-CH" noProof="0"/>
              <a:t>Cinquième niveau</a:t>
            </a:r>
            <a:endParaRPr lang="fr-FR" noProof="0"/>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080272" fontAlgn="auto">
              <a:spcBef>
                <a:spcPts val="0"/>
              </a:spcBef>
              <a:spcAft>
                <a:spcPts val="0"/>
              </a:spcAft>
              <a:defRPr sz="1200">
                <a:latin typeface="+mn-lt"/>
                <a:ea typeface="+mn-ea"/>
                <a:cs typeface="+mn-cs"/>
              </a:defRPr>
            </a:lvl1pPr>
          </a:lstStyle>
          <a:p>
            <a:pPr>
              <a:defRPr/>
            </a:pPr>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pitchFamily="34" charset="0"/>
                <a:cs typeface="Arial" pitchFamily="34" charset="0"/>
              </a:defRPr>
            </a:lvl1pPr>
          </a:lstStyle>
          <a:p>
            <a:pPr>
              <a:defRPr/>
            </a:pPr>
            <a:fld id="{2A590E4C-ABD9-406D-9257-D1132C217B21}" type="slidenum">
              <a:rPr lang="fr-FR"/>
              <a:pPr>
                <a:defRPr/>
              </a:pPr>
              <a:t>‹#›</a:t>
            </a:fld>
            <a:endParaRPr lang="fr-FR"/>
          </a:p>
        </p:txBody>
      </p:sp>
    </p:spTree>
  </p:cSld>
  <p:clrMap bg1="lt1" tx1="dk1" bg2="lt2" tx2="dk2" accent1="accent1" accent2="accent2" accent3="accent3" accent4="accent4" accent5="accent5" accent6="accent6" hlink="hlink" folHlink="folHlink"/>
  <p:notesStyle>
    <a:lvl1pPr algn="l" defTabSz="1079500" rtl="0" eaLnBrk="0" fontAlgn="base" hangingPunct="0">
      <a:spcBef>
        <a:spcPct val="30000"/>
      </a:spcBef>
      <a:spcAft>
        <a:spcPct val="0"/>
      </a:spcAft>
      <a:defRPr sz="2800" kern="1200">
        <a:solidFill>
          <a:schemeClr val="tx1"/>
        </a:solidFill>
        <a:latin typeface="+mn-lt"/>
        <a:ea typeface="ＭＳ Ｐゴシック" charset="0"/>
        <a:cs typeface="ＭＳ Ｐゴシック" charset="0"/>
      </a:defRPr>
    </a:lvl1pPr>
    <a:lvl2pPr marL="1079500" algn="l" defTabSz="1079500" rtl="0" eaLnBrk="0" fontAlgn="base" hangingPunct="0">
      <a:spcBef>
        <a:spcPct val="30000"/>
      </a:spcBef>
      <a:spcAft>
        <a:spcPct val="0"/>
      </a:spcAft>
      <a:defRPr sz="2800" kern="1200">
        <a:solidFill>
          <a:schemeClr val="tx1"/>
        </a:solidFill>
        <a:latin typeface="+mn-lt"/>
        <a:ea typeface="ＭＳ Ｐゴシック" charset="0"/>
        <a:cs typeface="+mn-cs"/>
      </a:defRPr>
    </a:lvl2pPr>
    <a:lvl3pPr marL="2159000" algn="l" defTabSz="1079500" rtl="0" eaLnBrk="0" fontAlgn="base" hangingPunct="0">
      <a:spcBef>
        <a:spcPct val="30000"/>
      </a:spcBef>
      <a:spcAft>
        <a:spcPct val="0"/>
      </a:spcAft>
      <a:defRPr sz="2800" kern="1200">
        <a:solidFill>
          <a:schemeClr val="tx1"/>
        </a:solidFill>
        <a:latin typeface="+mn-lt"/>
        <a:ea typeface="ＭＳ Ｐゴシック" charset="0"/>
        <a:cs typeface="+mn-cs"/>
      </a:defRPr>
    </a:lvl3pPr>
    <a:lvl4pPr marL="3240088" algn="l" defTabSz="1079500" rtl="0" eaLnBrk="0" fontAlgn="base" hangingPunct="0">
      <a:spcBef>
        <a:spcPct val="30000"/>
      </a:spcBef>
      <a:spcAft>
        <a:spcPct val="0"/>
      </a:spcAft>
      <a:defRPr sz="2800" kern="1200">
        <a:solidFill>
          <a:schemeClr val="tx1"/>
        </a:solidFill>
        <a:latin typeface="+mn-lt"/>
        <a:ea typeface="ＭＳ Ｐゴシック" charset="0"/>
        <a:cs typeface="+mn-cs"/>
      </a:defRPr>
    </a:lvl4pPr>
    <a:lvl5pPr marL="4319588" algn="l" defTabSz="1079500" rtl="0" eaLnBrk="0" fontAlgn="base" hangingPunct="0">
      <a:spcBef>
        <a:spcPct val="30000"/>
      </a:spcBef>
      <a:spcAft>
        <a:spcPct val="0"/>
      </a:spcAft>
      <a:defRPr sz="2800" kern="1200">
        <a:solidFill>
          <a:schemeClr val="tx1"/>
        </a:solidFill>
        <a:latin typeface="+mn-lt"/>
        <a:ea typeface="ＭＳ Ｐゴシック" charset="0"/>
        <a:cs typeface="+mn-cs"/>
      </a:defRPr>
    </a:lvl5pPr>
    <a:lvl6pPr marL="5401361" algn="l" defTabSz="1080272" rtl="0" eaLnBrk="1" latinLnBrk="0" hangingPunct="1">
      <a:defRPr sz="2800" kern="1200">
        <a:solidFill>
          <a:schemeClr val="tx1"/>
        </a:solidFill>
        <a:latin typeface="+mn-lt"/>
        <a:ea typeface="+mn-ea"/>
        <a:cs typeface="+mn-cs"/>
      </a:defRPr>
    </a:lvl6pPr>
    <a:lvl7pPr marL="6481633" algn="l" defTabSz="1080272" rtl="0" eaLnBrk="1" latinLnBrk="0" hangingPunct="1">
      <a:defRPr sz="2800" kern="1200">
        <a:solidFill>
          <a:schemeClr val="tx1"/>
        </a:solidFill>
        <a:latin typeface="+mn-lt"/>
        <a:ea typeface="+mn-ea"/>
        <a:cs typeface="+mn-cs"/>
      </a:defRPr>
    </a:lvl7pPr>
    <a:lvl8pPr marL="7561905" algn="l" defTabSz="1080272" rtl="0" eaLnBrk="1" latinLnBrk="0" hangingPunct="1">
      <a:defRPr sz="2800" kern="1200">
        <a:solidFill>
          <a:schemeClr val="tx1"/>
        </a:solidFill>
        <a:latin typeface="+mn-lt"/>
        <a:ea typeface="+mn-ea"/>
        <a:cs typeface="+mn-cs"/>
      </a:defRPr>
    </a:lvl8pPr>
    <a:lvl9pPr marL="8642177" algn="l" defTabSz="1080272" rtl="0" eaLnBrk="1" latinLnBrk="0" hangingPunct="1">
      <a:defRPr sz="2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1</a:t>
            </a:fld>
            <a:endParaRPr lang="fr-FR">
              <a:cs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11</a:t>
            </a:fld>
            <a:endParaRPr lang="fr-FR">
              <a:cs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12</a:t>
            </a:fld>
            <a:endParaRPr lang="fr-FR">
              <a:cs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14</a:t>
            </a:fld>
            <a:endParaRPr lang="fr-FR">
              <a:cs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15</a:t>
            </a:fld>
            <a:endParaRPr lang="fr-FR">
              <a:cs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16</a:t>
            </a:fld>
            <a:endParaRPr lang="fr-FR">
              <a:cs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9EC377BE-6530-4E6D-91FE-6B93F977CC5A}" type="slidenum">
              <a:rPr lang="fr-FR" smtClean="0"/>
              <a:pPr/>
              <a:t>17</a:t>
            </a:fld>
            <a:endParaRPr lang="fr-FR"/>
          </a:p>
        </p:txBody>
      </p:sp>
      <p:sp>
        <p:nvSpPr>
          <p:cNvPr id="62467" name="Rectangle 2"/>
          <p:cNvSpPr>
            <a:spLocks noGrp="1" noRot="1" noChangeAspect="1" noChangeArrowheads="1" noTextEdit="1"/>
          </p:cNvSpPr>
          <p:nvPr>
            <p:ph type="sldImg"/>
          </p:nvPr>
        </p:nvSpPr>
        <p:spPr>
          <a:xfrm>
            <a:off x="381000" y="685800"/>
            <a:ext cx="6096000" cy="3429000"/>
          </a:xfrm>
          <a:ln/>
        </p:spPr>
      </p:sp>
      <p:sp>
        <p:nvSpPr>
          <p:cNvPr id="62468"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10D7561D-7AF5-4668-A6F5-1C72FB0121C0}" type="slidenum">
              <a:rPr lang="fr-FR" smtClean="0"/>
              <a:pPr/>
              <a:t>18</a:t>
            </a:fld>
            <a:endParaRPr lang="fr-FR"/>
          </a:p>
        </p:txBody>
      </p:sp>
      <p:sp>
        <p:nvSpPr>
          <p:cNvPr id="63491" name="Rectangle 2"/>
          <p:cNvSpPr>
            <a:spLocks noGrp="1" noRot="1" noChangeAspect="1" noChangeArrowheads="1" noTextEdit="1"/>
          </p:cNvSpPr>
          <p:nvPr>
            <p:ph type="sldImg"/>
          </p:nvPr>
        </p:nvSpPr>
        <p:spPr>
          <a:xfrm>
            <a:off x="381000" y="685800"/>
            <a:ext cx="6096000" cy="3429000"/>
          </a:xfrm>
          <a:ln/>
        </p:spPr>
      </p:sp>
      <p:sp>
        <p:nvSpPr>
          <p:cNvPr id="63492"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10D7561D-7AF5-4668-A6F5-1C72FB0121C0}" type="slidenum">
              <a:rPr lang="fr-FR" smtClean="0"/>
              <a:pPr/>
              <a:t>19</a:t>
            </a:fld>
            <a:endParaRPr lang="fr-FR"/>
          </a:p>
        </p:txBody>
      </p:sp>
      <p:sp>
        <p:nvSpPr>
          <p:cNvPr id="63491" name="Rectangle 2"/>
          <p:cNvSpPr>
            <a:spLocks noGrp="1" noRot="1" noChangeAspect="1" noChangeArrowheads="1" noTextEdit="1"/>
          </p:cNvSpPr>
          <p:nvPr>
            <p:ph type="sldImg"/>
          </p:nvPr>
        </p:nvSpPr>
        <p:spPr>
          <a:xfrm>
            <a:off x="92936" y="686386"/>
            <a:ext cx="6672129" cy="3429000"/>
          </a:xfrm>
          <a:ln/>
        </p:spPr>
      </p:sp>
      <p:sp>
        <p:nvSpPr>
          <p:cNvPr id="63492"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一旦出现了一个电流</a:t>
            </a:r>
            <a:r>
              <a:rPr lang="en-US" altLang="zh-CN" dirty="0"/>
              <a:t>I(t)</a:t>
            </a:r>
            <a:r>
              <a:rPr lang="zh-CN" altLang="en-US" dirty="0"/>
              <a:t>输入，这个电路的电压值是怎么变化的？这里的输入的时间特别快，我们考虑的是变化的过程。</a:t>
            </a:r>
            <a:endParaRPr lang="en-US" altLang="zh-CN" dirty="0"/>
          </a:p>
          <a:p>
            <a:endParaRPr lang="en-US" altLang="zh-CN" dirty="0"/>
          </a:p>
          <a:p>
            <a:r>
              <a:rPr lang="en-US" altLang="zh-CN" dirty="0"/>
              <a:t>tau = R·C </a:t>
            </a:r>
          </a:p>
          <a:p>
            <a:endParaRPr lang="en-US" altLang="zh-CN" dirty="0"/>
          </a:p>
          <a:p>
            <a:r>
              <a:rPr lang="zh-CN" altLang="en-US" dirty="0"/>
              <a:t>其实最后得到了一个关于电压的平衡：</a:t>
            </a:r>
            <a:r>
              <a:rPr lang="en-US" altLang="zh-CN" dirty="0"/>
              <a:t>Uc = -Ur – Ut</a:t>
            </a:r>
          </a:p>
          <a:p>
            <a:endParaRPr lang="en-US" altLang="zh-CN" dirty="0"/>
          </a:p>
          <a:p>
            <a:r>
              <a:rPr lang="zh-CN" altLang="en-US" dirty="0"/>
              <a:t>我们利用电容来得到这个电路的变换</a:t>
            </a:r>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20</a:t>
            </a:fld>
            <a:endParaRPr lang="fr-FR"/>
          </a:p>
        </p:txBody>
      </p:sp>
    </p:spTree>
    <p:extLst>
      <p:ext uri="{BB962C8B-B14F-4D97-AF65-F5344CB8AC3E}">
        <p14:creationId xmlns:p14="http://schemas.microsoft.com/office/powerpoint/2010/main" val="3100644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20E37A4-6C1D-4AA0-9650-43DD59CDC254}" type="slidenum">
              <a:rPr lang="fr-FR" smtClean="0"/>
              <a:pPr/>
              <a:t>21</a:t>
            </a:fld>
            <a:endParaRPr lang="fr-F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483" name="Espace réservé des commentaires 2"/>
          <p:cNvSpPr>
            <a:spLocks noGrp="1"/>
          </p:cNvSpPr>
          <p:nvPr>
            <p:ph type="body" idx="1"/>
          </p:nvPr>
        </p:nvSpPr>
        <p:spPr bwMode="auto">
          <a:noFill/>
        </p:spPr>
        <p:txBody>
          <a:bodyPr/>
          <a:lstStyle/>
          <a:p>
            <a:r>
              <a:rPr lang="en-US" dirty="0">
                <a:ea typeface="ＭＳ Ｐゴシック" pitchFamily="34" charset="-128"/>
              </a:rPr>
              <a:t>Welcome!</a:t>
            </a:r>
          </a:p>
        </p:txBody>
      </p:sp>
      <p:sp>
        <p:nvSpPr>
          <p:cNvPr id="20484" name="Espace réservé du numéro de diapositive 3"/>
          <p:cNvSpPr>
            <a:spLocks noGrp="1"/>
          </p:cNvSpPr>
          <p:nvPr>
            <p:ph type="sldNum" sz="quarter" idx="5"/>
          </p:nvPr>
        </p:nvSpPr>
        <p:spPr bwMode="auto">
          <a:noFill/>
          <a:ln>
            <a:miter lim="800000"/>
            <a:headEnd/>
            <a:tailEnd/>
          </a:ln>
        </p:spPr>
        <p:txBody>
          <a:bodyPr/>
          <a:lstStyle/>
          <a:p>
            <a:fld id="{313EADC4-0CBB-4084-9156-6B4948F3140C}" type="slidenum">
              <a:rPr lang="fr-FR">
                <a:cs typeface="Arial" charset="0"/>
              </a:rPr>
              <a:pPr/>
              <a:t>2</a:t>
            </a:fld>
            <a:endParaRPr lang="fr-FR">
              <a:cs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20E37A4-6C1D-4AA0-9650-43DD59CDC254}" type="slidenum">
              <a:rPr lang="fr-FR" smtClean="0"/>
              <a:pPr/>
              <a:t>22</a:t>
            </a:fld>
            <a:endParaRPr lang="fr-F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20E37A4-6C1D-4AA0-9650-43DD59CDC254}" type="slidenum">
              <a:rPr lang="fr-FR" smtClean="0"/>
              <a:pPr/>
              <a:t>24</a:t>
            </a:fld>
            <a:endParaRPr lang="fr-F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25</a:t>
            </a:fld>
            <a:endParaRPr lang="fr-FR"/>
          </a:p>
        </p:txBody>
      </p:sp>
    </p:spTree>
    <p:extLst>
      <p:ext uri="{BB962C8B-B14F-4D97-AF65-F5344CB8AC3E}">
        <p14:creationId xmlns:p14="http://schemas.microsoft.com/office/powerpoint/2010/main" val="2388515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20E37A4-6C1D-4AA0-9650-43DD59CDC254}" type="slidenum">
              <a:rPr lang="fr-FR" smtClean="0"/>
              <a:pPr/>
              <a:t>26</a:t>
            </a:fld>
            <a:endParaRPr lang="fr-F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20E37A4-6C1D-4AA0-9650-43DD59CDC254}" type="slidenum">
              <a:rPr lang="fr-FR" smtClean="0"/>
              <a:pPr/>
              <a:t>27</a:t>
            </a:fld>
            <a:endParaRPr lang="fr-F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a:t>
            </a:r>
            <a:r>
              <a:rPr lang="en-US" altLang="zh-CN" dirty="0"/>
              <a:t>delta function</a:t>
            </a:r>
            <a:r>
              <a:rPr lang="zh-CN" altLang="en-US" dirty="0"/>
              <a:t>来模拟（一次）</a:t>
            </a:r>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28</a:t>
            </a:fld>
            <a:endParaRPr lang="fr-FR"/>
          </a:p>
        </p:txBody>
      </p:sp>
    </p:spTree>
    <p:extLst>
      <p:ext uri="{BB962C8B-B14F-4D97-AF65-F5344CB8AC3E}">
        <p14:creationId xmlns:p14="http://schemas.microsoft.com/office/powerpoint/2010/main" val="4029116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20E37A4-6C1D-4AA0-9650-43DD59CDC254}" type="slidenum">
              <a:rPr lang="fr-FR" smtClean="0"/>
              <a:pPr/>
              <a:t>29</a:t>
            </a:fld>
            <a:endParaRPr lang="fr-F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20E37A4-6C1D-4AA0-9650-43DD59CDC254}" type="slidenum">
              <a:rPr lang="fr-FR" smtClean="0"/>
              <a:pPr/>
              <a:t>31</a:t>
            </a:fld>
            <a:endParaRPr lang="fr-F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20E37A4-6C1D-4AA0-9650-43DD59CDC254}" type="slidenum">
              <a:rPr lang="fr-FR" smtClean="0"/>
              <a:pPr/>
              <a:t>32</a:t>
            </a:fld>
            <a:endParaRPr lang="fr-F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细胞膜电位改变 </a:t>
            </a:r>
            <a:r>
              <a:rPr lang="en-US" altLang="zh-CN" dirty="0"/>
              <a:t>-&gt; u_rest</a:t>
            </a:r>
            <a:r>
              <a:rPr lang="zh-CN" altLang="en-US" dirty="0"/>
              <a:t>由</a:t>
            </a:r>
            <a:r>
              <a:rPr lang="en-US" altLang="zh-CN" dirty="0"/>
              <a:t>-70mv</a:t>
            </a:r>
            <a:r>
              <a:rPr lang="zh-CN" altLang="en-US" dirty="0"/>
              <a:t>变成</a:t>
            </a:r>
            <a:r>
              <a:rPr lang="en-US" altLang="zh-CN" dirty="0"/>
              <a:t>0 -&gt; </a:t>
            </a:r>
            <a:r>
              <a:rPr lang="zh-CN" altLang="en-US" dirty="0"/>
              <a:t>开始有电势差</a:t>
            </a:r>
            <a:r>
              <a:rPr lang="en-US" altLang="zh-CN" dirty="0"/>
              <a:t>V</a:t>
            </a:r>
          </a:p>
          <a:p>
            <a:r>
              <a:rPr lang="en-US" altLang="zh-CN" dirty="0"/>
              <a:t> -&gt; </a:t>
            </a:r>
            <a:r>
              <a:rPr lang="zh-CN" altLang="en-US" dirty="0"/>
              <a:t>开始有电流 </a:t>
            </a:r>
            <a:r>
              <a:rPr lang="en-US" altLang="zh-CN" dirty="0"/>
              <a:t>-&gt; V</a:t>
            </a:r>
            <a:r>
              <a:rPr lang="zh-CN" altLang="en-US" dirty="0"/>
              <a:t>增大的同时，</a:t>
            </a:r>
            <a:r>
              <a:rPr lang="en-US" altLang="zh-CN" dirty="0"/>
              <a:t>dV/dt</a:t>
            </a:r>
            <a:r>
              <a:rPr lang="zh-CN" altLang="en-US" dirty="0"/>
              <a:t>变小</a:t>
            </a:r>
            <a:endParaRPr lang="en-US" altLang="zh-CN" dirty="0"/>
          </a:p>
          <a:p>
            <a:endParaRPr lang="en-US" altLang="zh-CN" dirty="0"/>
          </a:p>
          <a:p>
            <a:r>
              <a:rPr lang="zh-CN" altLang="en-US" dirty="0"/>
              <a:t>没有</a:t>
            </a:r>
            <a:r>
              <a:rPr lang="en-US" altLang="zh-CN" dirty="0"/>
              <a:t>input</a:t>
            </a:r>
            <a:r>
              <a:rPr lang="zh-CN" altLang="en-US" dirty="0"/>
              <a:t>的话，就会减少</a:t>
            </a:r>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33</a:t>
            </a:fld>
            <a:endParaRPr lang="fr-FR"/>
          </a:p>
        </p:txBody>
      </p:sp>
    </p:spTree>
    <p:extLst>
      <p:ext uri="{BB962C8B-B14F-4D97-AF65-F5344CB8AC3E}">
        <p14:creationId xmlns:p14="http://schemas.microsoft.com/office/powerpoint/2010/main" val="2498752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3</a:t>
            </a:fld>
            <a:endParaRPr lang="fr-FR">
              <a:cs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E72F0FD2-D9C9-4DCF-A72D-77047A09E633}" type="slidenum">
              <a:rPr lang="fr-FR" smtClean="0"/>
              <a:pPr/>
              <a:t>34</a:t>
            </a:fld>
            <a:endParaRPr lang="fr-F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20E37A4-6C1D-4AA0-9650-43DD59CDC254}" type="slidenum">
              <a:rPr lang="fr-FR" smtClean="0"/>
              <a:pPr/>
              <a:t>35</a:t>
            </a:fld>
            <a:endParaRPr lang="fr-F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20E37A4-6C1D-4AA0-9650-43DD59CDC254}" type="slidenum">
              <a:rPr lang="fr-FR" smtClean="0"/>
              <a:pPr/>
              <a:t>36</a:t>
            </a:fld>
            <a:endParaRPr lang="fr-F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endParaRPr lang="fr-F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linear differential equation can be solved for arbitrary, time-dependent input. We can write down the general solution for arbitrary time-dependent input. Particularly interesting cases, in the context of neuroscience, are indeed the step current and the short pulse current.</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37</a:t>
            </a:fld>
            <a:endParaRPr lang="fr-FR"/>
          </a:p>
        </p:txBody>
      </p:sp>
    </p:spTree>
    <p:extLst>
      <p:ext uri="{BB962C8B-B14F-4D97-AF65-F5344CB8AC3E}">
        <p14:creationId xmlns:p14="http://schemas.microsoft.com/office/powerpoint/2010/main" val="33539785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38</a:t>
            </a:fld>
            <a:endParaRPr lang="fr-FR">
              <a:cs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20E37A4-6C1D-4AA0-9650-43DD59CDC254}" type="slidenum">
              <a:rPr lang="fr-FR" smtClean="0"/>
              <a:pPr/>
              <a:t>39</a:t>
            </a:fld>
            <a:endParaRPr lang="fr-F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20E37A4-6C1D-4AA0-9650-43DD59CDC254}" type="slidenum">
              <a:rPr lang="fr-FR" smtClean="0"/>
              <a:pPr/>
              <a:t>40</a:t>
            </a:fld>
            <a:endParaRPr lang="fr-F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20E37A4-6C1D-4AA0-9650-43DD59CDC254}" type="slidenum">
              <a:rPr lang="fr-FR" smtClean="0"/>
              <a:pPr/>
              <a:t>41</a:t>
            </a:fld>
            <a:endParaRPr lang="fr-F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solution of a one-dimensional linear differential equation is an exponential.</a:t>
            </a:r>
          </a:p>
          <a:p>
            <a:endParaRPr lang="en-US" altLang="zh-CN" dirty="0"/>
          </a:p>
          <a:p>
            <a:r>
              <a:rPr lang="en-US" altLang="zh-CN" dirty="0"/>
              <a:t>1</a:t>
            </a:r>
            <a:r>
              <a:rPr lang="zh-CN" altLang="en-US" dirty="0"/>
              <a:t>，左上：得到微分方程的初始情况</a:t>
            </a:r>
            <a:endParaRPr lang="en-US" altLang="zh-CN" dirty="0"/>
          </a:p>
          <a:p>
            <a:r>
              <a:rPr lang="en-US" altLang="zh-CN" dirty="0"/>
              <a:t>2</a:t>
            </a:r>
            <a:r>
              <a:rPr lang="zh-CN" altLang="en-US" dirty="0"/>
              <a:t>，右上：解微分方程</a:t>
            </a:r>
            <a:r>
              <a:rPr lang="en-US" altLang="zh-CN" dirty="0"/>
              <a:t>1</a:t>
            </a:r>
            <a:r>
              <a:rPr lang="zh-CN" altLang="en-US" dirty="0"/>
              <a:t>，得</a:t>
            </a:r>
            <a:r>
              <a:rPr lang="pt-BR" altLang="zh-CN" dirty="0"/>
              <a:t>u(t) = </a:t>
            </a:r>
            <a:r>
              <a:rPr lang="en-US" altLang="zh-CN" dirty="0"/>
              <a:t>u_rest</a:t>
            </a:r>
            <a:r>
              <a:rPr lang="pt-BR" altLang="zh-CN" dirty="0"/>
              <a:t> + B </a:t>
            </a:r>
            <a:r>
              <a:rPr lang="en-US" altLang="zh-CN" dirty="0"/>
              <a:t>· </a:t>
            </a:r>
            <a:r>
              <a:rPr lang="pt-BR" altLang="zh-CN" dirty="0"/>
              <a:t>e^(-t/τ) + R</a:t>
            </a:r>
            <a:r>
              <a:rPr lang="en-US" altLang="zh-CN" dirty="0"/>
              <a:t>·</a:t>
            </a:r>
            <a:r>
              <a:rPr lang="pt-BR" altLang="zh-CN" dirty="0"/>
              <a:t>I(</a:t>
            </a:r>
            <a:r>
              <a:rPr lang="en-US" altLang="zh-CN" dirty="0"/>
              <a:t>t)</a:t>
            </a:r>
          </a:p>
          <a:p>
            <a:r>
              <a:rPr lang="en-US" altLang="zh-CN" dirty="0"/>
              <a:t>3</a:t>
            </a:r>
            <a:r>
              <a:rPr lang="zh-CN" altLang="en-US" dirty="0"/>
              <a:t>，代入左上的初始情况，解出</a:t>
            </a:r>
            <a:r>
              <a:rPr lang="en-US" altLang="zh-CN" dirty="0"/>
              <a:t>B = - </a:t>
            </a:r>
            <a:r>
              <a:rPr lang="pt-BR" altLang="zh-CN" dirty="0"/>
              <a:t>R</a:t>
            </a:r>
            <a:r>
              <a:rPr lang="en-US" altLang="zh-CN" dirty="0"/>
              <a:t>·</a:t>
            </a:r>
            <a:r>
              <a:rPr lang="pt-BR" altLang="zh-CN" dirty="0"/>
              <a:t>I</a:t>
            </a:r>
            <a:r>
              <a:rPr lang="pt-BR" altLang="zh-CN" baseline="-25000" dirty="0"/>
              <a:t>0</a:t>
            </a:r>
            <a:r>
              <a:rPr lang="zh-CN" altLang="en-US" baseline="0" dirty="0"/>
              <a:t>。得到方程</a:t>
            </a:r>
            <a:r>
              <a:rPr lang="en-US" altLang="zh-CN" baseline="0" dirty="0"/>
              <a:t>2</a:t>
            </a:r>
          </a:p>
          <a:p>
            <a:r>
              <a:rPr lang="zh-CN" altLang="en-US" baseline="0" dirty="0"/>
              <a:t>后面是验证</a:t>
            </a:r>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42</a:t>
            </a:fld>
            <a:endParaRPr lang="fr-FR"/>
          </a:p>
        </p:txBody>
      </p:sp>
    </p:spTree>
    <p:extLst>
      <p:ext uri="{BB962C8B-B14F-4D97-AF65-F5344CB8AC3E}">
        <p14:creationId xmlns:p14="http://schemas.microsoft.com/office/powerpoint/2010/main" val="168436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20E37A4-6C1D-4AA0-9650-43DD59CDC254}" type="slidenum">
              <a:rPr lang="fr-FR" smtClean="0"/>
              <a:pPr/>
              <a:t>43</a:t>
            </a:fld>
            <a:endParaRPr lang="fr-F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4</a:t>
            </a:fld>
            <a:endParaRPr lang="fr-FR">
              <a:cs typeface="Arial"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79500" rtl="0" eaLnBrk="0" fontAlgn="base" latinLnBrk="0" hangingPunct="0">
              <a:lnSpc>
                <a:spcPct val="100000"/>
              </a:lnSpc>
              <a:spcBef>
                <a:spcPct val="30000"/>
              </a:spcBef>
              <a:spcAft>
                <a:spcPct val="0"/>
              </a:spcAft>
              <a:buClrTx/>
              <a:buSzTx/>
              <a:buFontTx/>
              <a:buNone/>
              <a:tabLst/>
              <a:defRPr/>
            </a:pPr>
            <a:r>
              <a:rPr lang="en-US" altLang="zh-CN" dirty="0"/>
              <a:t>tau = R·C (define in slide page</a:t>
            </a:r>
            <a:r>
              <a:rPr lang="zh-CN" altLang="en-US" dirty="0"/>
              <a:t> </a:t>
            </a:r>
            <a:r>
              <a:rPr lang="en-US" altLang="zh-CN" dirty="0"/>
              <a:t>20)</a:t>
            </a:r>
          </a:p>
          <a:p>
            <a:pPr marL="0" marR="0" lvl="0" indent="0" algn="l" defTabSz="10795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1079500" rtl="0" eaLnBrk="0" fontAlgn="base" latinLnBrk="0" hangingPunct="0">
              <a:lnSpc>
                <a:spcPct val="100000"/>
              </a:lnSpc>
              <a:spcBef>
                <a:spcPct val="30000"/>
              </a:spcBef>
              <a:spcAft>
                <a:spcPct val="0"/>
              </a:spcAft>
              <a:buClrTx/>
              <a:buSzTx/>
              <a:buFontTx/>
              <a:buNone/>
              <a:tabLst/>
              <a:defRPr/>
            </a:pPr>
            <a:r>
              <a:rPr lang="en-US" altLang="zh-CN" dirty="0"/>
              <a:t>Physical interpretation: a positive current for a very short time.</a:t>
            </a:r>
          </a:p>
          <a:p>
            <a:pPr marL="0" marR="0" lvl="0" indent="0" algn="l" defTabSz="10795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1079500" rtl="0" eaLnBrk="0" fontAlgn="base" latinLnBrk="0" hangingPunct="0">
              <a:lnSpc>
                <a:spcPct val="100000"/>
              </a:lnSpc>
              <a:spcBef>
                <a:spcPct val="30000"/>
              </a:spcBef>
              <a:spcAft>
                <a:spcPct val="0"/>
              </a:spcAft>
              <a:buClrTx/>
              <a:buSzTx/>
              <a:buFontTx/>
              <a:buNone/>
              <a:tabLst/>
              <a:defRPr/>
            </a:pPr>
            <a:r>
              <a:rPr lang="en-US" altLang="zh-CN" dirty="0"/>
              <a:t>If it's for a short time, the current does not have the time to go through the resistor. Instead, the current will basically just go on the capacity. That means, if I have a very short current pulse, this short current pulse deposits charge on the capacitor. If I deposit a charge Q on the capacitor, then I have a change in voltage, which corresponds to q/C.</a:t>
            </a:r>
          </a:p>
          <a:p>
            <a:pPr marL="0" marR="0" lvl="0" indent="0" algn="l" defTabSz="10795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1079500" rtl="0" eaLnBrk="0" fontAlgn="base" latinLnBrk="0" hangingPunct="0">
              <a:lnSpc>
                <a:spcPct val="100000"/>
              </a:lnSpc>
              <a:spcBef>
                <a:spcPct val="30000"/>
              </a:spcBef>
              <a:spcAft>
                <a:spcPct val="0"/>
              </a:spcAft>
              <a:buClrTx/>
              <a:buSzTx/>
              <a:buFontTx/>
              <a:buNone/>
              <a:tabLst/>
              <a:defRPr/>
            </a:pPr>
            <a:r>
              <a:rPr lang="zh-CN" altLang="en-US" dirty="0"/>
              <a:t>也就是这里没有考虑到电阻，只是由于细胞膜的膜电位改变，导致出现了电子流动，形成电流。时间很短，还没有稳定下来，暂时还都在电容上。</a:t>
            </a:r>
          </a:p>
          <a:p>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44</a:t>
            </a:fld>
            <a:endParaRPr lang="fr-FR"/>
          </a:p>
        </p:txBody>
      </p:sp>
    </p:spTree>
    <p:extLst>
      <p:ext uri="{BB962C8B-B14F-4D97-AF65-F5344CB8AC3E}">
        <p14:creationId xmlns:p14="http://schemas.microsoft.com/office/powerpoint/2010/main" val="3030591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20E37A4-6C1D-4AA0-9650-43DD59CDC254}" type="slidenum">
              <a:rPr lang="fr-FR" smtClean="0"/>
              <a:pPr/>
              <a:t>45</a:t>
            </a:fld>
            <a:endParaRPr lang="fr-F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endParaRPr lang="fr-F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 is fixed</a:t>
            </a:r>
          </a:p>
          <a:p>
            <a:endParaRPr lang="en-US" altLang="zh-CN" dirty="0"/>
          </a:p>
          <a:p>
            <a:r>
              <a:rPr lang="en-US" altLang="zh-CN" sz="2800" b="0" i="0" kern="1200" dirty="0">
                <a:solidFill>
                  <a:schemeClr val="tx1"/>
                </a:solidFill>
                <a:effectLst/>
                <a:latin typeface="+mn-lt"/>
                <a:ea typeface="ＭＳ Ｐゴシック" charset="0"/>
                <a:cs typeface="ＭＳ Ｐゴシック" charset="0"/>
              </a:rPr>
              <a:t>The jump is by an amount q/C. So the elegance of the Dirac delta function is that you don‘t need to work with short current pulses of finite duration. We can take the limit of a very short pulse and, then, forget the transient, and just say, it corresponds to a jump. This is a little bit like working with a somewhat lower time resolution. </a:t>
            </a:r>
            <a:endParaRPr lang="en-US" altLang="zh-CN" dirty="0"/>
          </a:p>
          <a:p>
            <a:endParaRPr lang="en-US" altLang="zh-CN" dirty="0"/>
          </a:p>
          <a:p>
            <a:r>
              <a:rPr lang="en-US" altLang="zh-CN" dirty="0"/>
              <a:t>In a physical situation, if you were to zoom in the pulse, in the end it does have some finite width. It‘s very short but still finite.</a:t>
            </a:r>
          </a:p>
          <a:p>
            <a:endParaRPr lang="en-US" altLang="zh-CN" dirty="0"/>
          </a:p>
          <a:p>
            <a:r>
              <a:rPr lang="zh-CN" altLang="en-US" dirty="0"/>
              <a:t>下面的式子是根据上面的解出来的</a:t>
            </a:r>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46</a:t>
            </a:fld>
            <a:endParaRPr lang="fr-FR"/>
          </a:p>
        </p:txBody>
      </p:sp>
    </p:spTree>
    <p:extLst>
      <p:ext uri="{BB962C8B-B14F-4D97-AF65-F5344CB8AC3E}">
        <p14:creationId xmlns:p14="http://schemas.microsoft.com/office/powerpoint/2010/main" val="26180689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20E37A4-6C1D-4AA0-9650-43DD59CDC254}" type="slidenum">
              <a:rPr lang="fr-FR" smtClean="0"/>
              <a:pPr/>
              <a:t>47</a:t>
            </a:fld>
            <a:endParaRPr lang="fr-F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b="0" i="0" kern="1200" dirty="0">
                <a:solidFill>
                  <a:schemeClr val="tx1"/>
                </a:solidFill>
                <a:effectLst/>
                <a:latin typeface="+mn-lt"/>
                <a:ea typeface="ＭＳ Ｐゴシック" charset="0"/>
                <a:cs typeface="ＭＳ Ｐゴシック" charset="0"/>
              </a:rPr>
              <a:t>Linear differential equation: The elementary solutions add up linearly.</a:t>
            </a:r>
          </a:p>
          <a:p>
            <a:endParaRPr lang="en-US" altLang="zh-CN" dirty="0"/>
          </a:p>
          <a:p>
            <a:r>
              <a:rPr lang="en-US" altLang="zh-CN" sz="2800" b="0" i="0" kern="1200" dirty="0">
                <a:solidFill>
                  <a:schemeClr val="tx1"/>
                </a:solidFill>
                <a:effectLst/>
                <a:latin typeface="+mn-lt"/>
                <a:ea typeface="ＭＳ Ｐゴシック" charset="0"/>
                <a:cs typeface="ＭＳ Ｐゴシック" charset="0"/>
              </a:rPr>
              <a:t>What's the contribution of this pulse t’ to the voltage at time t?</a:t>
            </a:r>
          </a:p>
          <a:p>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48</a:t>
            </a:fld>
            <a:endParaRPr lang="fr-FR"/>
          </a:p>
        </p:txBody>
      </p:sp>
    </p:spTree>
    <p:extLst>
      <p:ext uri="{BB962C8B-B14F-4D97-AF65-F5344CB8AC3E}">
        <p14:creationId xmlns:p14="http://schemas.microsoft.com/office/powerpoint/2010/main" val="17836470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20E37A4-6C1D-4AA0-9650-43DD59CDC254}" type="slidenum">
              <a:rPr lang="fr-FR" smtClean="0"/>
              <a:pPr/>
              <a:t>49</a:t>
            </a:fld>
            <a:endParaRPr lang="fr-F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给定一个初始值和任意</a:t>
            </a:r>
            <a:r>
              <a:rPr lang="en-US" altLang="zh-CN" dirty="0"/>
              <a:t>t</a:t>
            </a:r>
            <a:r>
              <a:rPr lang="zh-CN" altLang="en-US" dirty="0"/>
              <a:t>时刻的电流，我们可以得到在</a:t>
            </a:r>
            <a:r>
              <a:rPr lang="en-US" altLang="zh-CN" dirty="0"/>
              <a:t>t</a:t>
            </a:r>
            <a:r>
              <a:rPr lang="zh-CN" altLang="en-US" dirty="0"/>
              <a:t>时刻电压的状态。</a:t>
            </a:r>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50</a:t>
            </a:fld>
            <a:endParaRPr lang="fr-FR"/>
          </a:p>
        </p:txBody>
      </p:sp>
    </p:spTree>
    <p:extLst>
      <p:ext uri="{BB962C8B-B14F-4D97-AF65-F5344CB8AC3E}">
        <p14:creationId xmlns:p14="http://schemas.microsoft.com/office/powerpoint/2010/main" val="20928025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20E37A4-6C1D-4AA0-9650-43DD59CDC254}" type="slidenum">
              <a:rPr lang="fr-FR" smtClean="0"/>
              <a:pPr/>
              <a:t>51</a:t>
            </a:fld>
            <a:endParaRPr lang="fr-F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20E37A4-6C1D-4AA0-9650-43DD59CDC254}" type="slidenum">
              <a:rPr lang="fr-FR" smtClean="0"/>
              <a:pPr/>
              <a:t>52</a:t>
            </a:fld>
            <a:endParaRPr lang="fr-F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53</a:t>
            </a:fld>
            <a:endParaRPr lang="fr-FR">
              <a:cs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5</a:t>
            </a:fld>
            <a:endParaRPr lang="fr-FR">
              <a:cs typeface="Arial"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20E37A4-6C1D-4AA0-9650-43DD59CDC254}" type="slidenum">
              <a:rPr lang="fr-FR" smtClean="0"/>
              <a:pPr/>
              <a:t>54</a:t>
            </a:fld>
            <a:endParaRPr lang="fr-F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r>
              <a:rPr lang="fr-FR" dirty="0" err="1"/>
              <a:t>Welcome</a:t>
            </a:r>
            <a:r>
              <a:rPr lang="fr-FR" baseline="0" dirty="0"/>
              <a:t> back: in the </a:t>
            </a:r>
            <a:r>
              <a:rPr lang="fr-FR" baseline="0" dirty="0" err="1"/>
              <a:t>previous</a:t>
            </a:r>
            <a:r>
              <a:rPr lang="fr-FR" baseline="0" dirty="0"/>
              <a:t> part </a:t>
            </a:r>
            <a:r>
              <a:rPr lang="fr-FR" baseline="0" dirty="0" err="1"/>
              <a:t>we</a:t>
            </a:r>
            <a:r>
              <a:rPr lang="fr-FR" baseline="0" dirty="0"/>
              <a:t> have </a:t>
            </a:r>
            <a:r>
              <a:rPr lang="fr-FR" baseline="0" dirty="0" err="1"/>
              <a:t>discussed</a:t>
            </a:r>
            <a:r>
              <a:rPr lang="fr-FR" baseline="0" dirty="0"/>
              <a:t> the passive membrane. A model of passive membrane, </a:t>
            </a:r>
            <a:r>
              <a:rPr lang="fr-FR" baseline="0" dirty="0" err="1"/>
              <a:t>is</a:t>
            </a:r>
            <a:r>
              <a:rPr lang="fr-FR" baseline="0" dirty="0"/>
              <a:t> a </a:t>
            </a:r>
            <a:r>
              <a:rPr lang="fr-FR" baseline="0" dirty="0" err="1"/>
              <a:t>reasonable</a:t>
            </a:r>
            <a:r>
              <a:rPr lang="fr-FR" baseline="0" dirty="0"/>
              <a:t> description of </a:t>
            </a:r>
            <a:r>
              <a:rPr lang="fr-FR" baseline="0" dirty="0" err="1"/>
              <a:t>some</a:t>
            </a:r>
            <a:r>
              <a:rPr lang="fr-FR" baseline="0" dirty="0"/>
              <a:t> of the </a:t>
            </a:r>
            <a:r>
              <a:rPr lang="fr-FR" baseline="0" dirty="0" err="1"/>
              <a:t>subthreshold</a:t>
            </a:r>
            <a:r>
              <a:rPr lang="fr-FR" baseline="0" dirty="0"/>
              <a:t> </a:t>
            </a:r>
            <a:r>
              <a:rPr lang="fr-FR" baseline="0" dirty="0" err="1"/>
              <a:t>phenomema</a:t>
            </a:r>
            <a:r>
              <a:rPr lang="fr-FR" baseline="0" dirty="0"/>
              <a:t> </a:t>
            </a:r>
            <a:r>
              <a:rPr lang="fr-FR" baseline="0" dirty="0" err="1"/>
              <a:t>observed</a:t>
            </a:r>
            <a:r>
              <a:rPr lang="fr-FR" baseline="0" dirty="0"/>
              <a:t> in real </a:t>
            </a:r>
            <a:r>
              <a:rPr lang="fr-FR" baseline="0" dirty="0" err="1"/>
              <a:t>neurons</a:t>
            </a:r>
            <a:r>
              <a:rPr lang="fr-FR" baseline="0" dirty="0"/>
              <a:t>, but </a:t>
            </a:r>
            <a:r>
              <a:rPr lang="fr-FR" baseline="0" dirty="0" err="1"/>
              <a:t>it</a:t>
            </a:r>
            <a:r>
              <a:rPr lang="fr-FR" baseline="0" dirty="0"/>
              <a:t> </a:t>
            </a:r>
            <a:r>
              <a:rPr lang="fr-FR" baseline="0" dirty="0" err="1"/>
              <a:t>cannot</a:t>
            </a:r>
            <a:r>
              <a:rPr lang="fr-FR" baseline="0" dirty="0"/>
              <a:t> </a:t>
            </a:r>
            <a:r>
              <a:rPr lang="fr-FR" baseline="0" dirty="0" err="1"/>
              <a:t>account</a:t>
            </a:r>
            <a:r>
              <a:rPr lang="fr-FR" baseline="0" dirty="0"/>
              <a:t> for output </a:t>
            </a:r>
            <a:r>
              <a:rPr lang="fr-FR" baseline="0" dirty="0" err="1"/>
              <a:t>spikes</a:t>
            </a:r>
            <a:r>
              <a:rPr lang="fr-FR" baseline="0" dirty="0"/>
              <a:t>. In </a:t>
            </a:r>
            <a:r>
              <a:rPr lang="fr-FR" baseline="0" dirty="0" err="1"/>
              <a:t>order</a:t>
            </a:r>
            <a:r>
              <a:rPr lang="fr-FR" baseline="0" dirty="0"/>
              <a:t> to </a:t>
            </a:r>
            <a:r>
              <a:rPr lang="fr-FR" baseline="0" dirty="0" err="1"/>
              <a:t>generate</a:t>
            </a:r>
            <a:r>
              <a:rPr lang="fr-FR" baseline="0" dirty="0"/>
              <a:t> </a:t>
            </a:r>
            <a:r>
              <a:rPr lang="fr-FR" baseline="0" dirty="0" err="1"/>
              <a:t>spikes</a:t>
            </a:r>
            <a:r>
              <a:rPr lang="fr-FR" baseline="0" dirty="0"/>
              <a:t>, </a:t>
            </a:r>
            <a:r>
              <a:rPr lang="fr-FR" baseline="0" dirty="0" err="1"/>
              <a:t>we</a:t>
            </a:r>
            <a:r>
              <a:rPr lang="fr-FR" baseline="0" dirty="0"/>
              <a:t> </a:t>
            </a:r>
            <a:r>
              <a:rPr lang="fr-FR" baseline="0" dirty="0" err="1"/>
              <a:t>need</a:t>
            </a:r>
            <a:r>
              <a:rPr lang="fr-FR" baseline="0" dirty="0"/>
              <a:t> to </a:t>
            </a:r>
            <a:r>
              <a:rPr lang="fr-FR" baseline="0" dirty="0" err="1"/>
              <a:t>introduce</a:t>
            </a:r>
            <a:r>
              <a:rPr lang="fr-FR" baseline="0" dirty="0"/>
              <a:t> the notion of a </a:t>
            </a:r>
            <a:r>
              <a:rPr lang="fr-FR" baseline="0" dirty="0" err="1"/>
              <a:t>threhold</a:t>
            </a:r>
            <a:r>
              <a:rPr lang="fr-FR" baseline="0" dirty="0"/>
              <a:t>.</a:t>
            </a:r>
            <a:endParaRPr lang="fr-F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C13FABD6-5B0F-4838-9F2C-9A0B3EA95330}" type="slidenum">
              <a:rPr lang="fr-FR" smtClean="0"/>
              <a:pPr/>
              <a:t>55</a:t>
            </a:fld>
            <a:endParaRPr lang="fr-F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r>
              <a:rPr lang="fr-FR" dirty="0"/>
              <a:t>The</a:t>
            </a:r>
            <a:r>
              <a:rPr lang="fr-FR" baseline="0" dirty="0"/>
              <a:t> simplest integrate-and-fire model is a passive membrane combined with a threshold.</a:t>
            </a:r>
            <a:endParaRPr lang="fr-F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688A3E74-DBF1-4587-933F-9CD4378C9FC6}" type="slidenum">
              <a:rPr lang="fr-FR" smtClean="0"/>
              <a:pPr/>
              <a:t>56</a:t>
            </a:fld>
            <a:endParaRPr lang="fr-F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4707145-33E6-4C9A-9FEE-2ADB279F7435}" type="slidenum">
              <a:rPr lang="fr-FR" smtClean="0"/>
              <a:pPr/>
              <a:t>57</a:t>
            </a:fld>
            <a:endParaRPr lang="fr-F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4707145-33E6-4C9A-9FEE-2ADB279F7435}" type="slidenum">
              <a:rPr lang="fr-FR" smtClean="0"/>
              <a:pPr/>
              <a:t>58</a:t>
            </a:fld>
            <a:endParaRPr lang="fr-F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7C831522-664C-4CF9-9CF9-FB7BB8DAB4FA}" type="slidenum">
              <a:rPr lang="fr-FR" smtClean="0"/>
              <a:pPr/>
              <a:t>60</a:t>
            </a:fld>
            <a:endParaRPr lang="fr-F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20E37A4-6C1D-4AA0-9650-43DD59CDC254}" type="slidenum">
              <a:rPr lang="fr-FR" smtClean="0"/>
              <a:pPr/>
              <a:t>62</a:t>
            </a:fld>
            <a:endParaRPr lang="fr-F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endParaRPr lang="fr-F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850AA752-158F-46B4-8F22-1D7559464887}" type="slidenum">
              <a:rPr lang="fr-FR" smtClean="0"/>
              <a:pPr/>
              <a:t>63</a:t>
            </a:fld>
            <a:endParaRPr lang="fr-F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64</a:t>
            </a:fld>
            <a:endParaRPr lang="fr-FR">
              <a:cs typeface="Arial"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r>
              <a:rPr lang="fr-FR" dirty="0">
                <a:ea typeface="ＭＳ Ｐゴシック" pitchFamily="34" charset="-128"/>
              </a:rPr>
              <a:t>In</a:t>
            </a:r>
            <a:r>
              <a:rPr lang="fr-FR" baseline="0" dirty="0">
                <a:ea typeface="ＭＳ Ｐゴシック" pitchFamily="34" charset="-128"/>
              </a:rPr>
              <a:t> the </a:t>
            </a:r>
            <a:r>
              <a:rPr lang="fr-FR" baseline="0" dirty="0" err="1">
                <a:ea typeface="ＭＳ Ｐゴシック" pitchFamily="34" charset="-128"/>
              </a:rPr>
              <a:t>previous</a:t>
            </a:r>
            <a:r>
              <a:rPr lang="fr-FR" baseline="0" dirty="0">
                <a:ea typeface="ＭＳ Ｐゴシック" pitchFamily="34" charset="-128"/>
              </a:rPr>
              <a:t> lecture, </a:t>
            </a:r>
            <a:r>
              <a:rPr lang="fr-FR" baseline="0" dirty="0" err="1">
                <a:ea typeface="ＭＳ Ｐゴシック" pitchFamily="34" charset="-128"/>
              </a:rPr>
              <a:t>we</a:t>
            </a:r>
            <a:r>
              <a:rPr lang="fr-FR" baseline="0" dirty="0">
                <a:ea typeface="ＭＳ Ｐゴシック" pitchFamily="34" charset="-128"/>
              </a:rPr>
              <a:t> have </a:t>
            </a:r>
            <a:r>
              <a:rPr lang="fr-FR" baseline="0" dirty="0" err="1">
                <a:ea typeface="ＭＳ Ｐゴシック" pitchFamily="34" charset="-128"/>
              </a:rPr>
              <a:t>see</a:t>
            </a:r>
            <a:r>
              <a:rPr lang="fr-FR" baseline="0" dirty="0">
                <a:ea typeface="ＭＳ Ｐゴシック" pitchFamily="34" charset="-128"/>
              </a:rPr>
              <a:t> the </a:t>
            </a:r>
            <a:r>
              <a:rPr lang="fr-FR" baseline="0" dirty="0" err="1">
                <a:ea typeface="ＭＳ Ｐゴシック" pitchFamily="34" charset="-128"/>
              </a:rPr>
              <a:t>leaky</a:t>
            </a:r>
            <a:r>
              <a:rPr lang="fr-FR" baseline="0" dirty="0">
                <a:ea typeface="ＭＳ Ｐゴシック" pitchFamily="34" charset="-128"/>
              </a:rPr>
              <a:t> </a:t>
            </a:r>
            <a:r>
              <a:rPr lang="fr-FR" baseline="0" dirty="0" err="1">
                <a:ea typeface="ＭＳ Ｐゴシック" pitchFamily="34" charset="-128"/>
              </a:rPr>
              <a:t>integrate</a:t>
            </a:r>
            <a:r>
              <a:rPr lang="fr-FR" baseline="0" dirty="0">
                <a:ea typeface="ＭＳ Ｐゴシック" pitchFamily="34" charset="-128"/>
              </a:rPr>
              <a:t>-and-</a:t>
            </a:r>
            <a:r>
              <a:rPr lang="fr-FR" baseline="0" dirty="0" err="1">
                <a:ea typeface="ＭＳ Ｐゴシック" pitchFamily="34" charset="-128"/>
              </a:rPr>
              <a:t>fire</a:t>
            </a:r>
            <a:r>
              <a:rPr lang="fr-FR" baseline="0" dirty="0">
                <a:ea typeface="ＭＳ Ｐゴシック" pitchFamily="34" charset="-128"/>
              </a:rPr>
              <a:t> model: The </a:t>
            </a:r>
            <a:r>
              <a:rPr lang="fr-FR" baseline="0" dirty="0" err="1">
                <a:ea typeface="ＭＳ Ｐゴシック" pitchFamily="34" charset="-128"/>
              </a:rPr>
              <a:t>responses</a:t>
            </a:r>
            <a:r>
              <a:rPr lang="fr-FR" baseline="0" dirty="0">
                <a:ea typeface="ＭＳ Ｐゴシック" pitchFamily="34" charset="-128"/>
              </a:rPr>
              <a:t> to </a:t>
            </a:r>
            <a:r>
              <a:rPr lang="fr-FR" baseline="0" dirty="0" err="1">
                <a:ea typeface="ＭＳ Ｐゴシック" pitchFamily="34" charset="-128"/>
              </a:rPr>
              <a:t>incoming</a:t>
            </a:r>
            <a:r>
              <a:rPr lang="fr-FR" baseline="0" dirty="0">
                <a:ea typeface="ＭＳ Ｐゴシック" pitchFamily="34" charset="-128"/>
              </a:rPr>
              <a:t> </a:t>
            </a:r>
            <a:r>
              <a:rPr lang="fr-FR" baseline="0" dirty="0" err="1">
                <a:ea typeface="ＭＳ Ｐゴシック" pitchFamily="34" charset="-128"/>
              </a:rPr>
              <a:t>spikes</a:t>
            </a:r>
            <a:r>
              <a:rPr lang="fr-FR" baseline="0" dirty="0">
                <a:ea typeface="ＭＳ Ｐゴシック" pitchFamily="34" charset="-128"/>
              </a:rPr>
              <a:t> are </a:t>
            </a:r>
            <a:r>
              <a:rPr lang="fr-FR" baseline="0" dirty="0" err="1">
                <a:ea typeface="ＭＳ Ｐゴシック" pitchFamily="34" charset="-128"/>
              </a:rPr>
              <a:t>summed</a:t>
            </a:r>
            <a:r>
              <a:rPr lang="fr-FR" baseline="0" dirty="0">
                <a:ea typeface="ＭＳ Ｐゴシック" pitchFamily="34" charset="-128"/>
              </a:rPr>
              <a:t> LINEARLY, </a:t>
            </a:r>
            <a:r>
              <a:rPr lang="fr-FR" baseline="0" dirty="0" err="1">
                <a:ea typeface="ＭＳ Ｐゴシック" pitchFamily="34" charset="-128"/>
              </a:rPr>
              <a:t>until</a:t>
            </a:r>
            <a:r>
              <a:rPr lang="fr-FR" baseline="0" dirty="0">
                <a:ea typeface="ＭＳ Ｐゴシック" pitchFamily="34" charset="-128"/>
              </a:rPr>
              <a:t> a </a:t>
            </a:r>
            <a:r>
              <a:rPr lang="fr-FR" baseline="0" dirty="0" err="1">
                <a:ea typeface="ＭＳ Ｐゴシック" pitchFamily="34" charset="-128"/>
              </a:rPr>
              <a:t>threshold</a:t>
            </a:r>
            <a:r>
              <a:rPr lang="fr-FR" baseline="0" dirty="0">
                <a:ea typeface="ＭＳ Ｐゴシック" pitchFamily="34" charset="-128"/>
              </a:rPr>
              <a:t> </a:t>
            </a:r>
            <a:r>
              <a:rPr lang="fr-FR" baseline="0" dirty="0" err="1">
                <a:ea typeface="ＭＳ Ｐゴシック" pitchFamily="34" charset="-128"/>
              </a:rPr>
              <a:t>is</a:t>
            </a:r>
            <a:r>
              <a:rPr lang="fr-FR" baseline="0" dirty="0">
                <a:ea typeface="ＭＳ Ｐゴシック" pitchFamily="34" charset="-128"/>
              </a:rPr>
              <a:t> </a:t>
            </a:r>
            <a:r>
              <a:rPr lang="fr-FR" baseline="0" dirty="0" err="1">
                <a:ea typeface="ＭＳ Ｐゴシック" pitchFamily="34" charset="-128"/>
              </a:rPr>
              <a:t>reached</a:t>
            </a:r>
            <a:r>
              <a:rPr lang="fr-FR" baseline="0" dirty="0">
                <a:ea typeface="ＭＳ Ｐゴシック" pitchFamily="34" charset="-128"/>
              </a:rPr>
              <a:t>.</a:t>
            </a:r>
          </a:p>
          <a:p>
            <a:r>
              <a:rPr lang="fr-FR" baseline="0" dirty="0">
                <a:ea typeface="ＭＳ Ｐゴシック" pitchFamily="34" charset="-128"/>
              </a:rPr>
              <a:t>Let us </a:t>
            </a:r>
            <a:r>
              <a:rPr lang="fr-FR" baseline="0" dirty="0" err="1">
                <a:ea typeface="ＭＳ Ｐゴシック" pitchFamily="34" charset="-128"/>
              </a:rPr>
              <a:t>now</a:t>
            </a:r>
            <a:r>
              <a:rPr lang="fr-FR" baseline="0" dirty="0">
                <a:ea typeface="ＭＳ Ｐゴシック" pitchFamily="34" charset="-128"/>
              </a:rPr>
              <a:t> look </a:t>
            </a:r>
            <a:r>
              <a:rPr lang="fr-FR" baseline="0" dirty="0" err="1">
                <a:ea typeface="ＭＳ Ｐゴシック" pitchFamily="34" charset="-128"/>
              </a:rPr>
              <a:t>again</a:t>
            </a:r>
            <a:r>
              <a:rPr lang="fr-FR" baseline="0" dirty="0">
                <a:ea typeface="ＭＳ Ｐゴシック" pitchFamily="34" charset="-128"/>
              </a:rPr>
              <a:t> </a:t>
            </a:r>
            <a:r>
              <a:rPr lang="fr-FR" baseline="0" dirty="0" err="1">
                <a:ea typeface="ＭＳ Ｐゴシック" pitchFamily="34" charset="-128"/>
              </a:rPr>
              <a:t>at</a:t>
            </a:r>
            <a:r>
              <a:rPr lang="fr-FR" baseline="0" dirty="0">
                <a:ea typeface="ＭＳ Ｐゴシック" pitchFamily="34" charset="-128"/>
              </a:rPr>
              <a:t> the </a:t>
            </a:r>
            <a:r>
              <a:rPr lang="fr-FR" baseline="0" dirty="0" err="1">
                <a:ea typeface="ＭＳ Ｐゴシック" pitchFamily="34" charset="-128"/>
              </a:rPr>
              <a:t>leaky</a:t>
            </a:r>
            <a:r>
              <a:rPr lang="fr-FR" baseline="0" dirty="0">
                <a:ea typeface="ＭＳ Ｐゴシック" pitchFamily="34" charset="-128"/>
              </a:rPr>
              <a:t> IF, but </a:t>
            </a:r>
            <a:r>
              <a:rPr lang="fr-FR" baseline="0" dirty="0" err="1">
                <a:ea typeface="ＭＳ Ｐゴシック" pitchFamily="34" charset="-128"/>
              </a:rPr>
              <a:t>from</a:t>
            </a:r>
            <a:r>
              <a:rPr lang="fr-FR" baseline="0" dirty="0">
                <a:ea typeface="ＭＳ Ｐゴシック" pitchFamily="34" charset="-128"/>
              </a:rPr>
              <a:t> a </a:t>
            </a:r>
            <a:r>
              <a:rPr lang="fr-FR" baseline="0" dirty="0" err="1">
                <a:ea typeface="ＭＳ Ｐゴシック" pitchFamily="34" charset="-128"/>
              </a:rPr>
              <a:t>slighlty</a:t>
            </a:r>
            <a:r>
              <a:rPr lang="fr-FR" baseline="0" dirty="0">
                <a:ea typeface="ＭＳ Ｐゴシック" pitchFamily="34" charset="-128"/>
              </a:rPr>
              <a:t> </a:t>
            </a:r>
            <a:r>
              <a:rPr lang="fr-FR" baseline="0" dirty="0" err="1">
                <a:ea typeface="ＭＳ Ｐゴシック" pitchFamily="34" charset="-128"/>
              </a:rPr>
              <a:t>different</a:t>
            </a:r>
            <a:r>
              <a:rPr lang="fr-FR" baseline="0" dirty="0">
                <a:ea typeface="ＭＳ Ｐゴシック" pitchFamily="34" charset="-128"/>
              </a:rPr>
              <a:t> perspective</a:t>
            </a:r>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65</a:t>
            </a:fld>
            <a:endParaRPr lang="fr-FR">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6</a:t>
            </a:fld>
            <a:endParaRPr lang="fr-FR">
              <a:cs typeface="Arial"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r>
              <a:rPr lang="fr-FR" dirty="0">
                <a:ea typeface="ＭＳ Ｐゴシック" pitchFamily="34" charset="-128"/>
              </a:rPr>
              <a:t>The</a:t>
            </a:r>
            <a:r>
              <a:rPr lang="fr-FR" baseline="0" dirty="0">
                <a:ea typeface="ＭＳ Ｐゴシック" pitchFamily="34" charset="-128"/>
              </a:rPr>
              <a:t> LIF is characterized by a linear differential equation.</a:t>
            </a:r>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66</a:t>
            </a:fld>
            <a:endParaRPr lang="fr-FR">
              <a:cs typeface="Arial"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67</a:t>
            </a:fld>
            <a:endParaRPr lang="fr-FR">
              <a:cs typeface="Arial"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68</a:t>
            </a:fld>
            <a:endParaRPr lang="fr-FR">
              <a:cs typeface="Arial"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0DD6CA19-BFEB-4048-AD5E-E390F5E80377}" type="slidenum">
              <a:rPr lang="fr-FR" smtClean="0"/>
              <a:pPr/>
              <a:t>69</a:t>
            </a:fld>
            <a:endParaRPr lang="fr-F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A406D3EE-0EE6-45FF-B09C-11AA48521B14}" type="slidenum">
              <a:rPr lang="fr-FR" smtClean="0"/>
              <a:pPr/>
              <a:t>70</a:t>
            </a:fld>
            <a:endParaRPr lang="fr-F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1E204C2A-76E2-42A1-A33F-46933F78163E}" type="slidenum">
              <a:rPr lang="fr-FR" smtClean="0"/>
              <a:pPr/>
              <a:t>71</a:t>
            </a:fld>
            <a:endParaRPr lang="fr-F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75732ED5-94D9-4276-A06A-29E2F07DE1B9}" type="slidenum">
              <a:rPr lang="fr-FR" smtClean="0"/>
              <a:pPr/>
              <a:t>72</a:t>
            </a:fld>
            <a:endParaRPr lang="fr-F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fr-F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978F586A-AC0B-4FF7-9D26-D06ADE273218}" type="slidenum">
              <a:rPr lang="fr-FR" smtClean="0"/>
              <a:pPr/>
              <a:t>73</a:t>
            </a:fld>
            <a:endParaRPr lang="fr-F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r>
              <a:rPr lang="en-US" altLang="zh-CN" sz="2800" b="0" i="0" kern="1200" dirty="0">
                <a:solidFill>
                  <a:schemeClr val="tx1"/>
                </a:solidFill>
                <a:effectLst/>
                <a:latin typeface="+mn-lt"/>
                <a:ea typeface="ＭＳ Ｐゴシック" charset="0"/>
                <a:cs typeface="ＭＳ Ｐゴシック" charset="0"/>
              </a:rPr>
              <a:t>The firing threshold, θ, for the voltage. And this is different from θ_r. θ_r is the numerical threshold for the reset. Its value is somewhat arbitrary. I could put it further up.</a:t>
            </a:r>
          </a:p>
          <a:p>
            <a:r>
              <a:rPr lang="en-US" altLang="zh-CN" sz="2800" b="0" i="0" kern="1200" dirty="0">
                <a:solidFill>
                  <a:schemeClr val="tx1"/>
                </a:solidFill>
                <a:effectLst/>
                <a:latin typeface="+mn-lt"/>
                <a:ea typeface="ＭＳ Ｐゴシック" charset="0"/>
                <a:cs typeface="ＭＳ Ｐゴシック" charset="0"/>
              </a:rPr>
              <a:t>I can put it slightly further down. It doesn't really matter, because the increase of the voltage is so rapid that it will blow up very rapidly</a:t>
            </a:r>
            <a:r>
              <a:rPr lang="en-US" altLang="zh-CN" sz="2800" b="1" i="0" kern="1200" dirty="0">
                <a:solidFill>
                  <a:schemeClr val="tx1"/>
                </a:solidFill>
                <a:effectLst/>
                <a:latin typeface="+mn-lt"/>
                <a:ea typeface="ＭＳ Ｐゴシック" charset="0"/>
                <a:cs typeface="ＭＳ Ｐゴシック" charset="0"/>
              </a:rPr>
              <a:t>.</a:t>
            </a:r>
          </a:p>
          <a:p>
            <a:endParaRPr lang="en-US" altLang="zh-CN" sz="2800" b="1" i="0" kern="1200" dirty="0">
              <a:solidFill>
                <a:schemeClr val="tx1"/>
              </a:solidFill>
              <a:effectLst/>
              <a:latin typeface="+mn-lt"/>
              <a:ea typeface="ＭＳ Ｐゴシック" charset="0"/>
              <a:cs typeface="ＭＳ Ｐゴシック" charset="0"/>
            </a:endParaRPr>
          </a:p>
          <a:p>
            <a:r>
              <a:rPr lang="en-US" altLang="zh-CN" sz="2800" b="0" i="0" kern="1200" dirty="0">
                <a:solidFill>
                  <a:schemeClr val="tx1"/>
                </a:solidFill>
                <a:effectLst/>
                <a:latin typeface="+mn-lt"/>
                <a:ea typeface="ＭＳ Ｐゴシック" charset="0"/>
                <a:cs typeface="ＭＳ Ｐゴシック" charset="0"/>
              </a:rPr>
              <a:t>A</a:t>
            </a:r>
            <a:r>
              <a:rPr lang="en-US" altLang="zh-CN" sz="2800" b="1" i="0" kern="1200" dirty="0">
                <a:solidFill>
                  <a:schemeClr val="tx1"/>
                </a:solidFill>
                <a:effectLst/>
                <a:latin typeface="+mn-lt"/>
                <a:ea typeface="ＭＳ Ｐゴシック" charset="0"/>
                <a:cs typeface="ＭＳ Ｐゴシック" charset="0"/>
              </a:rPr>
              <a:t> </a:t>
            </a:r>
            <a:r>
              <a:rPr lang="en-US" dirty="0"/>
              <a:t>pulse input just makes the jump of the membrane potential to a new value. If this jump is to a value below theta, it will go back. If the jump is to a value above theta, the voltage will increase further</a:t>
            </a:r>
          </a:p>
          <a:p>
            <a:endParaRPr lang="en-US" dirty="0"/>
          </a:p>
          <a:p>
            <a:r>
              <a:rPr lang="en-US" altLang="zh-CN" dirty="0"/>
              <a:t>Where is the firing threshold?</a:t>
            </a:r>
          </a:p>
          <a:p>
            <a:endParaRPr lang="en-US" altLang="zh-CN" dirty="0"/>
          </a:p>
          <a:p>
            <a:r>
              <a:rPr lang="en-US" altLang="zh-CN" dirty="0"/>
              <a:t>For leaky integrate-and-fire model, it's simple. There is only one threshold. The threshold for the reset is the same as the threshold for pulse input. It's the same as the threshold for constant input.</a:t>
            </a:r>
          </a:p>
          <a:p>
            <a:endParaRPr lang="en-US" altLang="zh-CN" dirty="0"/>
          </a:p>
          <a:p>
            <a:r>
              <a:rPr lang="en-US" altLang="zh-CN" dirty="0"/>
              <a:t>For nonlinear integrate-and-fire models, the picture is more complicated. The neuron has a formal threshold for the reset, which is of minor importance. What is important is the intrinsic threshold. And this intrinsic threshold is different for the case of pulse input, initial condition. It corresponds to the crossing point at the intersection point of the green curve. It's different for pulse input and for constant input. Therefore, a nonlinear integrate-and-fire model does not have a unique firing threshold.</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74</a:t>
            </a:fld>
            <a:endParaRPr lang="fr-FR">
              <a:cs typeface="Arial"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75</a:t>
            </a:fld>
            <a:endParaRPr lang="fr-FR">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7</a:t>
            </a:fld>
            <a:endParaRPr lang="fr-FR">
              <a:cs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r>
              <a:rPr lang="fr-FR" dirty="0">
                <a:ea typeface="ＭＳ Ｐゴシック" pitchFamily="34" charset="-128"/>
              </a:rPr>
              <a:t>What is a good neuron</a:t>
            </a:r>
            <a:r>
              <a:rPr lang="fr-FR" baseline="0" dirty="0">
                <a:ea typeface="ＭＳ Ｐゴシック" pitchFamily="34" charset="-128"/>
              </a:rPr>
              <a:t> model? Would the nonlinear integrate-and-fire model be good?</a:t>
            </a:r>
          </a:p>
          <a:p>
            <a:endParaRPr lang="fr-FR" baseline="0" dirty="0">
              <a:ea typeface="ＭＳ Ｐゴシック" pitchFamily="34" charset="-128"/>
            </a:endParaRPr>
          </a:p>
          <a:p>
            <a:r>
              <a:rPr lang="en-US" dirty="0">
                <a:ea typeface="ＭＳ Ｐゴシック" pitchFamily="34" charset="-128"/>
              </a:rPr>
              <a:t>Ideally, from a model of this kind, I would expect that if I inject a current into a real neuron, I can record the response. And I can use the response to optimize the parameters of my mathematical neuron model. But then the model should be good to make predictions.</a:t>
            </a:r>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76</a:t>
            </a:fld>
            <a:endParaRPr lang="fr-FR">
              <a:cs typeface="Arial"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r>
              <a:rPr lang="en-US" dirty="0">
                <a:ea typeface="ＭＳ Ｐゴシック" pitchFamily="34" charset="-128"/>
              </a:rPr>
              <a:t>I would like the model to predict the spike times correctly, spike by spike.</a:t>
            </a:r>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77</a:t>
            </a:fld>
            <a:endParaRPr lang="fr-FR">
              <a:cs typeface="Arial"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1E204C2A-76E2-42A1-A33F-46933F78163E}" type="slidenum">
              <a:rPr lang="fr-FR" smtClean="0"/>
              <a:pPr/>
              <a:t>78</a:t>
            </a:fld>
            <a:endParaRPr lang="fr-F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r>
              <a:rPr lang="en-US" dirty="0"/>
              <a:t>Well the first question is, what would be a good integrate-and-fire model? What's the right type of non-linearity?</a:t>
            </a:r>
          </a:p>
          <a:p>
            <a:endParaRPr lang="en-US" dirty="0"/>
          </a:p>
          <a:p>
            <a:r>
              <a:rPr lang="en-US" dirty="0"/>
              <a:t>What is the correct form of the function F, if we compare with experimental data?</a:t>
            </a:r>
            <a:endParaRPr lang="fr-F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r>
              <a:rPr lang="fr-FR" dirty="0">
                <a:ea typeface="ＭＳ Ｐゴシック" pitchFamily="34" charset="-128"/>
              </a:rPr>
              <a:t>What is a good neuron</a:t>
            </a:r>
            <a:r>
              <a:rPr lang="fr-FR" baseline="0" dirty="0">
                <a:ea typeface="ＭＳ Ｐゴシック" pitchFamily="34" charset="-128"/>
              </a:rPr>
              <a:t> model? Would the nonlinear integrate-and-fire model be good?</a:t>
            </a:r>
          </a:p>
          <a:p>
            <a:endParaRPr lang="fr-FR" baseline="0" dirty="0">
              <a:ea typeface="ＭＳ Ｐゴシック" pitchFamily="34" charset="-128"/>
            </a:endParaRPr>
          </a:p>
          <a:p>
            <a:r>
              <a:rPr lang="en-US" dirty="0">
                <a:ea typeface="ＭＳ Ｐゴシック" pitchFamily="34" charset="-128"/>
              </a:rPr>
              <a:t>In recordings of neurons in a slice, it's possible to inject a time-dependent current. It's a fluctuating current like we would expect a neuron to receive in an in viva situation.</a:t>
            </a:r>
          </a:p>
          <a:p>
            <a:endParaRPr lang="en-US" dirty="0">
              <a:ea typeface="ＭＳ Ｐゴシック" pitchFamily="34" charset="-128"/>
            </a:endParaRPr>
          </a:p>
          <a:p>
            <a:r>
              <a:rPr lang="en-US" dirty="0">
                <a:ea typeface="ＭＳ Ｐゴシック" pitchFamily="34" charset="-128"/>
              </a:rPr>
              <a:t>So this fluctuating current is injected in the neuron with the first electrode. And with a second electrode, the voltage is recorded. Now since you know the current and since you know the voltage, you can essentially extract the function F(u) over many, many data points.</a:t>
            </a:r>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79</a:t>
            </a:fld>
            <a:endParaRPr lang="fr-FR">
              <a:cs typeface="Arial"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r>
              <a:rPr lang="en-US" altLang="zh-CN" baseline="0" dirty="0">
                <a:ea typeface="ＭＳ Ｐゴシック" pitchFamily="34" charset="-128"/>
              </a:rPr>
              <a:t>The neuron model and the real data. That real data is the thick line, the neuron model is the thin line.</a:t>
            </a:r>
          </a:p>
          <a:p>
            <a:endParaRPr lang="en-US" altLang="zh-CN" baseline="0" dirty="0">
              <a:ea typeface="ＭＳ Ｐゴシック" pitchFamily="34" charset="-128"/>
            </a:endParaRPr>
          </a:p>
          <a:p>
            <a:r>
              <a:rPr lang="en-US" altLang="zh-CN" baseline="0" dirty="0">
                <a:ea typeface="ＭＳ Ｐゴシック" pitchFamily="34" charset="-128"/>
              </a:rPr>
              <a:t>Moreover, many of the spike times occur at the correct moment. There are a few missed spikes, there are a few extra spikes. But overall, about 90% of the spike times, of the predictable spike times, can be predicted by this type of neuron model. </a:t>
            </a:r>
            <a:endParaRPr lang="fr-FR" altLang="zh-CN" baseline="0"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80</a:t>
            </a:fld>
            <a:endParaRPr lang="fr-FR">
              <a:cs typeface="Arial"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r>
              <a:rPr lang="fr-FR" dirty="0" err="1">
                <a:ea typeface="ＭＳ Ｐゴシック" pitchFamily="34" charset="-128"/>
              </a:rPr>
              <a:t>What</a:t>
            </a:r>
            <a:r>
              <a:rPr lang="fr-FR" dirty="0">
                <a:ea typeface="ＭＳ Ｐゴシック" pitchFamily="34" charset="-128"/>
              </a:rPr>
              <a:t> </a:t>
            </a:r>
            <a:r>
              <a:rPr lang="fr-FR" dirty="0" err="1">
                <a:ea typeface="ＭＳ Ｐゴシック" pitchFamily="34" charset="-128"/>
              </a:rPr>
              <a:t>is</a:t>
            </a:r>
            <a:r>
              <a:rPr lang="fr-FR" dirty="0">
                <a:ea typeface="ＭＳ Ｐゴシック" pitchFamily="34" charset="-128"/>
              </a:rPr>
              <a:t> a good </a:t>
            </a:r>
            <a:r>
              <a:rPr lang="fr-FR" dirty="0" err="1">
                <a:ea typeface="ＭＳ Ｐゴシック" pitchFamily="34" charset="-128"/>
              </a:rPr>
              <a:t>neuron</a:t>
            </a:r>
            <a:r>
              <a:rPr lang="fr-FR" baseline="0" dirty="0">
                <a:ea typeface="ＭＳ Ｐゴシック" pitchFamily="34" charset="-128"/>
              </a:rPr>
              <a:t> model? </a:t>
            </a:r>
            <a:r>
              <a:rPr lang="fr-FR" baseline="0" dirty="0" err="1">
                <a:ea typeface="ＭＳ Ｐゴシック" pitchFamily="34" charset="-128"/>
              </a:rPr>
              <a:t>Would</a:t>
            </a:r>
            <a:r>
              <a:rPr lang="fr-FR" baseline="0" dirty="0">
                <a:ea typeface="ＭＳ Ｐゴシック" pitchFamily="34" charset="-128"/>
              </a:rPr>
              <a:t> the </a:t>
            </a:r>
            <a:r>
              <a:rPr lang="fr-FR" baseline="0" dirty="0" err="1">
                <a:ea typeface="ＭＳ Ｐゴシック" pitchFamily="34" charset="-128"/>
              </a:rPr>
              <a:t>nonlinear</a:t>
            </a:r>
            <a:r>
              <a:rPr lang="fr-FR" baseline="0" dirty="0">
                <a:ea typeface="ＭＳ Ｐゴシック" pitchFamily="34" charset="-128"/>
              </a:rPr>
              <a:t> </a:t>
            </a:r>
            <a:r>
              <a:rPr lang="fr-FR" baseline="0" dirty="0" err="1">
                <a:ea typeface="ＭＳ Ｐゴシック" pitchFamily="34" charset="-128"/>
              </a:rPr>
              <a:t>integrate</a:t>
            </a:r>
            <a:r>
              <a:rPr lang="fr-FR" baseline="0" dirty="0">
                <a:ea typeface="ＭＳ Ｐゴシック" pitchFamily="34" charset="-128"/>
              </a:rPr>
              <a:t>-and-</a:t>
            </a:r>
            <a:r>
              <a:rPr lang="fr-FR" baseline="0" dirty="0" err="1">
                <a:ea typeface="ＭＳ Ｐゴシック" pitchFamily="34" charset="-128"/>
              </a:rPr>
              <a:t>fire</a:t>
            </a:r>
            <a:r>
              <a:rPr lang="fr-FR" baseline="0" dirty="0">
                <a:ea typeface="ＭＳ Ｐゴシック" pitchFamily="34" charset="-128"/>
              </a:rPr>
              <a:t> model </a:t>
            </a:r>
            <a:r>
              <a:rPr lang="fr-FR" baseline="0" dirty="0" err="1">
                <a:ea typeface="ＭＳ Ｐゴシック" pitchFamily="34" charset="-128"/>
              </a:rPr>
              <a:t>be</a:t>
            </a:r>
            <a:r>
              <a:rPr lang="fr-FR" baseline="0" dirty="0">
                <a:ea typeface="ＭＳ Ｐゴシック" pitchFamily="34" charset="-128"/>
              </a:rPr>
              <a:t> good?</a:t>
            </a:r>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81</a:t>
            </a:fld>
            <a:endParaRPr lang="fr-FR">
              <a:cs typeface="Arial"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82</a:t>
            </a:fld>
            <a:endParaRPr lang="fr-FR">
              <a:cs typeface="Arial"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83</a:t>
            </a:fld>
            <a:endParaRPr lang="fr-FR">
              <a:cs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8</a:t>
            </a:fld>
            <a:endParaRPr lang="fr-FR">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3EE2555D-7C39-47E9-BA6D-3205AD0ECC57}" type="slidenum">
              <a:rPr lang="fr-FR" smtClean="0"/>
              <a:pPr/>
              <a:t>9</a:t>
            </a:fld>
            <a:endParaRPr lang="fr-FR"/>
          </a:p>
        </p:txBody>
      </p:sp>
      <p:sp>
        <p:nvSpPr>
          <p:cNvPr id="58371" name="Rectangle 2"/>
          <p:cNvSpPr>
            <a:spLocks noGrp="1" noRot="1" noChangeAspect="1" noChangeArrowheads="1" noTextEdit="1"/>
          </p:cNvSpPr>
          <p:nvPr>
            <p:ph type="sldImg"/>
          </p:nvPr>
        </p:nvSpPr>
        <p:spPr>
          <a:xfrm>
            <a:off x="381000" y="685800"/>
            <a:ext cx="6096000" cy="3429000"/>
          </a:xfrm>
          <a:ln/>
        </p:spPr>
      </p:sp>
      <p:sp>
        <p:nvSpPr>
          <p:cNvPr id="58372" name="Rectangle 3"/>
          <p:cNvSpPr>
            <a:spLocks noGrp="1" noChangeArrowheads="1"/>
          </p:cNvSpPr>
          <p:nvPr>
            <p:ph type="body" idx="1"/>
          </p:nvPr>
        </p:nvSpPr>
        <p:spPr>
          <a:noFill/>
          <a:ln/>
        </p:spPr>
        <p:txBody>
          <a:bodyPr/>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OOC Video Title">
    <p:spTree>
      <p:nvGrpSpPr>
        <p:cNvPr id="1" name=""/>
        <p:cNvGrpSpPr/>
        <p:nvPr/>
      </p:nvGrpSpPr>
      <p:grpSpPr>
        <a:xfrm>
          <a:off x="0" y="0"/>
          <a:ext cx="0" cy="0"/>
          <a:chOff x="0" y="0"/>
          <a:chExt cx="0" cy="0"/>
        </a:xfrm>
      </p:grpSpPr>
      <p:pic>
        <p:nvPicPr>
          <p:cNvPr id="5" name="Image 28" descr="epfl2.png"/>
          <p:cNvPicPr>
            <a:picLocks noChangeAspect="1"/>
          </p:cNvPicPr>
          <p:nvPr userDrawn="1"/>
        </p:nvPicPr>
        <p:blipFill>
          <a:blip r:embed="rId2"/>
          <a:srcRect/>
          <a:stretch>
            <a:fillRect/>
          </a:stretch>
        </p:blipFill>
        <p:spPr bwMode="auto">
          <a:xfrm>
            <a:off x="2035175" y="1579563"/>
            <a:ext cx="2112963" cy="1085850"/>
          </a:xfrm>
          <a:prstGeom prst="rect">
            <a:avLst/>
          </a:prstGeom>
          <a:noFill/>
          <a:ln w="9525">
            <a:noFill/>
            <a:miter lim="800000"/>
            <a:headEnd/>
            <a:tailEnd/>
          </a:ln>
        </p:spPr>
      </p:pic>
      <p:sp>
        <p:nvSpPr>
          <p:cNvPr id="6" name="Title 1"/>
          <p:cNvSpPr>
            <a:spLocks noGrp="1"/>
          </p:cNvSpPr>
          <p:nvPr>
            <p:ph type="title"/>
          </p:nvPr>
        </p:nvSpPr>
        <p:spPr>
          <a:xfrm>
            <a:off x="2034799" y="6126857"/>
            <a:ext cx="18624734" cy="1086925"/>
          </a:xfrm>
          <a:prstGeom prst="rect">
            <a:avLst/>
          </a:prstGeom>
        </p:spPr>
        <p:txBody>
          <a:bodyPr vert="horz"/>
          <a:lstStyle>
            <a:lvl1pPr>
              <a:defRPr lang="en-US" sz="6600" kern="1200" spc="236" dirty="0">
                <a:solidFill>
                  <a:srgbClr val="000000"/>
                </a:solidFill>
                <a:latin typeface="Impact"/>
                <a:ea typeface="ＭＳ Ｐゴシック" charset="0"/>
                <a:cs typeface="Impact"/>
              </a:defRPr>
            </a:lvl1pPr>
          </a:lstStyle>
          <a:p>
            <a:r>
              <a:rPr lang="fr-CH"/>
              <a:t>Click to edit Master title style</a:t>
            </a:r>
            <a:endParaRPr lang="en-US" dirty="0"/>
          </a:p>
        </p:txBody>
      </p:sp>
      <p:sp>
        <p:nvSpPr>
          <p:cNvPr id="14" name="Text Placeholder 13"/>
          <p:cNvSpPr>
            <a:spLocks noGrp="1"/>
          </p:cNvSpPr>
          <p:nvPr>
            <p:ph type="body" sz="quarter" idx="12"/>
          </p:nvPr>
        </p:nvSpPr>
        <p:spPr>
          <a:xfrm>
            <a:off x="2034797" y="7992177"/>
            <a:ext cx="13092127" cy="906462"/>
          </a:xfrm>
          <a:prstGeom prst="rect">
            <a:avLst/>
          </a:prstGeom>
        </p:spPr>
        <p:txBody>
          <a:bodyPr vert="horz"/>
          <a:lstStyle>
            <a:lvl1pPr marL="685800" indent="-685800">
              <a:buFontTx/>
              <a:buNone/>
              <a:defRPr lang="fr-CH" b="1" dirty="0" smtClean="0">
                <a:solidFill>
                  <a:srgbClr val="C30000"/>
                </a:solidFill>
                <a:latin typeface="Arial Narrow" charset="0"/>
                <a:cs typeface="Arial Narrow" charset="0"/>
              </a:defRPr>
            </a:lvl1pPr>
          </a:lstStyle>
          <a:p>
            <a:pPr lvl="0"/>
            <a:r>
              <a:rPr lang="fr-CH"/>
              <a:t>Click to edit Master text styles</a:t>
            </a:r>
          </a:p>
        </p:txBody>
      </p:sp>
      <p:sp>
        <p:nvSpPr>
          <p:cNvPr id="16" name="Text Placeholder 15"/>
          <p:cNvSpPr>
            <a:spLocks noGrp="1"/>
          </p:cNvSpPr>
          <p:nvPr>
            <p:ph type="body" sz="quarter" idx="13"/>
          </p:nvPr>
        </p:nvSpPr>
        <p:spPr>
          <a:xfrm>
            <a:off x="2035248" y="8898639"/>
            <a:ext cx="13091676" cy="830014"/>
          </a:xfrm>
          <a:prstGeom prst="rect">
            <a:avLst/>
          </a:prstGeom>
        </p:spPr>
        <p:txBody>
          <a:bodyPr vert="horz"/>
          <a:lstStyle>
            <a:lvl1pPr marL="685800" indent="-685800">
              <a:buFontTx/>
              <a:buNone/>
              <a:defRPr lang="fr-CH" dirty="0" smtClean="0">
                <a:solidFill>
                  <a:schemeClr val="tx1"/>
                </a:solidFill>
                <a:latin typeface="Arial Narrow" charset="0"/>
                <a:cs typeface="Arial Narrow" charset="0"/>
              </a:defRPr>
            </a:lvl1pPr>
          </a:lstStyle>
          <a:p>
            <a:pPr lvl="0"/>
            <a:r>
              <a:rPr lang="fr-CH"/>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1620560" y="11072108"/>
            <a:ext cx="4501555" cy="810154"/>
          </a:xfrm>
          <a:prstGeom prst="rect">
            <a:avLst/>
          </a:prstGeom>
          <a:ln/>
        </p:spPr>
        <p:txBody>
          <a:bodyPr/>
          <a:lstStyle>
            <a:lvl1pPr>
              <a:defRPr/>
            </a:lvl1pPr>
          </a:lstStyle>
          <a:p>
            <a:pPr>
              <a:defRPr/>
            </a:pPr>
            <a:endParaRPr lang="fr-FR"/>
          </a:p>
        </p:txBody>
      </p:sp>
      <p:sp>
        <p:nvSpPr>
          <p:cNvPr id="3" name="Rectangle 5"/>
          <p:cNvSpPr>
            <a:spLocks noGrp="1" noChangeArrowheads="1"/>
          </p:cNvSpPr>
          <p:nvPr>
            <p:ph type="ftr" sz="quarter" idx="11"/>
          </p:nvPr>
        </p:nvSpPr>
        <p:spPr>
          <a:xfrm>
            <a:off x="7382551" y="11072108"/>
            <a:ext cx="6842363" cy="810154"/>
          </a:xfrm>
          <a:prstGeom prst="rect">
            <a:avLst/>
          </a:prstGeom>
          <a:ln/>
        </p:spPr>
        <p:txBody>
          <a:bodyPr/>
          <a:lstStyle>
            <a:lvl1pPr>
              <a:defRPr/>
            </a:lvl1pPr>
          </a:lstStyle>
          <a:p>
            <a:pPr>
              <a:defRPr/>
            </a:pPr>
            <a:endParaRPr lang="fr-FR"/>
          </a:p>
        </p:txBody>
      </p:sp>
      <p:sp>
        <p:nvSpPr>
          <p:cNvPr id="4" name="Rectangle 6"/>
          <p:cNvSpPr>
            <a:spLocks noGrp="1" noChangeArrowheads="1"/>
          </p:cNvSpPr>
          <p:nvPr>
            <p:ph type="sldNum" sz="quarter" idx="12"/>
          </p:nvPr>
        </p:nvSpPr>
        <p:spPr>
          <a:xfrm>
            <a:off x="15485348" y="11072108"/>
            <a:ext cx="4501555" cy="810154"/>
          </a:xfrm>
          <a:prstGeom prst="rect">
            <a:avLst/>
          </a:prstGeom>
          <a:ln/>
        </p:spPr>
        <p:txBody>
          <a:bodyPr/>
          <a:lstStyle>
            <a:lvl1pPr>
              <a:defRPr/>
            </a:lvl1pPr>
          </a:lstStyle>
          <a:p>
            <a:pPr>
              <a:defRPr/>
            </a:pPr>
            <a:fld id="{88714A24-205F-4617-BC85-1184E0D0913A}"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re seul et filet">
    <p:spTree>
      <p:nvGrpSpPr>
        <p:cNvPr id="1" name=""/>
        <p:cNvGrpSpPr/>
        <p:nvPr/>
      </p:nvGrpSpPr>
      <p:grpSpPr>
        <a:xfrm>
          <a:off x="0" y="0"/>
          <a:ext cx="0" cy="0"/>
          <a:chOff x="0" y="0"/>
          <a:chExt cx="0" cy="0"/>
        </a:xfrm>
      </p:grpSpPr>
      <p:sp>
        <p:nvSpPr>
          <p:cNvPr id="3"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8157C989-9683-4E93-85AD-6E8DADA6FB43}"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4"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5"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grpSp>
        <p:nvGrpSpPr>
          <p:cNvPr id="6" name="Grouper 4"/>
          <p:cNvGrpSpPr>
            <a:grpSpLocks/>
          </p:cNvGrpSpPr>
          <p:nvPr userDrawn="1"/>
        </p:nvGrpSpPr>
        <p:grpSpPr bwMode="auto">
          <a:xfrm>
            <a:off x="1588" y="1563688"/>
            <a:ext cx="21607462" cy="225425"/>
            <a:chOff x="891" y="1433935"/>
            <a:chExt cx="19805650" cy="206338"/>
          </a:xfrm>
        </p:grpSpPr>
        <p:sp>
          <p:nvSpPr>
            <p:cNvPr id="7" name="Rectangle 6"/>
            <p:cNvSpPr/>
            <p:nvPr userDrawn="1"/>
          </p:nvSpPr>
          <p:spPr>
            <a:xfrm>
              <a:off x="891" y="1433935"/>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sp>
          <p:nvSpPr>
            <p:cNvPr id="8" name="Rectangle 7"/>
            <p:cNvSpPr/>
            <p:nvPr userDrawn="1"/>
          </p:nvSpPr>
          <p:spPr>
            <a:xfrm>
              <a:off x="891" y="1553088"/>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grpSp>
      <p:sp>
        <p:nvSpPr>
          <p:cNvPr id="2" name="Titre 1"/>
          <p:cNvSpPr>
            <a:spLocks noGrp="1"/>
          </p:cNvSpPr>
          <p:nvPr>
            <p:ph type="title"/>
          </p:nvPr>
        </p:nvSpPr>
        <p:spPr>
          <a:xfrm>
            <a:off x="944727" y="323223"/>
            <a:ext cx="18298949" cy="1473370"/>
          </a:xfrm>
          <a:prstGeom prst="rect">
            <a:avLst/>
          </a:prstGeom>
        </p:spPr>
        <p:txBody>
          <a:bodyPr lIns="216054" tIns="108027" rIns="216054" bIns="108027"/>
          <a:lstStyle>
            <a:lvl1pPr>
              <a:spcAft>
                <a:spcPts val="2835"/>
              </a:spcAft>
              <a:defRPr sz="6100" b="0" i="0" spc="236" baseline="0">
                <a:latin typeface="Impact"/>
                <a:cs typeface="Impact"/>
              </a:defRPr>
            </a:lvl1pPr>
          </a:lstStyle>
          <a:p>
            <a:r>
              <a:rPr lang="fr-CH" dirty="0"/>
              <a:t>Cliquez et modifiez le titre</a:t>
            </a:r>
            <a:endParaRPr lang="fr-F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seul sans filet">
    <p:spTree>
      <p:nvGrpSpPr>
        <p:cNvPr id="1" name=""/>
        <p:cNvGrpSpPr/>
        <p:nvPr/>
      </p:nvGrpSpPr>
      <p:grpSpPr>
        <a:xfrm>
          <a:off x="0" y="0"/>
          <a:ext cx="0" cy="0"/>
          <a:chOff x="0" y="0"/>
          <a:chExt cx="0" cy="0"/>
        </a:xfrm>
      </p:grpSpPr>
      <p:sp>
        <p:nvSpPr>
          <p:cNvPr id="3"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BB6EBC08-FAE3-4A34-B1F6-5261134B6DF6}"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4"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5"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sp>
        <p:nvSpPr>
          <p:cNvPr id="2" name="Titre 1"/>
          <p:cNvSpPr>
            <a:spLocks noGrp="1"/>
          </p:cNvSpPr>
          <p:nvPr>
            <p:ph type="title"/>
          </p:nvPr>
        </p:nvSpPr>
        <p:spPr>
          <a:xfrm>
            <a:off x="944727" y="323223"/>
            <a:ext cx="18298950" cy="1442679"/>
          </a:xfrm>
          <a:prstGeom prst="rect">
            <a:avLst/>
          </a:prstGeom>
        </p:spPr>
        <p:txBody>
          <a:bodyPr lIns="216054" tIns="108027" rIns="216054" bIns="108027"/>
          <a:lstStyle>
            <a:lvl1pPr>
              <a:defRPr sz="6100" b="0" i="0" spc="236" baseline="0">
                <a:latin typeface="Impact"/>
                <a:cs typeface="Impact"/>
              </a:defRPr>
            </a:lvl1pPr>
          </a:lstStyle>
          <a:p>
            <a:r>
              <a:rPr lang="fr-CH" dirty="0"/>
              <a:t>Cliquez et modifiez le titre</a:t>
            </a:r>
            <a:endParaRPr lang="fr-F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71CC1C1A-7A90-44FD-A370-136E498F11FE}"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sp>
        <p:nvSpPr>
          <p:cNvPr id="5"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pic>
        <p:nvPicPr>
          <p:cNvPr id="6"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grpSp>
        <p:nvGrpSpPr>
          <p:cNvPr id="7" name="Grouper 4"/>
          <p:cNvGrpSpPr>
            <a:grpSpLocks/>
          </p:cNvGrpSpPr>
          <p:nvPr userDrawn="1"/>
        </p:nvGrpSpPr>
        <p:grpSpPr bwMode="auto">
          <a:xfrm>
            <a:off x="1588" y="1563688"/>
            <a:ext cx="21607462" cy="225425"/>
            <a:chOff x="891" y="1433935"/>
            <a:chExt cx="19805650" cy="206338"/>
          </a:xfrm>
        </p:grpSpPr>
        <p:sp>
          <p:nvSpPr>
            <p:cNvPr id="8" name="Rectangle 7"/>
            <p:cNvSpPr/>
            <p:nvPr userDrawn="1"/>
          </p:nvSpPr>
          <p:spPr>
            <a:xfrm>
              <a:off x="891" y="1433935"/>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sp>
          <p:nvSpPr>
            <p:cNvPr id="10" name="Rectangle 9"/>
            <p:cNvSpPr/>
            <p:nvPr userDrawn="1"/>
          </p:nvSpPr>
          <p:spPr>
            <a:xfrm>
              <a:off x="891" y="1553088"/>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grpSp>
      <p:sp>
        <p:nvSpPr>
          <p:cNvPr id="3" name="Espace réservé du contenu 2"/>
          <p:cNvSpPr>
            <a:spLocks noGrp="1"/>
          </p:cNvSpPr>
          <p:nvPr>
            <p:ph idx="1"/>
          </p:nvPr>
        </p:nvSpPr>
        <p:spPr>
          <a:xfrm>
            <a:off x="694447" y="2347948"/>
            <a:ext cx="19965085" cy="8601480"/>
          </a:xfrm>
          <a:prstGeom prst="rect">
            <a:avLst/>
          </a:prstGeom>
        </p:spPr>
        <p:txBody>
          <a:bodyPr lIns="0" tIns="0" rIns="0" bIns="0"/>
          <a:lstStyle>
            <a:lvl1pPr marL="1080272" indent="-569907" algn="l">
              <a:lnSpc>
                <a:spcPct val="100000"/>
              </a:lnSpc>
              <a:spcBef>
                <a:spcPts val="0"/>
              </a:spcBef>
              <a:spcAft>
                <a:spcPts val="0"/>
              </a:spcAft>
              <a:buClr>
                <a:srgbClr val="C30000"/>
              </a:buClr>
              <a:buSzPct val="159000"/>
              <a:defRPr sz="5200" b="0" i="0">
                <a:solidFill>
                  <a:srgbClr val="000000"/>
                </a:solidFill>
                <a:latin typeface="Arial Narrow"/>
                <a:cs typeface="Arial Narrow"/>
              </a:defRPr>
            </a:lvl1pPr>
            <a:lvl2pPr marL="1511632" indent="-569907">
              <a:spcBef>
                <a:spcPts val="709"/>
              </a:spcBef>
              <a:buClr>
                <a:srgbClr val="C30000"/>
              </a:buClr>
              <a:buSzPct val="159000"/>
              <a:defRPr sz="3800" b="0" i="0">
                <a:solidFill>
                  <a:srgbClr val="000000"/>
                </a:solidFill>
                <a:latin typeface="Arial Narrow"/>
                <a:cs typeface="Arial Narrow"/>
              </a:defRPr>
            </a:lvl2pPr>
            <a:lvl3pPr marL="1834213" indent="-569907">
              <a:spcBef>
                <a:spcPts val="709"/>
              </a:spcBef>
              <a:buClr>
                <a:srgbClr val="C30000"/>
              </a:buClr>
              <a:buSzPct val="159000"/>
              <a:defRPr sz="3100" b="0" i="0">
                <a:solidFill>
                  <a:srgbClr val="000000"/>
                </a:solidFill>
                <a:latin typeface="Arial Narrow"/>
                <a:cs typeface="Arial Narrow"/>
              </a:defRPr>
            </a:lvl3pPr>
            <a:lvl4pPr marL="1238250" indent="0">
              <a:buNone/>
              <a:defRPr>
                <a:latin typeface="HelveticaNeueLT Pro 55 Roman" pitchFamily="34" charset="0"/>
              </a:defRPr>
            </a:lvl4pPr>
            <a:lvl5pPr>
              <a:defRPr>
                <a:latin typeface="HelveticaNeueLT Pro 55 Roman" pitchFamily="34" charset="0"/>
              </a:defRPr>
            </a:lvl5pPr>
          </a:lstStyle>
          <a:p>
            <a:pPr lvl="0"/>
            <a:r>
              <a:rPr lang="fr-CH"/>
              <a:t>Click to edit Master text styles</a:t>
            </a:r>
          </a:p>
          <a:p>
            <a:pPr lvl="1"/>
            <a:r>
              <a:rPr lang="fr-CH"/>
              <a:t>Second level</a:t>
            </a:r>
          </a:p>
          <a:p>
            <a:pPr lvl="2"/>
            <a:r>
              <a:rPr lang="fr-CH"/>
              <a:t>Third level</a:t>
            </a:r>
          </a:p>
          <a:p>
            <a:pPr lvl="3"/>
            <a:r>
              <a:rPr lang="fr-CH"/>
              <a:t>Fourth level</a:t>
            </a:r>
          </a:p>
        </p:txBody>
      </p:sp>
      <p:sp>
        <p:nvSpPr>
          <p:cNvPr id="9" name="Titre 1"/>
          <p:cNvSpPr>
            <a:spLocks noGrp="1"/>
          </p:cNvSpPr>
          <p:nvPr>
            <p:ph type="title"/>
          </p:nvPr>
        </p:nvSpPr>
        <p:spPr>
          <a:xfrm>
            <a:off x="944727" y="323223"/>
            <a:ext cx="18298950" cy="1473370"/>
          </a:xfrm>
          <a:prstGeom prst="rect">
            <a:avLst/>
          </a:prstGeom>
        </p:spPr>
        <p:txBody>
          <a:bodyPr lIns="216054" tIns="108027" rIns="216054" bIns="108027"/>
          <a:lstStyle>
            <a:lvl1pPr>
              <a:spcAft>
                <a:spcPts val="2835"/>
              </a:spcAft>
              <a:defRPr sz="6100" b="0" i="0" spc="236" baseline="0">
                <a:latin typeface="Impact"/>
                <a:cs typeface="Impact"/>
              </a:defRPr>
            </a:lvl1pPr>
          </a:lstStyle>
          <a:p>
            <a:r>
              <a:rPr lang="fr-CH"/>
              <a:t>Click to edit Master title style</a:t>
            </a:r>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anvas">
    <p:spTree>
      <p:nvGrpSpPr>
        <p:cNvPr id="1" name=""/>
        <p:cNvGrpSpPr/>
        <p:nvPr/>
      </p:nvGrpSpPr>
      <p:grpSpPr>
        <a:xfrm>
          <a:off x="0" y="0"/>
          <a:ext cx="0" cy="0"/>
          <a:chOff x="0" y="0"/>
          <a:chExt cx="0" cy="0"/>
        </a:xfrm>
      </p:grpSpPr>
      <p:sp>
        <p:nvSpPr>
          <p:cNvPr id="5"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AE3ADD7F-FEC2-47ED-8F59-7EBA958F93FD}"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6"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7"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grpSp>
        <p:nvGrpSpPr>
          <p:cNvPr id="8" name="Grouper 4"/>
          <p:cNvGrpSpPr>
            <a:grpSpLocks/>
          </p:cNvGrpSpPr>
          <p:nvPr userDrawn="1"/>
        </p:nvGrpSpPr>
        <p:grpSpPr bwMode="auto">
          <a:xfrm>
            <a:off x="1588" y="1563688"/>
            <a:ext cx="21607462" cy="225425"/>
            <a:chOff x="891" y="1433935"/>
            <a:chExt cx="19805650" cy="206338"/>
          </a:xfrm>
        </p:grpSpPr>
        <p:sp>
          <p:nvSpPr>
            <p:cNvPr id="10" name="Rectangle 9"/>
            <p:cNvSpPr/>
            <p:nvPr userDrawn="1"/>
          </p:nvSpPr>
          <p:spPr>
            <a:xfrm>
              <a:off x="891" y="1433935"/>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sp>
          <p:nvSpPr>
            <p:cNvPr id="11" name="Rectangle 10"/>
            <p:cNvSpPr/>
            <p:nvPr userDrawn="1"/>
          </p:nvSpPr>
          <p:spPr>
            <a:xfrm>
              <a:off x="891" y="1553088"/>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grpSp>
      <p:sp>
        <p:nvSpPr>
          <p:cNvPr id="3" name="Espace réservé du contenu 2"/>
          <p:cNvSpPr>
            <a:spLocks noGrp="1"/>
          </p:cNvSpPr>
          <p:nvPr>
            <p:ph idx="1"/>
          </p:nvPr>
        </p:nvSpPr>
        <p:spPr>
          <a:xfrm>
            <a:off x="643055" y="2347948"/>
            <a:ext cx="9915077" cy="8545039"/>
          </a:xfrm>
          <a:prstGeom prst="rect">
            <a:avLst/>
          </a:prstGeom>
        </p:spPr>
        <p:txBody>
          <a:bodyPr lIns="0" tIns="0" rIns="0" bIns="0"/>
          <a:lstStyle>
            <a:lvl1pPr marL="1080272" indent="-569907" algn="l">
              <a:lnSpc>
                <a:spcPct val="100000"/>
              </a:lnSpc>
              <a:spcBef>
                <a:spcPts val="0"/>
              </a:spcBef>
              <a:spcAft>
                <a:spcPts val="0"/>
              </a:spcAft>
              <a:buClr>
                <a:srgbClr val="C30000"/>
              </a:buClr>
              <a:buSzPct val="159000"/>
              <a:defRPr sz="5400" b="0" i="0">
                <a:solidFill>
                  <a:srgbClr val="000000"/>
                </a:solidFill>
                <a:latin typeface="Arial Narrow"/>
                <a:cs typeface="Arial Narrow"/>
              </a:defRPr>
            </a:lvl1pPr>
            <a:lvl2pPr marL="1511632" indent="-569907">
              <a:spcBef>
                <a:spcPts val="709"/>
              </a:spcBef>
              <a:buClr>
                <a:srgbClr val="C30000"/>
              </a:buClr>
              <a:buSzPct val="159000"/>
              <a:defRPr sz="3800" b="0" i="0">
                <a:solidFill>
                  <a:srgbClr val="000000"/>
                </a:solidFill>
                <a:latin typeface="Arial Narrow"/>
                <a:cs typeface="Arial Narrow"/>
              </a:defRPr>
            </a:lvl2pPr>
            <a:lvl3pPr marL="1834213" indent="-569907">
              <a:spcBef>
                <a:spcPts val="709"/>
              </a:spcBef>
              <a:buClr>
                <a:srgbClr val="C30000"/>
              </a:buClr>
              <a:buSzPct val="159000"/>
              <a:defRPr sz="3100" b="0" i="0">
                <a:solidFill>
                  <a:srgbClr val="000000"/>
                </a:solidFill>
                <a:latin typeface="Arial Narrow"/>
                <a:cs typeface="Arial Narrow"/>
              </a:defRPr>
            </a:lvl3pPr>
            <a:lvl4pPr>
              <a:defRPr>
                <a:latin typeface="HelveticaNeueLT Pro 55 Roman" pitchFamily="34" charset="0"/>
              </a:defRPr>
            </a:lvl4pPr>
            <a:lvl5pPr>
              <a:defRPr>
                <a:latin typeface="HelveticaNeueLT Pro 55 Roman" pitchFamily="34" charset="0"/>
              </a:defRPr>
            </a:lvl5pPr>
          </a:lstStyle>
          <a:p>
            <a:pPr lvl="0"/>
            <a:r>
              <a:rPr lang="fr-CH"/>
              <a:t>Click to edit Master text styles</a:t>
            </a:r>
          </a:p>
          <a:p>
            <a:pPr lvl="1"/>
            <a:r>
              <a:rPr lang="fr-CH"/>
              <a:t>Second level</a:t>
            </a:r>
          </a:p>
          <a:p>
            <a:pPr lvl="2"/>
            <a:r>
              <a:rPr lang="fr-CH"/>
              <a:t>Third level</a:t>
            </a:r>
          </a:p>
        </p:txBody>
      </p:sp>
      <p:sp>
        <p:nvSpPr>
          <p:cNvPr id="12" name="Espace réservé du contenu 2"/>
          <p:cNvSpPr>
            <a:spLocks noGrp="1"/>
          </p:cNvSpPr>
          <p:nvPr>
            <p:ph idx="10"/>
          </p:nvPr>
        </p:nvSpPr>
        <p:spPr>
          <a:xfrm>
            <a:off x="10823113" y="2347948"/>
            <a:ext cx="9914400" cy="8545039"/>
          </a:xfrm>
          <a:prstGeom prst="rect">
            <a:avLst/>
          </a:prstGeom>
        </p:spPr>
        <p:txBody>
          <a:bodyPr lIns="0" tIns="0" rIns="0" bIns="0"/>
          <a:lstStyle>
            <a:lvl1pPr marL="1080272" indent="-569907" algn="l">
              <a:lnSpc>
                <a:spcPct val="100000"/>
              </a:lnSpc>
              <a:spcBef>
                <a:spcPts val="0"/>
              </a:spcBef>
              <a:spcAft>
                <a:spcPts val="0"/>
              </a:spcAft>
              <a:buClr>
                <a:srgbClr val="C30000"/>
              </a:buClr>
              <a:buSzPct val="159000"/>
              <a:defRPr sz="5200" b="0" i="0">
                <a:solidFill>
                  <a:srgbClr val="000000"/>
                </a:solidFill>
                <a:latin typeface="Arial Narrow"/>
                <a:cs typeface="Arial Narrow"/>
              </a:defRPr>
            </a:lvl1pPr>
            <a:lvl2pPr marL="1511632" indent="-569907">
              <a:spcBef>
                <a:spcPts val="709"/>
              </a:spcBef>
              <a:buClr>
                <a:srgbClr val="C30000"/>
              </a:buClr>
              <a:buSzPct val="159000"/>
              <a:defRPr sz="3800" b="0" i="0">
                <a:solidFill>
                  <a:srgbClr val="000000"/>
                </a:solidFill>
                <a:latin typeface="Arial Narrow"/>
                <a:cs typeface="Arial Narrow"/>
              </a:defRPr>
            </a:lvl2pPr>
            <a:lvl3pPr marL="1834213" indent="-569907">
              <a:spcBef>
                <a:spcPts val="709"/>
              </a:spcBef>
              <a:buClr>
                <a:srgbClr val="C30000"/>
              </a:buClr>
              <a:buSzPct val="159000"/>
              <a:defRPr sz="3100" b="0" i="0">
                <a:solidFill>
                  <a:srgbClr val="000000"/>
                </a:solidFill>
                <a:latin typeface="Arial Narrow"/>
                <a:cs typeface="Arial Narrow"/>
              </a:defRPr>
            </a:lvl3pPr>
            <a:lvl4pPr>
              <a:defRPr>
                <a:latin typeface="HelveticaNeueLT Pro 55 Roman" pitchFamily="34" charset="0"/>
              </a:defRPr>
            </a:lvl4pPr>
            <a:lvl5pPr>
              <a:defRPr>
                <a:latin typeface="HelveticaNeueLT Pro 55 Roman" pitchFamily="34" charset="0"/>
              </a:defRPr>
            </a:lvl5pPr>
          </a:lstStyle>
          <a:p>
            <a:pPr lvl="0"/>
            <a:r>
              <a:rPr lang="fr-CH" dirty="0"/>
              <a:t>Cliquez pour modifier les styles du texte du masque</a:t>
            </a:r>
          </a:p>
          <a:p>
            <a:pPr lvl="1"/>
            <a:r>
              <a:rPr lang="fr-CH" dirty="0"/>
              <a:t>Deuxième niveau</a:t>
            </a:r>
          </a:p>
          <a:p>
            <a:pPr lvl="2"/>
            <a:r>
              <a:rPr lang="fr-CH" dirty="0"/>
              <a:t>Troisième niveau</a:t>
            </a:r>
          </a:p>
        </p:txBody>
      </p:sp>
      <p:sp>
        <p:nvSpPr>
          <p:cNvPr id="9" name="Titre 1"/>
          <p:cNvSpPr>
            <a:spLocks noGrp="1"/>
          </p:cNvSpPr>
          <p:nvPr>
            <p:ph type="title"/>
          </p:nvPr>
        </p:nvSpPr>
        <p:spPr>
          <a:xfrm>
            <a:off x="944727" y="323223"/>
            <a:ext cx="18298950" cy="1473370"/>
          </a:xfrm>
          <a:prstGeom prst="rect">
            <a:avLst/>
          </a:prstGeom>
        </p:spPr>
        <p:txBody>
          <a:bodyPr lIns="216054" tIns="108027" rIns="216054" bIns="108027"/>
          <a:lstStyle>
            <a:lvl1pPr>
              <a:spcAft>
                <a:spcPts val="2835"/>
              </a:spcAft>
              <a:defRPr sz="6100" b="0" i="0" spc="236" baseline="0">
                <a:latin typeface="Impact"/>
                <a:cs typeface="Impact"/>
              </a:defRPr>
            </a:lvl1pPr>
          </a:lstStyle>
          <a:p>
            <a:r>
              <a:rPr lang="fr-CH" dirty="0"/>
              <a:t>Cliquez et modifiez le titre</a:t>
            </a:r>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5"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401E3E9F-5ABA-40FE-AF79-C325AF3393E1}"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6"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7"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sp>
        <p:nvSpPr>
          <p:cNvPr id="8" name="Espace réservé du contenu 2"/>
          <p:cNvSpPr>
            <a:spLocks noGrp="1"/>
          </p:cNvSpPr>
          <p:nvPr>
            <p:ph sz="half" idx="10"/>
          </p:nvPr>
        </p:nvSpPr>
        <p:spPr>
          <a:xfrm>
            <a:off x="8447918" y="1165851"/>
            <a:ext cx="12211615" cy="9463373"/>
          </a:xfrm>
          <a:prstGeom prst="rect">
            <a:avLst/>
          </a:prstGeom>
        </p:spPr>
        <p:txBody>
          <a:bodyPr lIns="0" tIns="0" rIns="0" bIns="0"/>
          <a:lstStyle>
            <a:lvl1pPr marL="1080272" indent="-518871">
              <a:spcBef>
                <a:spcPts val="1418"/>
              </a:spcBef>
              <a:buClr>
                <a:srgbClr val="C30000"/>
              </a:buClr>
              <a:buSzPct val="159000"/>
              <a:buFont typeface="Arial"/>
              <a:buChar char="•"/>
              <a:defRPr sz="4700" b="0" i="0">
                <a:solidFill>
                  <a:srgbClr val="000000"/>
                </a:solidFill>
                <a:latin typeface="Arial Narrow"/>
                <a:cs typeface="Arial Narrow"/>
              </a:defRPr>
            </a:lvl1pPr>
            <a:lvl2pPr marL="1511632" indent="-433810">
              <a:spcBef>
                <a:spcPts val="1418"/>
              </a:spcBef>
              <a:buClr>
                <a:srgbClr val="C30000"/>
              </a:buClr>
              <a:buSzPct val="159000"/>
              <a:buFont typeface="Arial"/>
              <a:buChar char="•"/>
              <a:defRPr sz="3800" b="0" i="0">
                <a:solidFill>
                  <a:srgbClr val="000000"/>
                </a:solidFill>
                <a:latin typeface="Arial Narrow"/>
                <a:cs typeface="Arial Narrow"/>
              </a:defRPr>
            </a:lvl2pPr>
            <a:lvl3pPr marL="1834213" indent="-433810">
              <a:spcBef>
                <a:spcPts val="1418"/>
              </a:spcBef>
              <a:buClr>
                <a:srgbClr val="C30000"/>
              </a:buClr>
              <a:buSzPct val="159000"/>
              <a:buFont typeface="Arial"/>
              <a:buChar char="•"/>
              <a:defRPr sz="3500" b="0" i="0">
                <a:solidFill>
                  <a:srgbClr val="000000"/>
                </a:solidFill>
                <a:latin typeface="Arial Narrow"/>
                <a:cs typeface="Arial Narrow"/>
              </a:defRPr>
            </a:lvl3pPr>
            <a:lvl4pPr marL="2100529" indent="-348749">
              <a:spcBef>
                <a:spcPts val="1418"/>
              </a:spcBef>
              <a:buClr>
                <a:srgbClr val="C30000"/>
              </a:buClr>
              <a:buSzPct val="159000"/>
              <a:buFont typeface="Arial"/>
              <a:buChar char="•"/>
              <a:defRPr sz="3100" b="0" i="0">
                <a:solidFill>
                  <a:srgbClr val="000000"/>
                </a:solidFill>
                <a:latin typeface="Arial Narrow"/>
                <a:cs typeface="Arial Narrow"/>
              </a:defRPr>
            </a:lvl4pPr>
            <a:lvl5pPr marL="2265571" indent="-263688">
              <a:spcBef>
                <a:spcPts val="1418"/>
              </a:spcBef>
              <a:buClr>
                <a:srgbClr val="C30000"/>
              </a:buClr>
              <a:buSzPct val="159000"/>
              <a:buFont typeface="Arial"/>
              <a:buChar char="•"/>
              <a:defRPr sz="2800" b="0" i="0">
                <a:solidFill>
                  <a:srgbClr val="000000"/>
                </a:solidFill>
                <a:latin typeface="Arial Narrow"/>
                <a:cs typeface="Arial Narrow"/>
              </a:defRPr>
            </a:lvl5pPr>
            <a:lvl6pPr>
              <a:defRPr sz="4300"/>
            </a:lvl6pPr>
            <a:lvl7pPr>
              <a:defRPr sz="4300"/>
            </a:lvl7pPr>
            <a:lvl8pPr>
              <a:defRPr sz="4300"/>
            </a:lvl8pPr>
            <a:lvl9pPr>
              <a:defRPr sz="4300"/>
            </a:lvl9pPr>
          </a:lstStyle>
          <a:p>
            <a:pPr lvl="0"/>
            <a:r>
              <a:rPr lang="fr-CH" dirty="0"/>
              <a:t>Cliquez pour modifier les styles du texte du masque</a:t>
            </a:r>
          </a:p>
          <a:p>
            <a:pPr lvl="1"/>
            <a:r>
              <a:rPr lang="fr-CH" dirty="0"/>
              <a:t>Deuxième niveau</a:t>
            </a:r>
          </a:p>
          <a:p>
            <a:pPr lvl="2"/>
            <a:r>
              <a:rPr lang="fr-CH" dirty="0"/>
              <a:t>Troisième niveau</a:t>
            </a:r>
          </a:p>
          <a:p>
            <a:pPr lvl="3"/>
            <a:r>
              <a:rPr lang="fr-CH" dirty="0"/>
              <a:t>Quatrième niveau</a:t>
            </a:r>
          </a:p>
          <a:p>
            <a:pPr lvl="4"/>
            <a:r>
              <a:rPr lang="fr-CH" dirty="0"/>
              <a:t>Cinquième niveau</a:t>
            </a:r>
            <a:endParaRPr lang="fr-FR" dirty="0"/>
          </a:p>
        </p:txBody>
      </p:sp>
      <p:sp>
        <p:nvSpPr>
          <p:cNvPr id="10" name="Sous-titre 2"/>
          <p:cNvSpPr>
            <a:spLocks noGrp="1"/>
          </p:cNvSpPr>
          <p:nvPr>
            <p:ph type="subTitle" idx="1"/>
          </p:nvPr>
        </p:nvSpPr>
        <p:spPr>
          <a:xfrm>
            <a:off x="821534" y="3806314"/>
            <a:ext cx="7626383" cy="6822910"/>
          </a:xfrm>
          <a:prstGeom prst="rect">
            <a:avLst/>
          </a:prstGeom>
        </p:spPr>
        <p:txBody>
          <a:bodyPr lIns="216054" tIns="108027" rIns="216054" bIns="108027">
            <a:noAutofit/>
          </a:bodyPr>
          <a:lstStyle>
            <a:lvl1pPr marL="0" indent="0" algn="l">
              <a:buNone/>
              <a:defRPr sz="3800" b="0" i="0">
                <a:solidFill>
                  <a:srgbClr val="000000"/>
                </a:solidFill>
                <a:latin typeface="Arial Narrow"/>
                <a:cs typeface="Arial Narrow"/>
              </a:defRPr>
            </a:lvl1pPr>
            <a:lvl2pPr marL="1080272" indent="0" algn="ctr">
              <a:buNone/>
              <a:defRPr>
                <a:solidFill>
                  <a:schemeClr val="tx1">
                    <a:tint val="75000"/>
                  </a:schemeClr>
                </a:solidFill>
              </a:defRPr>
            </a:lvl2pPr>
            <a:lvl3pPr marL="2160544" indent="0" algn="ctr">
              <a:buNone/>
              <a:defRPr>
                <a:solidFill>
                  <a:schemeClr val="tx1">
                    <a:tint val="75000"/>
                  </a:schemeClr>
                </a:solidFill>
              </a:defRPr>
            </a:lvl3pPr>
            <a:lvl4pPr marL="3240816" indent="0" algn="ctr">
              <a:buNone/>
              <a:defRPr>
                <a:solidFill>
                  <a:schemeClr val="tx1">
                    <a:tint val="75000"/>
                  </a:schemeClr>
                </a:solidFill>
              </a:defRPr>
            </a:lvl4pPr>
            <a:lvl5pPr marL="4321089" indent="0" algn="ctr">
              <a:buNone/>
              <a:defRPr>
                <a:solidFill>
                  <a:schemeClr val="tx1">
                    <a:tint val="75000"/>
                  </a:schemeClr>
                </a:solidFill>
              </a:defRPr>
            </a:lvl5pPr>
            <a:lvl6pPr marL="5401361" indent="0" algn="ctr">
              <a:buNone/>
              <a:defRPr>
                <a:solidFill>
                  <a:schemeClr val="tx1">
                    <a:tint val="75000"/>
                  </a:schemeClr>
                </a:solidFill>
              </a:defRPr>
            </a:lvl6pPr>
            <a:lvl7pPr marL="6481633" indent="0" algn="ctr">
              <a:buNone/>
              <a:defRPr>
                <a:solidFill>
                  <a:schemeClr val="tx1">
                    <a:tint val="75000"/>
                  </a:schemeClr>
                </a:solidFill>
              </a:defRPr>
            </a:lvl7pPr>
            <a:lvl8pPr marL="7561905" indent="0" algn="ctr">
              <a:buNone/>
              <a:defRPr>
                <a:solidFill>
                  <a:schemeClr val="tx1">
                    <a:tint val="75000"/>
                  </a:schemeClr>
                </a:solidFill>
              </a:defRPr>
            </a:lvl8pPr>
            <a:lvl9pPr marL="8642177" indent="0" algn="ctr">
              <a:buNone/>
              <a:defRPr>
                <a:solidFill>
                  <a:schemeClr val="tx1">
                    <a:tint val="75000"/>
                  </a:schemeClr>
                </a:solidFill>
              </a:defRPr>
            </a:lvl9pPr>
          </a:lstStyle>
          <a:p>
            <a:r>
              <a:rPr lang="fr-CH" dirty="0"/>
              <a:t>Cliquez pour modifier le style des sous-titres du masque</a:t>
            </a:r>
            <a:endParaRPr lang="fr-FR" dirty="0"/>
          </a:p>
        </p:txBody>
      </p:sp>
      <p:sp>
        <p:nvSpPr>
          <p:cNvPr id="12" name="Titre 11"/>
          <p:cNvSpPr>
            <a:spLocks noGrp="1"/>
          </p:cNvSpPr>
          <p:nvPr>
            <p:ph type="title"/>
          </p:nvPr>
        </p:nvSpPr>
        <p:spPr>
          <a:xfrm>
            <a:off x="821537" y="1040642"/>
            <a:ext cx="7626381" cy="2588834"/>
          </a:xfrm>
          <a:prstGeom prst="rect">
            <a:avLst/>
          </a:prstGeom>
        </p:spPr>
        <p:txBody>
          <a:bodyPr lIns="216054" tIns="108027" rIns="216054" bIns="108027"/>
          <a:lstStyle>
            <a:lvl1pPr>
              <a:defRPr sz="5700" b="0" i="0" spc="236">
                <a:latin typeface="Impact"/>
                <a:cs typeface="Impact"/>
              </a:defRPr>
            </a:lvl1pPr>
          </a:lstStyle>
          <a:p>
            <a:r>
              <a:rPr lang="fr-FR" dirty="0"/>
              <a:t>Cliquez pour modifier le style du titre</a:t>
            </a:r>
            <a:endParaRPr lang="fr-CH"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5"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4F6F8D0E-813B-4B9D-B824-22D92184D584}"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6"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7"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grpSp>
        <p:nvGrpSpPr>
          <p:cNvPr id="8" name="Grouper 4"/>
          <p:cNvGrpSpPr>
            <a:grpSpLocks/>
          </p:cNvGrpSpPr>
          <p:nvPr userDrawn="1"/>
        </p:nvGrpSpPr>
        <p:grpSpPr bwMode="auto">
          <a:xfrm>
            <a:off x="1588" y="1563688"/>
            <a:ext cx="21607462" cy="225425"/>
            <a:chOff x="891" y="1433935"/>
            <a:chExt cx="19805650" cy="206338"/>
          </a:xfrm>
        </p:grpSpPr>
        <p:sp>
          <p:nvSpPr>
            <p:cNvPr id="9" name="Rectangle 8"/>
            <p:cNvSpPr/>
            <p:nvPr userDrawn="1"/>
          </p:nvSpPr>
          <p:spPr>
            <a:xfrm>
              <a:off x="891" y="1433935"/>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sp>
          <p:nvSpPr>
            <p:cNvPr id="11" name="Rectangle 10"/>
            <p:cNvSpPr/>
            <p:nvPr userDrawn="1"/>
          </p:nvSpPr>
          <p:spPr>
            <a:xfrm>
              <a:off x="891" y="1553088"/>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grpSp>
      <p:sp>
        <p:nvSpPr>
          <p:cNvPr id="10" name="Sous-titre 2"/>
          <p:cNvSpPr>
            <a:spLocks noGrp="1"/>
          </p:cNvSpPr>
          <p:nvPr>
            <p:ph type="subTitle" idx="1"/>
          </p:nvPr>
        </p:nvSpPr>
        <p:spPr>
          <a:xfrm>
            <a:off x="821536" y="2683443"/>
            <a:ext cx="5303013" cy="3439233"/>
          </a:xfrm>
          <a:prstGeom prst="rect">
            <a:avLst/>
          </a:prstGeom>
        </p:spPr>
        <p:txBody>
          <a:bodyPr lIns="216054" tIns="108027" rIns="216054" bIns="108027">
            <a:noAutofit/>
          </a:bodyPr>
          <a:lstStyle>
            <a:lvl1pPr marL="0" indent="0" algn="l">
              <a:buNone/>
              <a:defRPr sz="3800" b="0" i="0">
                <a:solidFill>
                  <a:srgbClr val="000000"/>
                </a:solidFill>
                <a:latin typeface="Arial Narrow"/>
                <a:cs typeface="Arial Narrow"/>
              </a:defRPr>
            </a:lvl1pPr>
            <a:lvl2pPr marL="1080272" indent="0" algn="ctr">
              <a:buNone/>
              <a:defRPr>
                <a:solidFill>
                  <a:schemeClr val="tx1">
                    <a:tint val="75000"/>
                  </a:schemeClr>
                </a:solidFill>
              </a:defRPr>
            </a:lvl2pPr>
            <a:lvl3pPr marL="2160544" indent="0" algn="ctr">
              <a:buNone/>
              <a:defRPr>
                <a:solidFill>
                  <a:schemeClr val="tx1">
                    <a:tint val="75000"/>
                  </a:schemeClr>
                </a:solidFill>
              </a:defRPr>
            </a:lvl3pPr>
            <a:lvl4pPr marL="3240816" indent="0" algn="ctr">
              <a:buNone/>
              <a:defRPr>
                <a:solidFill>
                  <a:schemeClr val="tx1">
                    <a:tint val="75000"/>
                  </a:schemeClr>
                </a:solidFill>
              </a:defRPr>
            </a:lvl4pPr>
            <a:lvl5pPr marL="4321089" indent="0" algn="ctr">
              <a:buNone/>
              <a:defRPr>
                <a:solidFill>
                  <a:schemeClr val="tx1">
                    <a:tint val="75000"/>
                  </a:schemeClr>
                </a:solidFill>
              </a:defRPr>
            </a:lvl5pPr>
            <a:lvl6pPr marL="5401361" indent="0" algn="ctr">
              <a:buNone/>
              <a:defRPr>
                <a:solidFill>
                  <a:schemeClr val="tx1">
                    <a:tint val="75000"/>
                  </a:schemeClr>
                </a:solidFill>
              </a:defRPr>
            </a:lvl6pPr>
            <a:lvl7pPr marL="6481633" indent="0" algn="ctr">
              <a:buNone/>
              <a:defRPr>
                <a:solidFill>
                  <a:schemeClr val="tx1">
                    <a:tint val="75000"/>
                  </a:schemeClr>
                </a:solidFill>
              </a:defRPr>
            </a:lvl7pPr>
            <a:lvl8pPr marL="7561905" indent="0" algn="ctr">
              <a:buNone/>
              <a:defRPr>
                <a:solidFill>
                  <a:schemeClr val="tx1">
                    <a:tint val="75000"/>
                  </a:schemeClr>
                </a:solidFill>
              </a:defRPr>
            </a:lvl8pPr>
            <a:lvl9pPr marL="8642177" indent="0" algn="ctr">
              <a:buNone/>
              <a:defRPr>
                <a:solidFill>
                  <a:schemeClr val="tx1">
                    <a:tint val="75000"/>
                  </a:schemeClr>
                </a:solidFill>
              </a:defRPr>
            </a:lvl9pPr>
          </a:lstStyle>
          <a:p>
            <a:r>
              <a:rPr lang="fr-CH" dirty="0"/>
              <a:t>Cliquez pour modifier le style des sous-titres du masque</a:t>
            </a:r>
            <a:endParaRPr lang="fr-FR" dirty="0"/>
          </a:p>
        </p:txBody>
      </p:sp>
      <p:sp>
        <p:nvSpPr>
          <p:cNvPr id="15" name="Espace réservé du contenu 2"/>
          <p:cNvSpPr>
            <a:spLocks noGrp="1"/>
          </p:cNvSpPr>
          <p:nvPr>
            <p:ph idx="11"/>
          </p:nvPr>
        </p:nvSpPr>
        <p:spPr>
          <a:xfrm>
            <a:off x="5776328" y="2347948"/>
            <a:ext cx="14883204" cy="8242436"/>
          </a:xfrm>
          <a:prstGeom prst="rect">
            <a:avLst/>
          </a:prstGeom>
        </p:spPr>
        <p:txBody>
          <a:bodyPr lIns="0" tIns="0" rIns="0" bIns="0"/>
          <a:lstStyle>
            <a:lvl1pPr marL="1080272" indent="-569907" algn="l">
              <a:lnSpc>
                <a:spcPct val="100000"/>
              </a:lnSpc>
              <a:spcBef>
                <a:spcPts val="0"/>
              </a:spcBef>
              <a:spcAft>
                <a:spcPts val="0"/>
              </a:spcAft>
              <a:buClr>
                <a:srgbClr val="C30000"/>
              </a:buClr>
              <a:buSzPct val="159000"/>
              <a:defRPr sz="5200" b="0" i="0">
                <a:solidFill>
                  <a:srgbClr val="000000"/>
                </a:solidFill>
                <a:latin typeface="Arial Narrow"/>
                <a:cs typeface="Arial Narrow"/>
              </a:defRPr>
            </a:lvl1pPr>
            <a:lvl2pPr marL="1511632" indent="-569907">
              <a:spcBef>
                <a:spcPts val="709"/>
              </a:spcBef>
              <a:buClr>
                <a:srgbClr val="C30000"/>
              </a:buClr>
              <a:buSzPct val="159000"/>
              <a:defRPr sz="3800" b="0" i="0">
                <a:solidFill>
                  <a:srgbClr val="000000"/>
                </a:solidFill>
                <a:latin typeface="Arial Narrow"/>
                <a:cs typeface="Arial Narrow"/>
              </a:defRPr>
            </a:lvl2pPr>
            <a:lvl3pPr marL="1834213" indent="-569907">
              <a:spcBef>
                <a:spcPts val="709"/>
              </a:spcBef>
              <a:buClr>
                <a:srgbClr val="C30000"/>
              </a:buClr>
              <a:buSzPct val="159000"/>
              <a:defRPr sz="3100" b="0" i="0">
                <a:solidFill>
                  <a:srgbClr val="000000"/>
                </a:solidFill>
                <a:latin typeface="Arial Narrow"/>
                <a:cs typeface="Arial Narrow"/>
              </a:defRPr>
            </a:lvl3pPr>
            <a:lvl4pPr marL="1238250" indent="0">
              <a:buNone/>
              <a:defRPr>
                <a:latin typeface="HelveticaNeueLT Pro 55 Roman" pitchFamily="34" charset="0"/>
              </a:defRPr>
            </a:lvl4pPr>
            <a:lvl5pPr>
              <a:defRPr>
                <a:latin typeface="HelveticaNeueLT Pro 55 Roman" pitchFamily="34" charset="0"/>
              </a:defRPr>
            </a:lvl5pPr>
          </a:lstStyle>
          <a:p>
            <a:pPr lvl="0"/>
            <a:r>
              <a:rPr lang="fr-CH"/>
              <a:t>Click to edit Master text styles</a:t>
            </a:r>
          </a:p>
          <a:p>
            <a:pPr lvl="1"/>
            <a:r>
              <a:rPr lang="fr-CH"/>
              <a:t>Second level</a:t>
            </a:r>
          </a:p>
          <a:p>
            <a:pPr lvl="2"/>
            <a:r>
              <a:rPr lang="fr-CH"/>
              <a:t>Third level</a:t>
            </a:r>
          </a:p>
          <a:p>
            <a:pPr lvl="3"/>
            <a:r>
              <a:rPr lang="fr-CH"/>
              <a:t>Fourth level</a:t>
            </a:r>
          </a:p>
        </p:txBody>
      </p:sp>
      <p:sp>
        <p:nvSpPr>
          <p:cNvPr id="16" name="Titre 1"/>
          <p:cNvSpPr>
            <a:spLocks noGrp="1"/>
          </p:cNvSpPr>
          <p:nvPr>
            <p:ph type="title"/>
          </p:nvPr>
        </p:nvSpPr>
        <p:spPr>
          <a:xfrm>
            <a:off x="944727" y="323223"/>
            <a:ext cx="18298950" cy="1442679"/>
          </a:xfrm>
          <a:prstGeom prst="rect">
            <a:avLst/>
          </a:prstGeom>
        </p:spPr>
        <p:txBody>
          <a:bodyPr lIns="216054" tIns="108027" rIns="216054" bIns="108027"/>
          <a:lstStyle>
            <a:lvl1pPr>
              <a:defRPr sz="6100" b="0" i="0" spc="236" baseline="0">
                <a:latin typeface="Impact"/>
                <a:cs typeface="Impact"/>
              </a:defRPr>
            </a:lvl1pPr>
          </a:lstStyle>
          <a:p>
            <a:r>
              <a:rPr lang="fr-CH" dirty="0"/>
              <a:t>Cliquez et modifiez le titre</a:t>
            </a:r>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ns titre">
    <p:spTree>
      <p:nvGrpSpPr>
        <p:cNvPr id="1" name=""/>
        <p:cNvGrpSpPr/>
        <p:nvPr/>
      </p:nvGrpSpPr>
      <p:grpSpPr>
        <a:xfrm>
          <a:off x="0" y="0"/>
          <a:ext cx="0" cy="0"/>
          <a:chOff x="0" y="0"/>
          <a:chExt cx="0" cy="0"/>
        </a:xfrm>
      </p:grpSpPr>
      <p:sp>
        <p:nvSpPr>
          <p:cNvPr id="2"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4B7E070D-A864-437B-B7D4-F263214A491C}"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3"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4"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712" r:id="rId1"/>
    <p:sldLayoutId id="2147484713" r:id="rId2"/>
    <p:sldLayoutId id="2147484714" r:id="rId3"/>
    <p:sldLayoutId id="2147484715" r:id="rId4"/>
    <p:sldLayoutId id="2147484716" r:id="rId5"/>
    <p:sldLayoutId id="2147484717" r:id="rId6"/>
    <p:sldLayoutId id="2147484718" r:id="rId7"/>
    <p:sldLayoutId id="2147484719" r:id="rId8"/>
    <p:sldLayoutId id="2147484711" r:id="rId9"/>
    <p:sldLayoutId id="2147484720" r:id="rId10"/>
  </p:sldLayoutIdLst>
  <p:txStyles>
    <p:titleStyle>
      <a:lvl1pPr algn="l" defTabSz="1079500" rtl="0" eaLnBrk="0" fontAlgn="base" hangingPunct="0">
        <a:spcBef>
          <a:spcPct val="0"/>
        </a:spcBef>
        <a:spcAft>
          <a:spcPct val="0"/>
        </a:spcAft>
        <a:defRPr sz="6600" kern="1200">
          <a:solidFill>
            <a:schemeClr val="tx1"/>
          </a:solidFill>
          <a:latin typeface="Verdana"/>
          <a:ea typeface="ＭＳ Ｐゴシック" charset="0"/>
          <a:cs typeface="ＭＳ Ｐゴシック" charset="0"/>
        </a:defRPr>
      </a:lvl1pPr>
      <a:lvl2pPr algn="l" defTabSz="1079500" rtl="0" eaLnBrk="0" fontAlgn="base" hangingPunct="0">
        <a:spcBef>
          <a:spcPct val="0"/>
        </a:spcBef>
        <a:spcAft>
          <a:spcPct val="0"/>
        </a:spcAft>
        <a:defRPr sz="6600">
          <a:solidFill>
            <a:schemeClr val="tx1"/>
          </a:solidFill>
          <a:latin typeface="Verdana" charset="0"/>
          <a:ea typeface="ＭＳ Ｐゴシック" charset="0"/>
          <a:cs typeface="ＭＳ Ｐゴシック" charset="0"/>
        </a:defRPr>
      </a:lvl2pPr>
      <a:lvl3pPr algn="l" defTabSz="1079500" rtl="0" eaLnBrk="0" fontAlgn="base" hangingPunct="0">
        <a:spcBef>
          <a:spcPct val="0"/>
        </a:spcBef>
        <a:spcAft>
          <a:spcPct val="0"/>
        </a:spcAft>
        <a:defRPr sz="6600">
          <a:solidFill>
            <a:schemeClr val="tx1"/>
          </a:solidFill>
          <a:latin typeface="Verdana" charset="0"/>
          <a:ea typeface="ＭＳ Ｐゴシック" charset="0"/>
          <a:cs typeface="ＭＳ Ｐゴシック" charset="0"/>
        </a:defRPr>
      </a:lvl3pPr>
      <a:lvl4pPr algn="l" defTabSz="1079500" rtl="0" eaLnBrk="0" fontAlgn="base" hangingPunct="0">
        <a:spcBef>
          <a:spcPct val="0"/>
        </a:spcBef>
        <a:spcAft>
          <a:spcPct val="0"/>
        </a:spcAft>
        <a:defRPr sz="6600">
          <a:solidFill>
            <a:schemeClr val="tx1"/>
          </a:solidFill>
          <a:latin typeface="Verdana" charset="0"/>
          <a:ea typeface="ＭＳ Ｐゴシック" charset="0"/>
          <a:cs typeface="ＭＳ Ｐゴシック" charset="0"/>
        </a:defRPr>
      </a:lvl4pPr>
      <a:lvl5pPr algn="l" defTabSz="1079500" rtl="0" eaLnBrk="0" fontAlgn="base" hangingPunct="0">
        <a:spcBef>
          <a:spcPct val="0"/>
        </a:spcBef>
        <a:spcAft>
          <a:spcPct val="0"/>
        </a:spcAft>
        <a:defRPr sz="6600">
          <a:solidFill>
            <a:schemeClr val="tx1"/>
          </a:solidFill>
          <a:latin typeface="Verdana" charset="0"/>
          <a:ea typeface="ＭＳ Ｐゴシック" charset="0"/>
          <a:cs typeface="ＭＳ Ｐゴシック" charset="0"/>
        </a:defRPr>
      </a:lvl5pPr>
      <a:lvl6pPr marL="1080272" algn="l" defTabSz="1080272" rtl="0" fontAlgn="base">
        <a:spcBef>
          <a:spcPct val="0"/>
        </a:spcBef>
        <a:spcAft>
          <a:spcPct val="0"/>
        </a:spcAft>
        <a:defRPr sz="6600">
          <a:solidFill>
            <a:schemeClr val="tx1"/>
          </a:solidFill>
          <a:latin typeface="Verdana" charset="0"/>
          <a:ea typeface="ＭＳ Ｐゴシック" charset="0"/>
        </a:defRPr>
      </a:lvl6pPr>
      <a:lvl7pPr marL="2160544" algn="l" defTabSz="1080272" rtl="0" fontAlgn="base">
        <a:spcBef>
          <a:spcPct val="0"/>
        </a:spcBef>
        <a:spcAft>
          <a:spcPct val="0"/>
        </a:spcAft>
        <a:defRPr sz="6600">
          <a:solidFill>
            <a:schemeClr val="tx1"/>
          </a:solidFill>
          <a:latin typeface="Verdana" charset="0"/>
          <a:ea typeface="ＭＳ Ｐゴシック" charset="0"/>
        </a:defRPr>
      </a:lvl7pPr>
      <a:lvl8pPr marL="3240816" algn="l" defTabSz="1080272" rtl="0" fontAlgn="base">
        <a:spcBef>
          <a:spcPct val="0"/>
        </a:spcBef>
        <a:spcAft>
          <a:spcPct val="0"/>
        </a:spcAft>
        <a:defRPr sz="6600">
          <a:solidFill>
            <a:schemeClr val="tx1"/>
          </a:solidFill>
          <a:latin typeface="Verdana" charset="0"/>
          <a:ea typeface="ＭＳ Ｐゴシック" charset="0"/>
        </a:defRPr>
      </a:lvl8pPr>
      <a:lvl9pPr marL="4321089" algn="l" defTabSz="1080272" rtl="0" fontAlgn="base">
        <a:spcBef>
          <a:spcPct val="0"/>
        </a:spcBef>
        <a:spcAft>
          <a:spcPct val="0"/>
        </a:spcAft>
        <a:defRPr sz="6600">
          <a:solidFill>
            <a:schemeClr val="tx1"/>
          </a:solidFill>
          <a:latin typeface="Verdana" charset="0"/>
          <a:ea typeface="ＭＳ Ｐゴシック" charset="0"/>
        </a:defRPr>
      </a:lvl9pPr>
    </p:titleStyle>
    <p:bodyStyle>
      <a:lvl1pPr marL="1079500" indent="-862013" algn="l" defTabSz="1079500" rtl="0" eaLnBrk="0" fontAlgn="base" hangingPunct="0">
        <a:spcBef>
          <a:spcPts val="1413"/>
        </a:spcBef>
        <a:spcAft>
          <a:spcPct val="0"/>
        </a:spcAft>
        <a:buClr>
          <a:srgbClr val="FF0000"/>
        </a:buClr>
        <a:buSzPct val="150000"/>
        <a:buFont typeface="Arial" charset="0"/>
        <a:buChar char="•"/>
        <a:defRPr sz="4700" kern="1200">
          <a:solidFill>
            <a:srgbClr val="595959"/>
          </a:solidFill>
          <a:latin typeface="Verdana"/>
          <a:ea typeface="ＭＳ Ｐゴシック" charset="0"/>
          <a:cs typeface="ＭＳ Ｐゴシック" charset="0"/>
        </a:defRPr>
      </a:lvl1pPr>
      <a:lvl2pPr marL="1511300" indent="-862013" algn="l" defTabSz="1079500" rtl="0" eaLnBrk="0" fontAlgn="base" hangingPunct="0">
        <a:spcBef>
          <a:spcPts val="1413"/>
        </a:spcBef>
        <a:spcAft>
          <a:spcPct val="0"/>
        </a:spcAft>
        <a:buClr>
          <a:srgbClr val="FF0000"/>
        </a:buClr>
        <a:buSzPct val="150000"/>
        <a:buFont typeface="Arial" charset="0"/>
        <a:buChar char="•"/>
        <a:defRPr sz="3800" kern="1200">
          <a:solidFill>
            <a:srgbClr val="595959"/>
          </a:solidFill>
          <a:latin typeface="Verdana"/>
          <a:ea typeface="ＭＳ Ｐゴシック" charset="0"/>
          <a:cs typeface="+mn-cs"/>
        </a:defRPr>
      </a:lvl2pPr>
      <a:lvl3pPr marL="1833563" indent="-862013" algn="l" defTabSz="1079500" rtl="0" eaLnBrk="0" fontAlgn="base" hangingPunct="0">
        <a:spcBef>
          <a:spcPts val="1413"/>
        </a:spcBef>
        <a:spcAft>
          <a:spcPct val="0"/>
        </a:spcAft>
        <a:buClr>
          <a:srgbClr val="FF0000"/>
        </a:buClr>
        <a:buSzPct val="150000"/>
        <a:buFont typeface="Arial" charset="0"/>
        <a:buChar char="•"/>
        <a:defRPr sz="3300" kern="1200">
          <a:solidFill>
            <a:srgbClr val="595959"/>
          </a:solidFill>
          <a:latin typeface="Verdana"/>
          <a:ea typeface="ＭＳ Ｐゴシック" charset="0"/>
          <a:cs typeface="+mn-cs"/>
        </a:defRPr>
      </a:lvl3pPr>
      <a:lvl4pPr marL="2100263" indent="-862013" algn="l" defTabSz="1079500" rtl="0" eaLnBrk="0" fontAlgn="base" hangingPunct="0">
        <a:spcBef>
          <a:spcPts val="1413"/>
        </a:spcBef>
        <a:spcAft>
          <a:spcPct val="0"/>
        </a:spcAft>
        <a:buClr>
          <a:srgbClr val="FF0000"/>
        </a:buClr>
        <a:buSzPct val="150000"/>
        <a:buFont typeface="Arial" charset="0"/>
        <a:buChar char="•"/>
        <a:defRPr sz="2800" kern="1200">
          <a:solidFill>
            <a:srgbClr val="595959"/>
          </a:solidFill>
          <a:latin typeface="Verdana"/>
          <a:ea typeface="ＭＳ Ｐゴシック" charset="0"/>
          <a:cs typeface="+mn-cs"/>
        </a:defRPr>
      </a:lvl4pPr>
      <a:lvl5pPr marL="2265363" indent="-862013" algn="l" defTabSz="1079500" rtl="0" eaLnBrk="0" fontAlgn="base" hangingPunct="0">
        <a:spcBef>
          <a:spcPts val="1413"/>
        </a:spcBef>
        <a:spcAft>
          <a:spcPct val="0"/>
        </a:spcAft>
        <a:buClr>
          <a:srgbClr val="FF0000"/>
        </a:buClr>
        <a:buSzPct val="150000"/>
        <a:buFont typeface="Arial" charset="0"/>
        <a:buChar char="•"/>
        <a:defRPr sz="2400" kern="1200">
          <a:solidFill>
            <a:srgbClr val="595959"/>
          </a:solidFill>
          <a:latin typeface="Verdana"/>
          <a:ea typeface="ＭＳ Ｐゴシック" charset="0"/>
          <a:cs typeface="+mn-cs"/>
        </a:defRPr>
      </a:lvl5pPr>
      <a:lvl6pPr marL="5941497" indent="-540136" algn="l" defTabSz="1080272" rtl="0" eaLnBrk="1" latinLnBrk="0" hangingPunct="1">
        <a:spcBef>
          <a:spcPct val="20000"/>
        </a:spcBef>
        <a:buFont typeface="Arial"/>
        <a:buChar char="•"/>
        <a:defRPr sz="4700" kern="1200">
          <a:solidFill>
            <a:schemeClr val="tx1"/>
          </a:solidFill>
          <a:latin typeface="+mn-lt"/>
          <a:ea typeface="+mn-ea"/>
          <a:cs typeface="+mn-cs"/>
        </a:defRPr>
      </a:lvl6pPr>
      <a:lvl7pPr marL="7021769" indent="-540136" algn="l" defTabSz="1080272" rtl="0" eaLnBrk="1" latinLnBrk="0" hangingPunct="1">
        <a:spcBef>
          <a:spcPct val="20000"/>
        </a:spcBef>
        <a:buFont typeface="Arial"/>
        <a:buChar char="•"/>
        <a:defRPr sz="4700" kern="1200">
          <a:solidFill>
            <a:schemeClr val="tx1"/>
          </a:solidFill>
          <a:latin typeface="+mn-lt"/>
          <a:ea typeface="+mn-ea"/>
          <a:cs typeface="+mn-cs"/>
        </a:defRPr>
      </a:lvl7pPr>
      <a:lvl8pPr marL="8102041" indent="-540136" algn="l" defTabSz="1080272" rtl="0" eaLnBrk="1" latinLnBrk="0" hangingPunct="1">
        <a:spcBef>
          <a:spcPct val="20000"/>
        </a:spcBef>
        <a:buFont typeface="Arial"/>
        <a:buChar char="•"/>
        <a:defRPr sz="4700" kern="1200">
          <a:solidFill>
            <a:schemeClr val="tx1"/>
          </a:solidFill>
          <a:latin typeface="+mn-lt"/>
          <a:ea typeface="+mn-ea"/>
          <a:cs typeface="+mn-cs"/>
        </a:defRPr>
      </a:lvl8pPr>
      <a:lvl9pPr marL="9182313" indent="-540136" algn="l" defTabSz="1080272" rtl="0" eaLnBrk="1" latinLnBrk="0" hangingPunct="1">
        <a:spcBef>
          <a:spcPct val="20000"/>
        </a:spcBef>
        <a:buFont typeface="Arial"/>
        <a:buChar char="•"/>
        <a:defRPr sz="4700" kern="1200">
          <a:solidFill>
            <a:schemeClr val="tx1"/>
          </a:solidFill>
          <a:latin typeface="+mn-lt"/>
          <a:ea typeface="+mn-ea"/>
          <a:cs typeface="+mn-cs"/>
        </a:defRPr>
      </a:lvl9pPr>
    </p:bodyStyle>
    <p:otherStyle>
      <a:defPPr>
        <a:defRPr lang="fr-FR"/>
      </a:defPPr>
      <a:lvl1pPr marL="0" algn="l" defTabSz="1080272" rtl="0" eaLnBrk="1" latinLnBrk="0" hangingPunct="1">
        <a:defRPr sz="4300" kern="1200">
          <a:solidFill>
            <a:schemeClr val="tx1"/>
          </a:solidFill>
          <a:latin typeface="+mn-lt"/>
          <a:ea typeface="+mn-ea"/>
          <a:cs typeface="+mn-cs"/>
        </a:defRPr>
      </a:lvl1pPr>
      <a:lvl2pPr marL="1080272" algn="l" defTabSz="1080272" rtl="0" eaLnBrk="1" latinLnBrk="0" hangingPunct="1">
        <a:defRPr sz="4300" kern="1200">
          <a:solidFill>
            <a:schemeClr val="tx1"/>
          </a:solidFill>
          <a:latin typeface="+mn-lt"/>
          <a:ea typeface="+mn-ea"/>
          <a:cs typeface="+mn-cs"/>
        </a:defRPr>
      </a:lvl2pPr>
      <a:lvl3pPr marL="2160544" algn="l" defTabSz="1080272" rtl="0" eaLnBrk="1" latinLnBrk="0" hangingPunct="1">
        <a:defRPr sz="4300" kern="1200">
          <a:solidFill>
            <a:schemeClr val="tx1"/>
          </a:solidFill>
          <a:latin typeface="+mn-lt"/>
          <a:ea typeface="+mn-ea"/>
          <a:cs typeface="+mn-cs"/>
        </a:defRPr>
      </a:lvl3pPr>
      <a:lvl4pPr marL="3240816" algn="l" defTabSz="1080272" rtl="0" eaLnBrk="1" latinLnBrk="0" hangingPunct="1">
        <a:defRPr sz="4300" kern="1200">
          <a:solidFill>
            <a:schemeClr val="tx1"/>
          </a:solidFill>
          <a:latin typeface="+mn-lt"/>
          <a:ea typeface="+mn-ea"/>
          <a:cs typeface="+mn-cs"/>
        </a:defRPr>
      </a:lvl4pPr>
      <a:lvl5pPr marL="4321089" algn="l" defTabSz="1080272" rtl="0" eaLnBrk="1" latinLnBrk="0" hangingPunct="1">
        <a:defRPr sz="4300" kern="1200">
          <a:solidFill>
            <a:schemeClr val="tx1"/>
          </a:solidFill>
          <a:latin typeface="+mn-lt"/>
          <a:ea typeface="+mn-ea"/>
          <a:cs typeface="+mn-cs"/>
        </a:defRPr>
      </a:lvl5pPr>
      <a:lvl6pPr marL="5401361" algn="l" defTabSz="1080272" rtl="0" eaLnBrk="1" latinLnBrk="0" hangingPunct="1">
        <a:defRPr sz="4300" kern="1200">
          <a:solidFill>
            <a:schemeClr val="tx1"/>
          </a:solidFill>
          <a:latin typeface="+mn-lt"/>
          <a:ea typeface="+mn-ea"/>
          <a:cs typeface="+mn-cs"/>
        </a:defRPr>
      </a:lvl6pPr>
      <a:lvl7pPr marL="6481633" algn="l" defTabSz="1080272" rtl="0" eaLnBrk="1" latinLnBrk="0" hangingPunct="1">
        <a:defRPr sz="4300" kern="1200">
          <a:solidFill>
            <a:schemeClr val="tx1"/>
          </a:solidFill>
          <a:latin typeface="+mn-lt"/>
          <a:ea typeface="+mn-ea"/>
          <a:cs typeface="+mn-cs"/>
        </a:defRPr>
      </a:lvl7pPr>
      <a:lvl8pPr marL="7561905" algn="l" defTabSz="1080272" rtl="0" eaLnBrk="1" latinLnBrk="0" hangingPunct="1">
        <a:defRPr sz="4300" kern="1200">
          <a:solidFill>
            <a:schemeClr val="tx1"/>
          </a:solidFill>
          <a:latin typeface="+mn-lt"/>
          <a:ea typeface="+mn-ea"/>
          <a:cs typeface="+mn-cs"/>
        </a:defRPr>
      </a:lvl8pPr>
      <a:lvl9pPr marL="8642177" algn="l" defTabSz="1080272" rtl="0" eaLnBrk="1" latinLnBrk="0" hangingPunct="1">
        <a:defRPr sz="4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8.wmf"/><Relationship Id="rId2" Type="http://schemas.openxmlformats.org/officeDocument/2006/relationships/slideLayout" Target="../slideLayouts/slideLayout9.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11.wmf"/><Relationship Id="rId4"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2.wmf"/><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7.wmf"/><Relationship Id="rId4"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vmlDrawing" Target="../drawings/vmlDrawing5.vml"/><Relationship Id="rId5" Type="http://schemas.openxmlformats.org/officeDocument/2006/relationships/image" Target="../media/image13.wmf"/><Relationship Id="rId4" Type="http://schemas.openxmlformats.org/officeDocument/2006/relationships/oleObject" Target="../embeddings/oleObject9.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4.png"/><Relationship Id="rId7" Type="http://schemas.openxmlformats.org/officeDocument/2006/relationships/image" Target="../media/image16.emf"/><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customXml" Target="../ink/ink2.xml"/><Relationship Id="rId11" Type="http://schemas.openxmlformats.org/officeDocument/2006/relationships/image" Target="../media/image18.emf"/><Relationship Id="rId5" Type="http://schemas.openxmlformats.org/officeDocument/2006/relationships/image" Target="../media/image15.emf"/><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7.e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9.xml"/><Relationship Id="rId7" Type="http://schemas.openxmlformats.org/officeDocument/2006/relationships/image" Target="../media/image20.wmf"/><Relationship Id="rId2" Type="http://schemas.openxmlformats.org/officeDocument/2006/relationships/slideLayout" Target="../slideLayouts/slideLayout10.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19.wmf"/><Relationship Id="rId4" Type="http://schemas.openxmlformats.org/officeDocument/2006/relationships/oleObject" Target="../embeddings/oleObject10.bin"/><Relationship Id="rId9" Type="http://schemas.openxmlformats.org/officeDocument/2006/relationships/image" Target="../media/image21.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2.wmf"/><Relationship Id="rId2" Type="http://schemas.openxmlformats.org/officeDocument/2006/relationships/slideLayout" Target="../slideLayouts/slideLayout10.xml"/><Relationship Id="rId1" Type="http://schemas.openxmlformats.org/officeDocument/2006/relationships/vmlDrawing" Target="../drawings/vmlDrawing7.vml"/><Relationship Id="rId6" Type="http://schemas.openxmlformats.org/officeDocument/2006/relationships/oleObject" Target="../embeddings/oleObject14.bin"/><Relationship Id="rId5" Type="http://schemas.openxmlformats.org/officeDocument/2006/relationships/image" Target="../media/image20.wmf"/><Relationship Id="rId4" Type="http://schemas.openxmlformats.org/officeDocument/2006/relationships/oleObject" Target="../embeddings/oleObject13.bin"/></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vmlDrawing" Target="../drawings/vmlDrawing8.vml"/><Relationship Id="rId5" Type="http://schemas.openxmlformats.org/officeDocument/2006/relationships/image" Target="../media/image24.wmf"/><Relationship Id="rId4" Type="http://schemas.openxmlformats.org/officeDocument/2006/relationships/oleObject" Target="../embeddings/oleObject15.bin"/></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23.xml"/><Relationship Id="rId7" Type="http://schemas.openxmlformats.org/officeDocument/2006/relationships/image" Target="../media/image27.wmf"/><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oleObject" Target="../embeddings/oleObject17.bin"/><Relationship Id="rId5" Type="http://schemas.openxmlformats.org/officeDocument/2006/relationships/image" Target="../media/image26.wmf"/><Relationship Id="rId4" Type="http://schemas.openxmlformats.org/officeDocument/2006/relationships/oleObject" Target="../embeddings/oleObject16.bin"/><Relationship Id="rId9" Type="http://schemas.openxmlformats.org/officeDocument/2006/relationships/image" Target="../media/image28.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30.wmf"/><Relationship Id="rId3" Type="http://schemas.openxmlformats.org/officeDocument/2006/relationships/notesSlide" Target="../notesSlides/notesSlide24.xml"/><Relationship Id="rId7" Type="http://schemas.openxmlformats.org/officeDocument/2006/relationships/image" Target="../media/image20.wmf"/><Relationship Id="rId12" Type="http://schemas.openxmlformats.org/officeDocument/2006/relationships/oleObject" Target="../embeddings/oleObject23.bin"/><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oleObject" Target="../embeddings/oleObject20.bin"/><Relationship Id="rId11" Type="http://schemas.openxmlformats.org/officeDocument/2006/relationships/image" Target="../media/image29.wmf"/><Relationship Id="rId5" Type="http://schemas.openxmlformats.org/officeDocument/2006/relationships/image" Target="../media/image26.wmf"/><Relationship Id="rId15" Type="http://schemas.openxmlformats.org/officeDocument/2006/relationships/image" Target="../media/image31.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28.wmf"/><Relationship Id="rId14" Type="http://schemas.openxmlformats.org/officeDocument/2006/relationships/oleObject" Target="../embeddings/oleObject24.bin"/></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33.wmf"/><Relationship Id="rId18" Type="http://schemas.openxmlformats.org/officeDocument/2006/relationships/oleObject" Target="../embeddings/oleObject32.bin"/><Relationship Id="rId3" Type="http://schemas.openxmlformats.org/officeDocument/2006/relationships/notesSlide" Target="../notesSlides/notesSlide26.xml"/><Relationship Id="rId7" Type="http://schemas.openxmlformats.org/officeDocument/2006/relationships/image" Target="../media/image20.wmf"/><Relationship Id="rId12" Type="http://schemas.openxmlformats.org/officeDocument/2006/relationships/oleObject" Target="../embeddings/oleObject29.bin"/><Relationship Id="rId17" Type="http://schemas.openxmlformats.org/officeDocument/2006/relationships/image" Target="../media/image29.wmf"/><Relationship Id="rId2" Type="http://schemas.openxmlformats.org/officeDocument/2006/relationships/slideLayout" Target="../slideLayouts/slideLayout10.xml"/><Relationship Id="rId16" Type="http://schemas.openxmlformats.org/officeDocument/2006/relationships/oleObject" Target="../embeddings/oleObject31.bin"/><Relationship Id="rId1" Type="http://schemas.openxmlformats.org/officeDocument/2006/relationships/vmlDrawing" Target="../drawings/vmlDrawing11.vml"/><Relationship Id="rId6" Type="http://schemas.openxmlformats.org/officeDocument/2006/relationships/oleObject" Target="../embeddings/oleObject26.bin"/><Relationship Id="rId11" Type="http://schemas.openxmlformats.org/officeDocument/2006/relationships/image" Target="../media/image30.wmf"/><Relationship Id="rId5" Type="http://schemas.openxmlformats.org/officeDocument/2006/relationships/image" Target="../media/image26.wmf"/><Relationship Id="rId15" Type="http://schemas.openxmlformats.org/officeDocument/2006/relationships/image" Target="../media/image34.wmf"/><Relationship Id="rId10" Type="http://schemas.openxmlformats.org/officeDocument/2006/relationships/oleObject" Target="../embeddings/oleObject28.bin"/><Relationship Id="rId19" Type="http://schemas.openxmlformats.org/officeDocument/2006/relationships/image" Target="../media/image35.wmf"/><Relationship Id="rId4" Type="http://schemas.openxmlformats.org/officeDocument/2006/relationships/oleObject" Target="../embeddings/oleObject25.bin"/><Relationship Id="rId9" Type="http://schemas.openxmlformats.org/officeDocument/2006/relationships/image" Target="../media/image28.wmf"/><Relationship Id="rId14" Type="http://schemas.openxmlformats.org/officeDocument/2006/relationships/oleObject" Target="../embeddings/oleObject30.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27.xml"/><Relationship Id="rId7" Type="http://schemas.openxmlformats.org/officeDocument/2006/relationships/image" Target="../media/image37.wmf"/><Relationship Id="rId2" Type="http://schemas.openxmlformats.org/officeDocument/2006/relationships/slideLayout" Target="../slideLayouts/slideLayout10.xml"/><Relationship Id="rId1" Type="http://schemas.openxmlformats.org/officeDocument/2006/relationships/vmlDrawing" Target="../drawings/vmlDrawing12.vml"/><Relationship Id="rId6" Type="http://schemas.openxmlformats.org/officeDocument/2006/relationships/oleObject" Target="../embeddings/oleObject34.bin"/><Relationship Id="rId5" Type="http://schemas.openxmlformats.org/officeDocument/2006/relationships/image" Target="../media/image20.wmf"/><Relationship Id="rId4" Type="http://schemas.openxmlformats.org/officeDocument/2006/relationships/oleObject" Target="../embeddings/oleObject33.bin"/><Relationship Id="rId9" Type="http://schemas.openxmlformats.org/officeDocument/2006/relationships/image" Target="../media/image38.w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40.wmf"/><Relationship Id="rId3" Type="http://schemas.openxmlformats.org/officeDocument/2006/relationships/notesSlide" Target="../notesSlides/notesSlide28.xml"/><Relationship Id="rId7" Type="http://schemas.openxmlformats.org/officeDocument/2006/relationships/image" Target="../media/image27.wmf"/><Relationship Id="rId12" Type="http://schemas.openxmlformats.org/officeDocument/2006/relationships/oleObject" Target="../embeddings/oleObject40.bin"/><Relationship Id="rId17" Type="http://schemas.openxmlformats.org/officeDocument/2006/relationships/image" Target="../media/image42.wmf"/><Relationship Id="rId2" Type="http://schemas.openxmlformats.org/officeDocument/2006/relationships/slideLayout" Target="../slideLayouts/slideLayout10.xml"/><Relationship Id="rId16" Type="http://schemas.openxmlformats.org/officeDocument/2006/relationships/oleObject" Target="../embeddings/oleObject42.bin"/><Relationship Id="rId1" Type="http://schemas.openxmlformats.org/officeDocument/2006/relationships/vmlDrawing" Target="../drawings/vmlDrawing13.vml"/><Relationship Id="rId6" Type="http://schemas.openxmlformats.org/officeDocument/2006/relationships/oleObject" Target="../embeddings/oleObject37.bin"/><Relationship Id="rId11" Type="http://schemas.openxmlformats.org/officeDocument/2006/relationships/image" Target="../media/image28.wmf"/><Relationship Id="rId5" Type="http://schemas.openxmlformats.org/officeDocument/2006/relationships/image" Target="../media/image39.wmf"/><Relationship Id="rId15" Type="http://schemas.openxmlformats.org/officeDocument/2006/relationships/image" Target="../media/image41.wmf"/><Relationship Id="rId10" Type="http://schemas.openxmlformats.org/officeDocument/2006/relationships/oleObject" Target="../embeddings/oleObject39.bin"/><Relationship Id="rId4" Type="http://schemas.openxmlformats.org/officeDocument/2006/relationships/oleObject" Target="../embeddings/oleObject36.bin"/><Relationship Id="rId9" Type="http://schemas.openxmlformats.org/officeDocument/2006/relationships/image" Target="../media/image21.wmf"/><Relationship Id="rId14" Type="http://schemas.openxmlformats.org/officeDocument/2006/relationships/oleObject" Target="../embeddings/oleObject41.bin"/></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notesSlide" Target="../notesSlides/notesSlide30.xml"/><Relationship Id="rId7" Type="http://schemas.openxmlformats.org/officeDocument/2006/relationships/image" Target="../media/image12.wmf"/><Relationship Id="rId2" Type="http://schemas.openxmlformats.org/officeDocument/2006/relationships/slideLayout" Target="../slideLayouts/slideLayout10.xml"/><Relationship Id="rId1" Type="http://schemas.openxmlformats.org/officeDocument/2006/relationships/vmlDrawing" Target="../drawings/vmlDrawing14.vml"/><Relationship Id="rId6" Type="http://schemas.openxmlformats.org/officeDocument/2006/relationships/oleObject" Target="../embeddings/oleObject44.bin"/><Relationship Id="rId11" Type="http://schemas.openxmlformats.org/officeDocument/2006/relationships/image" Target="../media/image44.wmf"/><Relationship Id="rId5" Type="http://schemas.openxmlformats.org/officeDocument/2006/relationships/image" Target="../media/image7.wmf"/><Relationship Id="rId10" Type="http://schemas.openxmlformats.org/officeDocument/2006/relationships/oleObject" Target="../embeddings/oleObject46.bin"/><Relationship Id="rId4" Type="http://schemas.openxmlformats.org/officeDocument/2006/relationships/oleObject" Target="../embeddings/oleObject43.bin"/><Relationship Id="rId9" Type="http://schemas.openxmlformats.org/officeDocument/2006/relationships/image" Target="../media/image20.w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notesSlide" Target="../notesSlides/notesSlide31.xml"/><Relationship Id="rId7" Type="http://schemas.openxmlformats.org/officeDocument/2006/relationships/image" Target="../media/image27.wmf"/><Relationship Id="rId2" Type="http://schemas.openxmlformats.org/officeDocument/2006/relationships/slideLayout" Target="../slideLayouts/slideLayout10.xml"/><Relationship Id="rId1" Type="http://schemas.openxmlformats.org/officeDocument/2006/relationships/vmlDrawing" Target="../drawings/vmlDrawing15.vml"/><Relationship Id="rId6" Type="http://schemas.openxmlformats.org/officeDocument/2006/relationships/oleObject" Target="../embeddings/oleObject48.bin"/><Relationship Id="rId5" Type="http://schemas.openxmlformats.org/officeDocument/2006/relationships/image" Target="../media/image26.wmf"/><Relationship Id="rId4" Type="http://schemas.openxmlformats.org/officeDocument/2006/relationships/oleObject" Target="../embeddings/oleObject47.bin"/><Relationship Id="rId9" Type="http://schemas.openxmlformats.org/officeDocument/2006/relationships/image" Target="../media/image28.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notesSlide" Target="../notesSlides/notesSlide32.xml"/><Relationship Id="rId7" Type="http://schemas.openxmlformats.org/officeDocument/2006/relationships/image" Target="../media/image20.wmf"/><Relationship Id="rId2" Type="http://schemas.openxmlformats.org/officeDocument/2006/relationships/slideLayout" Target="../slideLayouts/slideLayout10.xml"/><Relationship Id="rId1" Type="http://schemas.openxmlformats.org/officeDocument/2006/relationships/vmlDrawing" Target="../drawings/vmlDrawing16.vml"/><Relationship Id="rId6" Type="http://schemas.openxmlformats.org/officeDocument/2006/relationships/oleObject" Target="../embeddings/oleObject51.bin"/><Relationship Id="rId5" Type="http://schemas.openxmlformats.org/officeDocument/2006/relationships/image" Target="../media/image26.wmf"/><Relationship Id="rId4" Type="http://schemas.openxmlformats.org/officeDocument/2006/relationships/oleObject" Target="../embeddings/oleObject50.bin"/><Relationship Id="rId9" Type="http://schemas.openxmlformats.org/officeDocument/2006/relationships/image" Target="../media/image28.wmf"/></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notesSlide" Target="../notesSlides/notesSlide35.xml"/><Relationship Id="rId7" Type="http://schemas.openxmlformats.org/officeDocument/2006/relationships/image" Target="../media/image20.wmf"/><Relationship Id="rId2" Type="http://schemas.openxmlformats.org/officeDocument/2006/relationships/slideLayout" Target="../slideLayouts/slideLayout10.xml"/><Relationship Id="rId1" Type="http://schemas.openxmlformats.org/officeDocument/2006/relationships/vmlDrawing" Target="../drawings/vmlDrawing17.vml"/><Relationship Id="rId6" Type="http://schemas.openxmlformats.org/officeDocument/2006/relationships/oleObject" Target="../embeddings/oleObject54.bin"/><Relationship Id="rId11" Type="http://schemas.openxmlformats.org/officeDocument/2006/relationships/image" Target="../media/image27.wmf"/><Relationship Id="rId5" Type="http://schemas.openxmlformats.org/officeDocument/2006/relationships/image" Target="../media/image26.wmf"/><Relationship Id="rId10" Type="http://schemas.openxmlformats.org/officeDocument/2006/relationships/oleObject" Target="../embeddings/oleObject56.bin"/><Relationship Id="rId4" Type="http://schemas.openxmlformats.org/officeDocument/2006/relationships/oleObject" Target="../embeddings/oleObject53.bin"/><Relationship Id="rId9" Type="http://schemas.openxmlformats.org/officeDocument/2006/relationships/image" Target="../media/image28.w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notesSlide" Target="../notesSlides/notesSlide36.xml"/><Relationship Id="rId7" Type="http://schemas.openxmlformats.org/officeDocument/2006/relationships/image" Target="../media/image31.wmf"/><Relationship Id="rId2" Type="http://schemas.openxmlformats.org/officeDocument/2006/relationships/slideLayout" Target="../slideLayouts/slideLayout10.xml"/><Relationship Id="rId1" Type="http://schemas.openxmlformats.org/officeDocument/2006/relationships/vmlDrawing" Target="../drawings/vmlDrawing18.vml"/><Relationship Id="rId6" Type="http://schemas.openxmlformats.org/officeDocument/2006/relationships/oleObject" Target="../embeddings/oleObject58.bin"/><Relationship Id="rId11" Type="http://schemas.openxmlformats.org/officeDocument/2006/relationships/image" Target="../media/image46.wmf"/><Relationship Id="rId5" Type="http://schemas.openxmlformats.org/officeDocument/2006/relationships/image" Target="../media/image29.wmf"/><Relationship Id="rId10" Type="http://schemas.openxmlformats.org/officeDocument/2006/relationships/oleObject" Target="../embeddings/oleObject60.bin"/><Relationship Id="rId4" Type="http://schemas.openxmlformats.org/officeDocument/2006/relationships/oleObject" Target="../embeddings/oleObject57.bin"/><Relationship Id="rId9" Type="http://schemas.openxmlformats.org/officeDocument/2006/relationships/image" Target="../media/image20.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63.bin"/><Relationship Id="rId3" Type="http://schemas.openxmlformats.org/officeDocument/2006/relationships/notesSlide" Target="../notesSlides/notesSlide37.xml"/><Relationship Id="rId7" Type="http://schemas.openxmlformats.org/officeDocument/2006/relationships/image" Target="../media/image48.wmf"/><Relationship Id="rId2" Type="http://schemas.openxmlformats.org/officeDocument/2006/relationships/slideLayout" Target="../slideLayouts/slideLayout10.xml"/><Relationship Id="rId1" Type="http://schemas.openxmlformats.org/officeDocument/2006/relationships/vmlDrawing" Target="../drawings/vmlDrawing19.vml"/><Relationship Id="rId6" Type="http://schemas.openxmlformats.org/officeDocument/2006/relationships/oleObject" Target="../embeddings/oleObject62.bin"/><Relationship Id="rId11" Type="http://schemas.openxmlformats.org/officeDocument/2006/relationships/image" Target="../media/image49.wmf"/><Relationship Id="rId5" Type="http://schemas.openxmlformats.org/officeDocument/2006/relationships/image" Target="../media/image47.wmf"/><Relationship Id="rId10" Type="http://schemas.openxmlformats.org/officeDocument/2006/relationships/oleObject" Target="../embeddings/oleObject64.bin"/><Relationship Id="rId4" Type="http://schemas.openxmlformats.org/officeDocument/2006/relationships/oleObject" Target="../embeddings/oleObject61.bin"/><Relationship Id="rId9" Type="http://schemas.openxmlformats.org/officeDocument/2006/relationships/image" Target="../media/image27.wmf"/></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1.emf"/><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customXml" Target="../ink/ink6.xml"/><Relationship Id="rId5" Type="http://schemas.openxmlformats.org/officeDocument/2006/relationships/image" Target="../media/image43.emf"/><Relationship Id="rId4" Type="http://schemas.openxmlformats.org/officeDocument/2006/relationships/customXml" Target="../ink/ink5.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67.bin"/><Relationship Id="rId13" Type="http://schemas.openxmlformats.org/officeDocument/2006/relationships/image" Target="../media/image52.wmf"/><Relationship Id="rId18" Type="http://schemas.openxmlformats.org/officeDocument/2006/relationships/oleObject" Target="../embeddings/oleObject72.bin"/><Relationship Id="rId3" Type="http://schemas.openxmlformats.org/officeDocument/2006/relationships/notesSlide" Target="../notesSlides/notesSlide39.xml"/><Relationship Id="rId21" Type="http://schemas.openxmlformats.org/officeDocument/2006/relationships/image" Target="../media/image30.wmf"/><Relationship Id="rId7" Type="http://schemas.openxmlformats.org/officeDocument/2006/relationships/image" Target="../media/image48.wmf"/><Relationship Id="rId12" Type="http://schemas.openxmlformats.org/officeDocument/2006/relationships/oleObject" Target="../embeddings/oleObject69.bin"/><Relationship Id="rId17" Type="http://schemas.openxmlformats.org/officeDocument/2006/relationships/image" Target="../media/image54.wmf"/><Relationship Id="rId2" Type="http://schemas.openxmlformats.org/officeDocument/2006/relationships/slideLayout" Target="../slideLayouts/slideLayout10.xml"/><Relationship Id="rId16" Type="http://schemas.openxmlformats.org/officeDocument/2006/relationships/oleObject" Target="../embeddings/oleObject71.bin"/><Relationship Id="rId20" Type="http://schemas.openxmlformats.org/officeDocument/2006/relationships/oleObject" Target="../embeddings/oleObject73.bin"/><Relationship Id="rId1" Type="http://schemas.openxmlformats.org/officeDocument/2006/relationships/vmlDrawing" Target="../drawings/vmlDrawing20.vml"/><Relationship Id="rId6" Type="http://schemas.openxmlformats.org/officeDocument/2006/relationships/oleObject" Target="../embeddings/oleObject66.bin"/><Relationship Id="rId11" Type="http://schemas.openxmlformats.org/officeDocument/2006/relationships/image" Target="../media/image49.wmf"/><Relationship Id="rId5" Type="http://schemas.openxmlformats.org/officeDocument/2006/relationships/image" Target="../media/image47.wmf"/><Relationship Id="rId15" Type="http://schemas.openxmlformats.org/officeDocument/2006/relationships/image" Target="../media/image53.wmf"/><Relationship Id="rId10" Type="http://schemas.openxmlformats.org/officeDocument/2006/relationships/oleObject" Target="../embeddings/oleObject68.bin"/><Relationship Id="rId19" Type="http://schemas.openxmlformats.org/officeDocument/2006/relationships/image" Target="../media/image55.wmf"/><Relationship Id="rId4" Type="http://schemas.openxmlformats.org/officeDocument/2006/relationships/oleObject" Target="../embeddings/oleObject65.bin"/><Relationship Id="rId9" Type="http://schemas.openxmlformats.org/officeDocument/2006/relationships/image" Target="../media/image27.wmf"/><Relationship Id="rId14" Type="http://schemas.openxmlformats.org/officeDocument/2006/relationships/oleObject" Target="../embeddings/oleObject70.bin"/></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8.emf"/><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customXml" Target="../ink/ink8.xml"/><Relationship Id="rId5" Type="http://schemas.openxmlformats.org/officeDocument/2006/relationships/image" Target="../media/image57.emf"/><Relationship Id="rId4" Type="http://schemas.openxmlformats.org/officeDocument/2006/relationships/customXml" Target="../ink/ink7.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76.bin"/><Relationship Id="rId13" Type="http://schemas.openxmlformats.org/officeDocument/2006/relationships/image" Target="../media/image52.wmf"/><Relationship Id="rId18" Type="http://schemas.openxmlformats.org/officeDocument/2006/relationships/oleObject" Target="../embeddings/oleObject81.bin"/><Relationship Id="rId3" Type="http://schemas.openxmlformats.org/officeDocument/2006/relationships/notesSlide" Target="../notesSlides/notesSlide41.xml"/><Relationship Id="rId21" Type="http://schemas.openxmlformats.org/officeDocument/2006/relationships/image" Target="../media/image59.wmf"/><Relationship Id="rId7" Type="http://schemas.openxmlformats.org/officeDocument/2006/relationships/image" Target="../media/image31.wmf"/><Relationship Id="rId12" Type="http://schemas.openxmlformats.org/officeDocument/2006/relationships/oleObject" Target="../embeddings/oleObject78.bin"/><Relationship Id="rId17" Type="http://schemas.openxmlformats.org/officeDocument/2006/relationships/image" Target="../media/image54.wmf"/><Relationship Id="rId2" Type="http://schemas.openxmlformats.org/officeDocument/2006/relationships/slideLayout" Target="../slideLayouts/slideLayout10.xml"/><Relationship Id="rId16" Type="http://schemas.openxmlformats.org/officeDocument/2006/relationships/oleObject" Target="../embeddings/oleObject80.bin"/><Relationship Id="rId20" Type="http://schemas.openxmlformats.org/officeDocument/2006/relationships/oleObject" Target="../embeddings/oleObject82.bin"/><Relationship Id="rId1" Type="http://schemas.openxmlformats.org/officeDocument/2006/relationships/vmlDrawing" Target="../drawings/vmlDrawing21.vml"/><Relationship Id="rId6" Type="http://schemas.openxmlformats.org/officeDocument/2006/relationships/oleObject" Target="../embeddings/oleObject75.bin"/><Relationship Id="rId11" Type="http://schemas.openxmlformats.org/officeDocument/2006/relationships/image" Target="../media/image46.wmf"/><Relationship Id="rId5" Type="http://schemas.openxmlformats.org/officeDocument/2006/relationships/image" Target="../media/image29.wmf"/><Relationship Id="rId15" Type="http://schemas.openxmlformats.org/officeDocument/2006/relationships/image" Target="../media/image53.wmf"/><Relationship Id="rId23" Type="http://schemas.openxmlformats.org/officeDocument/2006/relationships/image" Target="../media/image30.wmf"/><Relationship Id="rId10" Type="http://schemas.openxmlformats.org/officeDocument/2006/relationships/oleObject" Target="../embeddings/oleObject77.bin"/><Relationship Id="rId19" Type="http://schemas.openxmlformats.org/officeDocument/2006/relationships/image" Target="../media/image55.wmf"/><Relationship Id="rId4" Type="http://schemas.openxmlformats.org/officeDocument/2006/relationships/oleObject" Target="../embeddings/oleObject74.bin"/><Relationship Id="rId9" Type="http://schemas.openxmlformats.org/officeDocument/2006/relationships/image" Target="../media/image20.wmf"/><Relationship Id="rId14" Type="http://schemas.openxmlformats.org/officeDocument/2006/relationships/oleObject" Target="../embeddings/oleObject79.bin"/><Relationship Id="rId22" Type="http://schemas.openxmlformats.org/officeDocument/2006/relationships/oleObject" Target="../embeddings/oleObject83.bin"/></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10.xml"/><Relationship Id="rId5" Type="http://schemas.openxmlformats.org/officeDocument/2006/relationships/image" Target="../media/image61.emf"/><Relationship Id="rId4" Type="http://schemas.openxmlformats.org/officeDocument/2006/relationships/customXml" Target="../ink/ink9.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86.bin"/><Relationship Id="rId13" Type="http://schemas.openxmlformats.org/officeDocument/2006/relationships/image" Target="../media/image62.wmf"/><Relationship Id="rId3" Type="http://schemas.openxmlformats.org/officeDocument/2006/relationships/notesSlide" Target="../notesSlides/notesSlide43.xml"/><Relationship Id="rId7" Type="http://schemas.openxmlformats.org/officeDocument/2006/relationships/image" Target="../media/image31.wmf"/><Relationship Id="rId12" Type="http://schemas.openxmlformats.org/officeDocument/2006/relationships/oleObject" Target="../embeddings/oleObject88.bin"/><Relationship Id="rId2" Type="http://schemas.openxmlformats.org/officeDocument/2006/relationships/slideLayout" Target="../slideLayouts/slideLayout10.xml"/><Relationship Id="rId1" Type="http://schemas.openxmlformats.org/officeDocument/2006/relationships/vmlDrawing" Target="../drawings/vmlDrawing22.vml"/><Relationship Id="rId6" Type="http://schemas.openxmlformats.org/officeDocument/2006/relationships/oleObject" Target="../embeddings/oleObject85.bin"/><Relationship Id="rId11" Type="http://schemas.openxmlformats.org/officeDocument/2006/relationships/image" Target="../media/image46.wmf"/><Relationship Id="rId5" Type="http://schemas.openxmlformats.org/officeDocument/2006/relationships/image" Target="../media/image29.wmf"/><Relationship Id="rId15" Type="http://schemas.openxmlformats.org/officeDocument/2006/relationships/image" Target="../media/image63.wmf"/><Relationship Id="rId10" Type="http://schemas.openxmlformats.org/officeDocument/2006/relationships/oleObject" Target="../embeddings/oleObject87.bin"/><Relationship Id="rId4" Type="http://schemas.openxmlformats.org/officeDocument/2006/relationships/oleObject" Target="../embeddings/oleObject84.bin"/><Relationship Id="rId9" Type="http://schemas.openxmlformats.org/officeDocument/2006/relationships/image" Target="../media/image20.wmf"/><Relationship Id="rId14" Type="http://schemas.openxmlformats.org/officeDocument/2006/relationships/oleObject" Target="../embeddings/oleObject89.bin"/></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49.emf"/><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customXml" Target="../ink/ink11.xml"/><Relationship Id="rId5" Type="http://schemas.openxmlformats.org/officeDocument/2006/relationships/image" Target="../media/image48.emf"/><Relationship Id="rId4" Type="http://schemas.openxmlformats.org/officeDocument/2006/relationships/customXml" Target="../ink/ink10.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92.bin"/><Relationship Id="rId13" Type="http://schemas.openxmlformats.org/officeDocument/2006/relationships/image" Target="../media/image47.wmf"/><Relationship Id="rId3" Type="http://schemas.openxmlformats.org/officeDocument/2006/relationships/notesSlide" Target="../notesSlides/notesSlide45.xml"/><Relationship Id="rId7" Type="http://schemas.openxmlformats.org/officeDocument/2006/relationships/image" Target="../media/image65.wmf"/><Relationship Id="rId12" Type="http://schemas.openxmlformats.org/officeDocument/2006/relationships/oleObject" Target="../embeddings/oleObject94.bin"/><Relationship Id="rId2" Type="http://schemas.openxmlformats.org/officeDocument/2006/relationships/slideLayout" Target="../slideLayouts/slideLayout10.xml"/><Relationship Id="rId1" Type="http://schemas.openxmlformats.org/officeDocument/2006/relationships/vmlDrawing" Target="../drawings/vmlDrawing23.vml"/><Relationship Id="rId6" Type="http://schemas.openxmlformats.org/officeDocument/2006/relationships/oleObject" Target="../embeddings/oleObject91.bin"/><Relationship Id="rId11" Type="http://schemas.openxmlformats.org/officeDocument/2006/relationships/image" Target="../media/image67.wmf"/><Relationship Id="rId5" Type="http://schemas.openxmlformats.org/officeDocument/2006/relationships/image" Target="../media/image27.wmf"/><Relationship Id="rId15" Type="http://schemas.openxmlformats.org/officeDocument/2006/relationships/image" Target="../media/image48.wmf"/><Relationship Id="rId10" Type="http://schemas.openxmlformats.org/officeDocument/2006/relationships/oleObject" Target="../embeddings/oleObject93.bin"/><Relationship Id="rId4" Type="http://schemas.openxmlformats.org/officeDocument/2006/relationships/oleObject" Target="../embeddings/oleObject90.bin"/><Relationship Id="rId9" Type="http://schemas.openxmlformats.org/officeDocument/2006/relationships/image" Target="../media/image66.wmf"/><Relationship Id="rId14" Type="http://schemas.openxmlformats.org/officeDocument/2006/relationships/oleObject" Target="../embeddings/oleObject95.bin"/></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98.bin"/><Relationship Id="rId3" Type="http://schemas.openxmlformats.org/officeDocument/2006/relationships/notesSlide" Target="../notesSlides/notesSlide47.xml"/><Relationship Id="rId7" Type="http://schemas.openxmlformats.org/officeDocument/2006/relationships/image" Target="../media/image37.wmf"/><Relationship Id="rId2" Type="http://schemas.openxmlformats.org/officeDocument/2006/relationships/slideLayout" Target="../slideLayouts/slideLayout10.xml"/><Relationship Id="rId1" Type="http://schemas.openxmlformats.org/officeDocument/2006/relationships/vmlDrawing" Target="../drawings/vmlDrawing24.vml"/><Relationship Id="rId6" Type="http://schemas.openxmlformats.org/officeDocument/2006/relationships/oleObject" Target="../embeddings/oleObject97.bin"/><Relationship Id="rId5" Type="http://schemas.openxmlformats.org/officeDocument/2006/relationships/image" Target="../media/image20.wmf"/><Relationship Id="rId4" Type="http://schemas.openxmlformats.org/officeDocument/2006/relationships/oleObject" Target="../embeddings/oleObject96.bin"/><Relationship Id="rId9" Type="http://schemas.openxmlformats.org/officeDocument/2006/relationships/image" Target="../media/image38.w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01.bin"/><Relationship Id="rId3" Type="http://schemas.openxmlformats.org/officeDocument/2006/relationships/notesSlide" Target="../notesSlides/notesSlide50.xml"/><Relationship Id="rId7" Type="http://schemas.openxmlformats.org/officeDocument/2006/relationships/image" Target="../media/image27.wmf"/><Relationship Id="rId2" Type="http://schemas.openxmlformats.org/officeDocument/2006/relationships/slideLayout" Target="../slideLayouts/slideLayout10.xml"/><Relationship Id="rId1" Type="http://schemas.openxmlformats.org/officeDocument/2006/relationships/vmlDrawing" Target="../drawings/vmlDrawing25.vml"/><Relationship Id="rId6" Type="http://schemas.openxmlformats.org/officeDocument/2006/relationships/oleObject" Target="../embeddings/oleObject100.bin"/><Relationship Id="rId11" Type="http://schemas.openxmlformats.org/officeDocument/2006/relationships/oleObject" Target="../embeddings/oleObject103.bin"/><Relationship Id="rId5" Type="http://schemas.openxmlformats.org/officeDocument/2006/relationships/image" Target="../media/image69.wmf"/><Relationship Id="rId10" Type="http://schemas.openxmlformats.org/officeDocument/2006/relationships/image" Target="../media/image70.wmf"/><Relationship Id="rId4" Type="http://schemas.openxmlformats.org/officeDocument/2006/relationships/oleObject" Target="../embeddings/oleObject99.bin"/><Relationship Id="rId9" Type="http://schemas.openxmlformats.org/officeDocument/2006/relationships/oleObject" Target="../embeddings/oleObject102.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notesSlide" Target="../notesSlides/notesSlide51.xml"/><Relationship Id="rId7" Type="http://schemas.openxmlformats.org/officeDocument/2006/relationships/image" Target="../media/image71.wmf"/><Relationship Id="rId2" Type="http://schemas.openxmlformats.org/officeDocument/2006/relationships/slideLayout" Target="../slideLayouts/slideLayout10.xml"/><Relationship Id="rId1" Type="http://schemas.openxmlformats.org/officeDocument/2006/relationships/vmlDrawing" Target="../drawings/vmlDrawing26.vml"/><Relationship Id="rId6" Type="http://schemas.openxmlformats.org/officeDocument/2006/relationships/oleObject" Target="../embeddings/oleObject105.bin"/><Relationship Id="rId5" Type="http://schemas.openxmlformats.org/officeDocument/2006/relationships/image" Target="../media/image6.wmf"/><Relationship Id="rId4" Type="http://schemas.openxmlformats.org/officeDocument/2006/relationships/oleObject" Target="../embeddings/oleObject104.bin"/><Relationship Id="rId9" Type="http://schemas.openxmlformats.org/officeDocument/2006/relationships/image" Target="../media/image72.wmf"/></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09.bin"/><Relationship Id="rId13" Type="http://schemas.openxmlformats.org/officeDocument/2006/relationships/image" Target="../media/image74.wmf"/><Relationship Id="rId3" Type="http://schemas.openxmlformats.org/officeDocument/2006/relationships/notesSlide" Target="../notesSlides/notesSlide52.xml"/><Relationship Id="rId7" Type="http://schemas.openxmlformats.org/officeDocument/2006/relationships/image" Target="../media/image12.wmf"/><Relationship Id="rId12" Type="http://schemas.openxmlformats.org/officeDocument/2006/relationships/oleObject" Target="../embeddings/oleObject111.bin"/><Relationship Id="rId2" Type="http://schemas.openxmlformats.org/officeDocument/2006/relationships/slideLayout" Target="../slideLayouts/slideLayout10.xml"/><Relationship Id="rId16" Type="http://schemas.openxmlformats.org/officeDocument/2006/relationships/image" Target="../media/image75.wmf"/><Relationship Id="rId1" Type="http://schemas.openxmlformats.org/officeDocument/2006/relationships/vmlDrawing" Target="../drawings/vmlDrawing27.vml"/><Relationship Id="rId6" Type="http://schemas.openxmlformats.org/officeDocument/2006/relationships/oleObject" Target="../embeddings/oleObject108.bin"/><Relationship Id="rId11" Type="http://schemas.openxmlformats.org/officeDocument/2006/relationships/image" Target="../media/image20.wmf"/><Relationship Id="rId5" Type="http://schemas.openxmlformats.org/officeDocument/2006/relationships/image" Target="../media/image73.wmf"/><Relationship Id="rId15" Type="http://schemas.openxmlformats.org/officeDocument/2006/relationships/oleObject" Target="../embeddings/oleObject113.bin"/><Relationship Id="rId10" Type="http://schemas.openxmlformats.org/officeDocument/2006/relationships/oleObject" Target="../embeddings/oleObject110.bin"/><Relationship Id="rId4" Type="http://schemas.openxmlformats.org/officeDocument/2006/relationships/oleObject" Target="../embeddings/oleObject107.bin"/><Relationship Id="rId9" Type="http://schemas.openxmlformats.org/officeDocument/2006/relationships/image" Target="../media/image8.wmf"/><Relationship Id="rId14" Type="http://schemas.openxmlformats.org/officeDocument/2006/relationships/oleObject" Target="../embeddings/oleObject112.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16.bin"/><Relationship Id="rId3" Type="http://schemas.openxmlformats.org/officeDocument/2006/relationships/notesSlide" Target="../notesSlides/notesSlide53.xml"/><Relationship Id="rId7" Type="http://schemas.openxmlformats.org/officeDocument/2006/relationships/image" Target="../media/image6.wmf"/><Relationship Id="rId2" Type="http://schemas.openxmlformats.org/officeDocument/2006/relationships/slideLayout" Target="../slideLayouts/slideLayout10.xml"/><Relationship Id="rId1" Type="http://schemas.openxmlformats.org/officeDocument/2006/relationships/vmlDrawing" Target="../drawings/vmlDrawing28.vml"/><Relationship Id="rId6" Type="http://schemas.openxmlformats.org/officeDocument/2006/relationships/oleObject" Target="../embeddings/oleObject115.bin"/><Relationship Id="rId5" Type="http://schemas.openxmlformats.org/officeDocument/2006/relationships/image" Target="../media/image13.wmf"/><Relationship Id="rId4" Type="http://schemas.openxmlformats.org/officeDocument/2006/relationships/oleObject" Target="../embeddings/oleObject114.bin"/><Relationship Id="rId9" Type="http://schemas.openxmlformats.org/officeDocument/2006/relationships/image" Target="../media/image8.wmf"/></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19.bin"/><Relationship Id="rId3" Type="http://schemas.openxmlformats.org/officeDocument/2006/relationships/notesSlide" Target="../notesSlides/notesSlide54.xml"/><Relationship Id="rId7" Type="http://schemas.openxmlformats.org/officeDocument/2006/relationships/image" Target="../media/image8.wmf"/><Relationship Id="rId2" Type="http://schemas.openxmlformats.org/officeDocument/2006/relationships/slideLayout" Target="../slideLayouts/slideLayout10.xml"/><Relationship Id="rId1" Type="http://schemas.openxmlformats.org/officeDocument/2006/relationships/vmlDrawing" Target="../drawings/vmlDrawing29.vml"/><Relationship Id="rId6" Type="http://schemas.openxmlformats.org/officeDocument/2006/relationships/oleObject" Target="../embeddings/oleObject118.bin"/><Relationship Id="rId5" Type="http://schemas.openxmlformats.org/officeDocument/2006/relationships/image" Target="../media/image76.wmf"/><Relationship Id="rId4" Type="http://schemas.openxmlformats.org/officeDocument/2006/relationships/oleObject" Target="../embeddings/oleObject117.bin"/></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22.bin"/><Relationship Id="rId13" Type="http://schemas.openxmlformats.org/officeDocument/2006/relationships/image" Target="../media/image81.wmf"/><Relationship Id="rId3" Type="http://schemas.openxmlformats.org/officeDocument/2006/relationships/notesSlide" Target="../notesSlides/notesSlide55.xml"/><Relationship Id="rId7" Type="http://schemas.openxmlformats.org/officeDocument/2006/relationships/image" Target="../media/image75.wmf"/><Relationship Id="rId12" Type="http://schemas.openxmlformats.org/officeDocument/2006/relationships/oleObject" Target="../embeddings/oleObject124.bin"/><Relationship Id="rId2" Type="http://schemas.openxmlformats.org/officeDocument/2006/relationships/slideLayout" Target="../slideLayouts/slideLayout10.xml"/><Relationship Id="rId1" Type="http://schemas.openxmlformats.org/officeDocument/2006/relationships/vmlDrawing" Target="../drawings/vmlDrawing30.vml"/><Relationship Id="rId6" Type="http://schemas.openxmlformats.org/officeDocument/2006/relationships/oleObject" Target="../embeddings/oleObject121.bin"/><Relationship Id="rId11" Type="http://schemas.openxmlformats.org/officeDocument/2006/relationships/image" Target="../media/image80.wmf"/><Relationship Id="rId5" Type="http://schemas.openxmlformats.org/officeDocument/2006/relationships/image" Target="../media/image78.wmf"/><Relationship Id="rId10" Type="http://schemas.openxmlformats.org/officeDocument/2006/relationships/oleObject" Target="../embeddings/oleObject123.bin"/><Relationship Id="rId4" Type="http://schemas.openxmlformats.org/officeDocument/2006/relationships/oleObject" Target="../embeddings/oleObject120.bin"/><Relationship Id="rId9" Type="http://schemas.openxmlformats.org/officeDocument/2006/relationships/image" Target="../media/image79.wmf"/></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0.xml"/><Relationship Id="rId1" Type="http://schemas.openxmlformats.org/officeDocument/2006/relationships/vmlDrawing" Target="../drawings/vmlDrawing31.vml"/><Relationship Id="rId5" Type="http://schemas.openxmlformats.org/officeDocument/2006/relationships/image" Target="../media/image20.wmf"/><Relationship Id="rId4" Type="http://schemas.openxmlformats.org/officeDocument/2006/relationships/oleObject" Target="../embeddings/oleObject125.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28.bin"/><Relationship Id="rId3" Type="http://schemas.openxmlformats.org/officeDocument/2006/relationships/notesSlide" Target="../notesSlides/notesSlide57.xml"/><Relationship Id="rId7" Type="http://schemas.openxmlformats.org/officeDocument/2006/relationships/image" Target="../media/image83.wmf"/><Relationship Id="rId2" Type="http://schemas.openxmlformats.org/officeDocument/2006/relationships/slideLayout" Target="../slideLayouts/slideLayout10.xml"/><Relationship Id="rId1" Type="http://schemas.openxmlformats.org/officeDocument/2006/relationships/vmlDrawing" Target="../drawings/vmlDrawing32.vml"/><Relationship Id="rId6" Type="http://schemas.openxmlformats.org/officeDocument/2006/relationships/oleObject" Target="../embeddings/oleObject127.bin"/><Relationship Id="rId5" Type="http://schemas.openxmlformats.org/officeDocument/2006/relationships/image" Target="../media/image78.wmf"/><Relationship Id="rId4" Type="http://schemas.openxmlformats.org/officeDocument/2006/relationships/oleObject" Target="../embeddings/oleObject126.bin"/><Relationship Id="rId9" Type="http://schemas.openxmlformats.org/officeDocument/2006/relationships/image" Target="../media/image79.w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6.wmf"/><Relationship Id="rId2" Type="http://schemas.openxmlformats.org/officeDocument/2006/relationships/slideLayout" Target="../slideLayouts/slideLayout9.xml"/><Relationship Id="rId1" Type="http://schemas.openxmlformats.org/officeDocument/2006/relationships/vmlDrawing" Target="../drawings/vmlDrawing33.vml"/><Relationship Id="rId6" Type="http://schemas.openxmlformats.org/officeDocument/2006/relationships/oleObject" Target="../embeddings/oleObject130.bin"/><Relationship Id="rId5" Type="http://schemas.openxmlformats.org/officeDocument/2006/relationships/image" Target="../media/image12.wmf"/><Relationship Id="rId4" Type="http://schemas.openxmlformats.org/officeDocument/2006/relationships/oleObject" Target="../embeddings/oleObject129.bin"/></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33.bin"/><Relationship Id="rId13" Type="http://schemas.openxmlformats.org/officeDocument/2006/relationships/image" Target="../media/image80.wmf"/><Relationship Id="rId18" Type="http://schemas.openxmlformats.org/officeDocument/2006/relationships/image" Target="../media/image80.emf"/><Relationship Id="rId3" Type="http://schemas.openxmlformats.org/officeDocument/2006/relationships/notesSlide" Target="../notesSlides/notesSlide60.xml"/><Relationship Id="rId7" Type="http://schemas.openxmlformats.org/officeDocument/2006/relationships/image" Target="../media/image85.wmf"/><Relationship Id="rId12" Type="http://schemas.openxmlformats.org/officeDocument/2006/relationships/oleObject" Target="../embeddings/oleObject135.bin"/><Relationship Id="rId17" Type="http://schemas.openxmlformats.org/officeDocument/2006/relationships/customXml" Target="../ink/ink12.xml"/><Relationship Id="rId2" Type="http://schemas.openxmlformats.org/officeDocument/2006/relationships/slideLayout" Target="../slideLayouts/slideLayout9.xml"/><Relationship Id="rId16" Type="http://schemas.openxmlformats.org/officeDocument/2006/relationships/image" Target="../media/image20.wmf"/><Relationship Id="rId1" Type="http://schemas.openxmlformats.org/officeDocument/2006/relationships/vmlDrawing" Target="../drawings/vmlDrawing34.vml"/><Relationship Id="rId6" Type="http://schemas.openxmlformats.org/officeDocument/2006/relationships/oleObject" Target="../embeddings/oleObject132.bin"/><Relationship Id="rId11" Type="http://schemas.openxmlformats.org/officeDocument/2006/relationships/image" Target="../media/image86.wmf"/><Relationship Id="rId5" Type="http://schemas.openxmlformats.org/officeDocument/2006/relationships/image" Target="../media/image84.wmf"/><Relationship Id="rId15" Type="http://schemas.openxmlformats.org/officeDocument/2006/relationships/oleObject" Target="../embeddings/oleObject137.bin"/><Relationship Id="rId10" Type="http://schemas.openxmlformats.org/officeDocument/2006/relationships/oleObject" Target="../embeddings/oleObject134.bin"/><Relationship Id="rId4" Type="http://schemas.openxmlformats.org/officeDocument/2006/relationships/oleObject" Target="../embeddings/oleObject131.bin"/><Relationship Id="rId9" Type="http://schemas.openxmlformats.org/officeDocument/2006/relationships/image" Target="../media/image79.wmf"/><Relationship Id="rId14" Type="http://schemas.openxmlformats.org/officeDocument/2006/relationships/oleObject" Target="../embeddings/oleObject136.bin"/></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40.bin"/><Relationship Id="rId3" Type="http://schemas.openxmlformats.org/officeDocument/2006/relationships/notesSlide" Target="../notesSlides/notesSlide61.xml"/><Relationship Id="rId7" Type="http://schemas.openxmlformats.org/officeDocument/2006/relationships/image" Target="../media/image20.wmf"/><Relationship Id="rId2" Type="http://schemas.openxmlformats.org/officeDocument/2006/relationships/slideLayout" Target="../slideLayouts/slideLayout9.xml"/><Relationship Id="rId1" Type="http://schemas.openxmlformats.org/officeDocument/2006/relationships/vmlDrawing" Target="../drawings/vmlDrawing35.vml"/><Relationship Id="rId6" Type="http://schemas.openxmlformats.org/officeDocument/2006/relationships/oleObject" Target="../embeddings/oleObject139.bin"/><Relationship Id="rId5" Type="http://schemas.openxmlformats.org/officeDocument/2006/relationships/image" Target="../media/image87.wmf"/><Relationship Id="rId4" Type="http://schemas.openxmlformats.org/officeDocument/2006/relationships/oleObject" Target="../embeddings/oleObject138.bin"/><Relationship Id="rId9" Type="http://schemas.openxmlformats.org/officeDocument/2006/relationships/image" Target="../media/image88.wmf"/></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43.bin"/><Relationship Id="rId13" Type="http://schemas.openxmlformats.org/officeDocument/2006/relationships/image" Target="../media/image86.wmf"/><Relationship Id="rId3" Type="http://schemas.openxmlformats.org/officeDocument/2006/relationships/notesSlide" Target="../notesSlides/notesSlide62.xml"/><Relationship Id="rId7" Type="http://schemas.openxmlformats.org/officeDocument/2006/relationships/image" Target="../media/image90.wmf"/><Relationship Id="rId12" Type="http://schemas.openxmlformats.org/officeDocument/2006/relationships/oleObject" Target="../embeddings/oleObject145.bin"/><Relationship Id="rId17" Type="http://schemas.openxmlformats.org/officeDocument/2006/relationships/image" Target="../media/image93.wmf"/><Relationship Id="rId2" Type="http://schemas.openxmlformats.org/officeDocument/2006/relationships/slideLayout" Target="../slideLayouts/slideLayout9.xml"/><Relationship Id="rId16" Type="http://schemas.openxmlformats.org/officeDocument/2006/relationships/oleObject" Target="../embeddings/oleObject147.bin"/><Relationship Id="rId1" Type="http://schemas.openxmlformats.org/officeDocument/2006/relationships/vmlDrawing" Target="../drawings/vmlDrawing36.vml"/><Relationship Id="rId6" Type="http://schemas.openxmlformats.org/officeDocument/2006/relationships/oleObject" Target="../embeddings/oleObject142.bin"/><Relationship Id="rId11" Type="http://schemas.openxmlformats.org/officeDocument/2006/relationships/image" Target="../media/image85.wmf"/><Relationship Id="rId5" Type="http://schemas.openxmlformats.org/officeDocument/2006/relationships/image" Target="../media/image89.wmf"/><Relationship Id="rId15" Type="http://schemas.openxmlformats.org/officeDocument/2006/relationships/image" Target="../media/image92.wmf"/><Relationship Id="rId10" Type="http://schemas.openxmlformats.org/officeDocument/2006/relationships/oleObject" Target="../embeddings/oleObject144.bin"/><Relationship Id="rId4" Type="http://schemas.openxmlformats.org/officeDocument/2006/relationships/oleObject" Target="../embeddings/oleObject141.bin"/><Relationship Id="rId9" Type="http://schemas.openxmlformats.org/officeDocument/2006/relationships/image" Target="../media/image91.wmf"/><Relationship Id="rId14" Type="http://schemas.openxmlformats.org/officeDocument/2006/relationships/oleObject" Target="../embeddings/oleObject146.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150.bin"/><Relationship Id="rId13" Type="http://schemas.openxmlformats.org/officeDocument/2006/relationships/image" Target="../media/image6.wmf"/><Relationship Id="rId3" Type="http://schemas.openxmlformats.org/officeDocument/2006/relationships/notesSlide" Target="../notesSlides/notesSlide63.xml"/><Relationship Id="rId7" Type="http://schemas.openxmlformats.org/officeDocument/2006/relationships/image" Target="../media/image94.wmf"/><Relationship Id="rId12" Type="http://schemas.openxmlformats.org/officeDocument/2006/relationships/oleObject" Target="../embeddings/oleObject152.bin"/><Relationship Id="rId2" Type="http://schemas.openxmlformats.org/officeDocument/2006/relationships/slideLayout" Target="../slideLayouts/slideLayout10.xml"/><Relationship Id="rId1" Type="http://schemas.openxmlformats.org/officeDocument/2006/relationships/vmlDrawing" Target="../drawings/vmlDrawing37.vml"/><Relationship Id="rId6" Type="http://schemas.openxmlformats.org/officeDocument/2006/relationships/oleObject" Target="../embeddings/oleObject149.bin"/><Relationship Id="rId11" Type="http://schemas.openxmlformats.org/officeDocument/2006/relationships/image" Target="../media/image96.wmf"/><Relationship Id="rId5" Type="http://schemas.openxmlformats.org/officeDocument/2006/relationships/image" Target="../media/image7.wmf"/><Relationship Id="rId10" Type="http://schemas.openxmlformats.org/officeDocument/2006/relationships/oleObject" Target="../embeddings/oleObject151.bin"/><Relationship Id="rId4" Type="http://schemas.openxmlformats.org/officeDocument/2006/relationships/oleObject" Target="../embeddings/oleObject148.bin"/><Relationship Id="rId9" Type="http://schemas.openxmlformats.org/officeDocument/2006/relationships/image" Target="../media/image95.w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55.bin"/><Relationship Id="rId13" Type="http://schemas.openxmlformats.org/officeDocument/2006/relationships/oleObject" Target="../embeddings/oleObject158.bin"/><Relationship Id="rId3" Type="http://schemas.openxmlformats.org/officeDocument/2006/relationships/notesSlide" Target="../notesSlides/notesSlide64.xml"/><Relationship Id="rId7" Type="http://schemas.openxmlformats.org/officeDocument/2006/relationships/image" Target="../media/image98.wmf"/><Relationship Id="rId12" Type="http://schemas.openxmlformats.org/officeDocument/2006/relationships/oleObject" Target="../embeddings/oleObject157.bin"/><Relationship Id="rId2" Type="http://schemas.openxmlformats.org/officeDocument/2006/relationships/slideLayout" Target="../slideLayouts/slideLayout10.xml"/><Relationship Id="rId16" Type="http://schemas.openxmlformats.org/officeDocument/2006/relationships/image" Target="../media/image101.wmf"/><Relationship Id="rId1" Type="http://schemas.openxmlformats.org/officeDocument/2006/relationships/vmlDrawing" Target="../drawings/vmlDrawing38.vml"/><Relationship Id="rId6" Type="http://schemas.openxmlformats.org/officeDocument/2006/relationships/oleObject" Target="../embeddings/oleObject154.bin"/><Relationship Id="rId11" Type="http://schemas.openxmlformats.org/officeDocument/2006/relationships/image" Target="../media/image99.wmf"/><Relationship Id="rId5" Type="http://schemas.openxmlformats.org/officeDocument/2006/relationships/image" Target="../media/image97.wmf"/><Relationship Id="rId15" Type="http://schemas.openxmlformats.org/officeDocument/2006/relationships/oleObject" Target="../embeddings/oleObject159.bin"/><Relationship Id="rId10" Type="http://schemas.openxmlformats.org/officeDocument/2006/relationships/oleObject" Target="../embeddings/oleObject156.bin"/><Relationship Id="rId4" Type="http://schemas.openxmlformats.org/officeDocument/2006/relationships/oleObject" Target="../embeddings/oleObject153.bin"/><Relationship Id="rId9" Type="http://schemas.openxmlformats.org/officeDocument/2006/relationships/image" Target="../media/image86.wmf"/><Relationship Id="rId14" Type="http://schemas.openxmlformats.org/officeDocument/2006/relationships/image" Target="../media/image100.wmf"/></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162.bin"/><Relationship Id="rId13" Type="http://schemas.openxmlformats.org/officeDocument/2006/relationships/image" Target="../media/image103.wmf"/><Relationship Id="rId18" Type="http://schemas.openxmlformats.org/officeDocument/2006/relationships/oleObject" Target="../embeddings/oleObject167.bin"/><Relationship Id="rId3" Type="http://schemas.openxmlformats.org/officeDocument/2006/relationships/notesSlide" Target="../notesSlides/notesSlide65.xml"/><Relationship Id="rId7" Type="http://schemas.openxmlformats.org/officeDocument/2006/relationships/image" Target="../media/image85.wmf"/><Relationship Id="rId12" Type="http://schemas.openxmlformats.org/officeDocument/2006/relationships/oleObject" Target="../embeddings/oleObject164.bin"/><Relationship Id="rId17" Type="http://schemas.openxmlformats.org/officeDocument/2006/relationships/image" Target="../media/image101.wmf"/><Relationship Id="rId2" Type="http://schemas.openxmlformats.org/officeDocument/2006/relationships/slideLayout" Target="../slideLayouts/slideLayout10.xml"/><Relationship Id="rId16" Type="http://schemas.openxmlformats.org/officeDocument/2006/relationships/oleObject" Target="../embeddings/oleObject166.bin"/><Relationship Id="rId1" Type="http://schemas.openxmlformats.org/officeDocument/2006/relationships/vmlDrawing" Target="../drawings/vmlDrawing39.vml"/><Relationship Id="rId6" Type="http://schemas.openxmlformats.org/officeDocument/2006/relationships/oleObject" Target="../embeddings/oleObject161.bin"/><Relationship Id="rId11" Type="http://schemas.openxmlformats.org/officeDocument/2006/relationships/image" Target="../media/image86.wmf"/><Relationship Id="rId5" Type="http://schemas.openxmlformats.org/officeDocument/2006/relationships/image" Target="../media/image95.wmf"/><Relationship Id="rId15" Type="http://schemas.openxmlformats.org/officeDocument/2006/relationships/image" Target="../media/image104.wmf"/><Relationship Id="rId10" Type="http://schemas.openxmlformats.org/officeDocument/2006/relationships/oleObject" Target="../embeddings/oleObject163.bin"/><Relationship Id="rId19" Type="http://schemas.openxmlformats.org/officeDocument/2006/relationships/image" Target="../media/image98.wmf"/><Relationship Id="rId4" Type="http://schemas.openxmlformats.org/officeDocument/2006/relationships/oleObject" Target="../embeddings/oleObject160.bin"/><Relationship Id="rId9" Type="http://schemas.openxmlformats.org/officeDocument/2006/relationships/image" Target="../media/image102.wmf"/><Relationship Id="rId14" Type="http://schemas.openxmlformats.org/officeDocument/2006/relationships/oleObject" Target="../embeddings/oleObject165.bin"/></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70.bin"/><Relationship Id="rId13" Type="http://schemas.openxmlformats.org/officeDocument/2006/relationships/image" Target="../media/image20.wmf"/><Relationship Id="rId3" Type="http://schemas.openxmlformats.org/officeDocument/2006/relationships/notesSlide" Target="../notesSlides/notesSlide66.xml"/><Relationship Id="rId7" Type="http://schemas.openxmlformats.org/officeDocument/2006/relationships/image" Target="../media/image105.wmf"/><Relationship Id="rId12" Type="http://schemas.openxmlformats.org/officeDocument/2006/relationships/oleObject" Target="../embeddings/oleObject172.bin"/><Relationship Id="rId2" Type="http://schemas.openxmlformats.org/officeDocument/2006/relationships/slideLayout" Target="../slideLayouts/slideLayout10.xml"/><Relationship Id="rId1" Type="http://schemas.openxmlformats.org/officeDocument/2006/relationships/vmlDrawing" Target="../drawings/vmlDrawing40.vml"/><Relationship Id="rId6" Type="http://schemas.openxmlformats.org/officeDocument/2006/relationships/oleObject" Target="../embeddings/oleObject169.bin"/><Relationship Id="rId11" Type="http://schemas.openxmlformats.org/officeDocument/2006/relationships/image" Target="../media/image106.wmf"/><Relationship Id="rId5" Type="http://schemas.openxmlformats.org/officeDocument/2006/relationships/image" Target="../media/image95.wmf"/><Relationship Id="rId15" Type="http://schemas.openxmlformats.org/officeDocument/2006/relationships/image" Target="../media/image107.wmf"/><Relationship Id="rId10" Type="http://schemas.openxmlformats.org/officeDocument/2006/relationships/oleObject" Target="../embeddings/oleObject171.bin"/><Relationship Id="rId4" Type="http://schemas.openxmlformats.org/officeDocument/2006/relationships/oleObject" Target="../embeddings/oleObject168.bin"/><Relationship Id="rId9" Type="http://schemas.openxmlformats.org/officeDocument/2006/relationships/image" Target="../media/image85.wmf"/><Relationship Id="rId14" Type="http://schemas.openxmlformats.org/officeDocument/2006/relationships/oleObject" Target="../embeddings/oleObject173.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76.bin"/><Relationship Id="rId13" Type="http://schemas.openxmlformats.org/officeDocument/2006/relationships/image" Target="../media/image109.wmf"/><Relationship Id="rId18" Type="http://schemas.openxmlformats.org/officeDocument/2006/relationships/oleObject" Target="../embeddings/oleObject181.bin"/><Relationship Id="rId3" Type="http://schemas.openxmlformats.org/officeDocument/2006/relationships/notesSlide" Target="../notesSlides/notesSlide67.xml"/><Relationship Id="rId7" Type="http://schemas.openxmlformats.org/officeDocument/2006/relationships/image" Target="../media/image85.wmf"/><Relationship Id="rId12" Type="http://schemas.openxmlformats.org/officeDocument/2006/relationships/oleObject" Target="../embeddings/oleObject178.bin"/><Relationship Id="rId17" Type="http://schemas.openxmlformats.org/officeDocument/2006/relationships/image" Target="../media/image111.wmf"/><Relationship Id="rId2" Type="http://schemas.openxmlformats.org/officeDocument/2006/relationships/slideLayout" Target="../slideLayouts/slideLayout10.xml"/><Relationship Id="rId16" Type="http://schemas.openxmlformats.org/officeDocument/2006/relationships/oleObject" Target="../embeddings/oleObject180.bin"/><Relationship Id="rId1" Type="http://schemas.openxmlformats.org/officeDocument/2006/relationships/vmlDrawing" Target="../drawings/vmlDrawing41.vml"/><Relationship Id="rId6" Type="http://schemas.openxmlformats.org/officeDocument/2006/relationships/oleObject" Target="../embeddings/oleObject175.bin"/><Relationship Id="rId11" Type="http://schemas.openxmlformats.org/officeDocument/2006/relationships/image" Target="../media/image108.wmf"/><Relationship Id="rId5" Type="http://schemas.openxmlformats.org/officeDocument/2006/relationships/image" Target="../media/image95.wmf"/><Relationship Id="rId15" Type="http://schemas.openxmlformats.org/officeDocument/2006/relationships/image" Target="../media/image110.wmf"/><Relationship Id="rId10" Type="http://schemas.openxmlformats.org/officeDocument/2006/relationships/oleObject" Target="../embeddings/oleObject177.bin"/><Relationship Id="rId4" Type="http://schemas.openxmlformats.org/officeDocument/2006/relationships/oleObject" Target="../embeddings/oleObject174.bin"/><Relationship Id="rId9" Type="http://schemas.openxmlformats.org/officeDocument/2006/relationships/image" Target="../media/image86.wmf"/><Relationship Id="rId14" Type="http://schemas.openxmlformats.org/officeDocument/2006/relationships/oleObject" Target="../embeddings/oleObject179.bin"/></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84.bin"/><Relationship Id="rId13" Type="http://schemas.openxmlformats.org/officeDocument/2006/relationships/image" Target="../media/image114.wmf"/><Relationship Id="rId3" Type="http://schemas.openxmlformats.org/officeDocument/2006/relationships/notesSlide" Target="../notesSlides/notesSlide69.xml"/><Relationship Id="rId7" Type="http://schemas.openxmlformats.org/officeDocument/2006/relationships/image" Target="../media/image112.wmf"/><Relationship Id="rId12" Type="http://schemas.openxmlformats.org/officeDocument/2006/relationships/oleObject" Target="../embeddings/oleObject186.bin"/><Relationship Id="rId2" Type="http://schemas.openxmlformats.org/officeDocument/2006/relationships/slideLayout" Target="../slideLayouts/slideLayout9.xml"/><Relationship Id="rId1" Type="http://schemas.openxmlformats.org/officeDocument/2006/relationships/vmlDrawing" Target="../drawings/vmlDrawing42.vml"/><Relationship Id="rId6" Type="http://schemas.openxmlformats.org/officeDocument/2006/relationships/oleObject" Target="../embeddings/oleObject183.bin"/><Relationship Id="rId11" Type="http://schemas.openxmlformats.org/officeDocument/2006/relationships/image" Target="../media/image113.wmf"/><Relationship Id="rId5" Type="http://schemas.openxmlformats.org/officeDocument/2006/relationships/image" Target="../media/image26.wmf"/><Relationship Id="rId10" Type="http://schemas.openxmlformats.org/officeDocument/2006/relationships/oleObject" Target="../embeddings/oleObject185.bin"/><Relationship Id="rId4" Type="http://schemas.openxmlformats.org/officeDocument/2006/relationships/oleObject" Target="../embeddings/oleObject182.bin"/><Relationship Id="rId9" Type="http://schemas.openxmlformats.org/officeDocument/2006/relationships/image" Target="../media/image69.wmf"/></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1.xml"/><Relationship Id="rId7" Type="http://schemas.openxmlformats.org/officeDocument/2006/relationships/image" Target="../media/image117.jpeg"/><Relationship Id="rId2" Type="http://schemas.openxmlformats.org/officeDocument/2006/relationships/slideLayout" Target="../slideLayouts/slideLayout9.xml"/><Relationship Id="rId1" Type="http://schemas.openxmlformats.org/officeDocument/2006/relationships/vmlDrawing" Target="../drawings/vmlDrawing43.vml"/><Relationship Id="rId6" Type="http://schemas.openxmlformats.org/officeDocument/2006/relationships/image" Target="../media/image6.wmf"/><Relationship Id="rId5" Type="http://schemas.openxmlformats.org/officeDocument/2006/relationships/oleObject" Target="../embeddings/oleObject187.bin"/><Relationship Id="rId4" Type="http://schemas.openxmlformats.org/officeDocument/2006/relationships/image" Target="../media/image116.png"/></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190.bin"/><Relationship Id="rId13" Type="http://schemas.openxmlformats.org/officeDocument/2006/relationships/image" Target="../media/image101.wmf"/><Relationship Id="rId3" Type="http://schemas.openxmlformats.org/officeDocument/2006/relationships/notesSlide" Target="../notesSlides/notesSlide72.xml"/><Relationship Id="rId7" Type="http://schemas.openxmlformats.org/officeDocument/2006/relationships/image" Target="../media/image85.wmf"/><Relationship Id="rId12" Type="http://schemas.openxmlformats.org/officeDocument/2006/relationships/oleObject" Target="../embeddings/oleObject192.bin"/><Relationship Id="rId2" Type="http://schemas.openxmlformats.org/officeDocument/2006/relationships/slideLayout" Target="../slideLayouts/slideLayout10.xml"/><Relationship Id="rId1" Type="http://schemas.openxmlformats.org/officeDocument/2006/relationships/vmlDrawing" Target="../drawings/vmlDrawing44.vml"/><Relationship Id="rId6" Type="http://schemas.openxmlformats.org/officeDocument/2006/relationships/oleObject" Target="../embeddings/oleObject189.bin"/><Relationship Id="rId11" Type="http://schemas.openxmlformats.org/officeDocument/2006/relationships/image" Target="../media/image104.wmf"/><Relationship Id="rId5" Type="http://schemas.openxmlformats.org/officeDocument/2006/relationships/image" Target="../media/image95.wmf"/><Relationship Id="rId15" Type="http://schemas.openxmlformats.org/officeDocument/2006/relationships/image" Target="../media/image98.wmf"/><Relationship Id="rId10" Type="http://schemas.openxmlformats.org/officeDocument/2006/relationships/oleObject" Target="../embeddings/oleObject191.bin"/><Relationship Id="rId4" Type="http://schemas.openxmlformats.org/officeDocument/2006/relationships/oleObject" Target="../embeddings/oleObject188.bin"/><Relationship Id="rId9" Type="http://schemas.openxmlformats.org/officeDocument/2006/relationships/image" Target="../media/image102.wmf"/><Relationship Id="rId14" Type="http://schemas.openxmlformats.org/officeDocument/2006/relationships/oleObject" Target="../embeddings/oleObject193.bin"/></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195.bin"/><Relationship Id="rId3" Type="http://schemas.openxmlformats.org/officeDocument/2006/relationships/notesSlide" Target="../notesSlides/notesSlide73.xml"/><Relationship Id="rId7" Type="http://schemas.openxmlformats.org/officeDocument/2006/relationships/image" Target="../media/image117.jpeg"/><Relationship Id="rId2" Type="http://schemas.openxmlformats.org/officeDocument/2006/relationships/slideLayout" Target="../slideLayouts/slideLayout9.xml"/><Relationship Id="rId1" Type="http://schemas.openxmlformats.org/officeDocument/2006/relationships/vmlDrawing" Target="../drawings/vmlDrawing45.vml"/><Relationship Id="rId6" Type="http://schemas.openxmlformats.org/officeDocument/2006/relationships/image" Target="../media/image118.wmf"/><Relationship Id="rId5" Type="http://schemas.openxmlformats.org/officeDocument/2006/relationships/oleObject" Target="../embeddings/oleObject194.bin"/><Relationship Id="rId4" Type="http://schemas.openxmlformats.org/officeDocument/2006/relationships/image" Target="../media/image120.png"/><Relationship Id="rId9" Type="http://schemas.openxmlformats.org/officeDocument/2006/relationships/image" Target="../media/image119.w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6.wmf"/><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4.xml"/><Relationship Id="rId1" Type="http://schemas.openxmlformats.org/officeDocument/2006/relationships/slideLayout" Target="../slideLayouts/slideLayout9.xml"/><Relationship Id="rId4" Type="http://schemas.openxmlformats.org/officeDocument/2006/relationships/image" Target="../media/image12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198.bin"/><Relationship Id="rId3" Type="http://schemas.openxmlformats.org/officeDocument/2006/relationships/notesSlide" Target="../notesSlides/notesSlide76.xml"/><Relationship Id="rId7" Type="http://schemas.openxmlformats.org/officeDocument/2006/relationships/image" Target="../media/image85.wmf"/><Relationship Id="rId2" Type="http://schemas.openxmlformats.org/officeDocument/2006/relationships/slideLayout" Target="../slideLayouts/slideLayout9.xml"/><Relationship Id="rId1" Type="http://schemas.openxmlformats.org/officeDocument/2006/relationships/vmlDrawing" Target="../drawings/vmlDrawing46.vml"/><Relationship Id="rId6" Type="http://schemas.openxmlformats.org/officeDocument/2006/relationships/oleObject" Target="../embeddings/oleObject197.bin"/><Relationship Id="rId5" Type="http://schemas.openxmlformats.org/officeDocument/2006/relationships/image" Target="../media/image95.wmf"/><Relationship Id="rId4" Type="http://schemas.openxmlformats.org/officeDocument/2006/relationships/oleObject" Target="../embeddings/oleObject196.bin"/><Relationship Id="rId9" Type="http://schemas.openxmlformats.org/officeDocument/2006/relationships/image" Target="../media/image102.wm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8.wmf"/><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7.w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Neuronal Dynamics:</a:t>
            </a:r>
            <a:br>
              <a:rPr lang="en-US" dirty="0">
                <a:latin typeface="Impact" charset="0"/>
                <a:cs typeface="Impact" charset="0"/>
              </a:rPr>
            </a:br>
            <a:r>
              <a:rPr lang="en-US" sz="5400" dirty="0">
                <a:latin typeface="Impact" charset="0"/>
                <a:cs typeface="Impact" charset="0"/>
              </a:rPr>
              <a:t>Computational Neuroscience</a:t>
            </a:r>
            <a:br>
              <a:rPr lang="en-US" sz="5400" dirty="0">
                <a:latin typeface="Impact" charset="0"/>
                <a:cs typeface="Impact" charset="0"/>
              </a:rPr>
            </a:br>
            <a:r>
              <a:rPr lang="en-US" sz="5400" dirty="0">
                <a:latin typeface="Impact" charset="0"/>
                <a:cs typeface="Impact" charset="0"/>
              </a:rPr>
              <a:t>of Single Neurons</a:t>
            </a:r>
            <a:endParaRPr dirty="0">
              <a:latin typeface="Impact" charset="0"/>
              <a:cs typeface="Impact" charset="0"/>
            </a:endParaRPr>
          </a:p>
        </p:txBody>
      </p:sp>
      <p:sp>
        <p:nvSpPr>
          <p:cNvPr id="9219" name="Text Placeholder 2"/>
          <p:cNvSpPr>
            <a:spLocks noGrp="1"/>
          </p:cNvSpPr>
          <p:nvPr>
            <p:ph type="body" sz="quarter" idx="12"/>
          </p:nvPr>
        </p:nvSpPr>
        <p:spPr bwMode="auto">
          <a:xfrm>
            <a:off x="481264" y="6308520"/>
            <a:ext cx="11357810" cy="2209838"/>
          </a:xfrm>
          <a:noFill/>
          <a:ln>
            <a:miter lim="800000"/>
            <a:headEnd/>
            <a:tailEnd/>
          </a:ln>
        </p:spPr>
        <p:txBody>
          <a:bodyPr wrap="square" lIns="91440" tIns="45720" rIns="91440" bIns="45720" numCol="1" anchor="t" anchorCtr="0" compatLnSpc="1">
            <a:prstTxWarp prst="textNoShape">
              <a:avLst/>
            </a:prstTxWarp>
          </a:bodyPr>
          <a:lstStyle/>
          <a:p>
            <a:r>
              <a:rPr lang="en-US" sz="6000" dirty="0">
                <a:latin typeface="Arial Narrow" pitchFamily="34" charset="0"/>
                <a:ea typeface="ＭＳ Ｐゴシック" pitchFamily="34" charset="-128"/>
              </a:rPr>
              <a:t>Week 1 – neurons and mathematics:</a:t>
            </a:r>
          </a:p>
          <a:p>
            <a:r>
              <a:rPr lang="en-US" sz="6000" dirty="0">
                <a:latin typeface="Arial Narrow" pitchFamily="34" charset="0"/>
                <a:ea typeface="ＭＳ Ｐゴシック" pitchFamily="34" charset="-128"/>
              </a:rPr>
              <a:t>      a first simple neuron model</a:t>
            </a:r>
          </a:p>
        </p:txBody>
      </p:sp>
      <p:sp>
        <p:nvSpPr>
          <p:cNvPr id="9220" name="Text Placeholder 3"/>
          <p:cNvSpPr>
            <a:spLocks noGrp="1"/>
          </p:cNvSpPr>
          <p:nvPr>
            <p:ph type="body" sz="quarter" idx="13"/>
          </p:nvPr>
        </p:nvSpPr>
        <p:spPr bwMode="auto">
          <a:xfrm>
            <a:off x="1120781" y="8897938"/>
            <a:ext cx="13092113" cy="830262"/>
          </a:xfrm>
          <a:noFill/>
          <a:ln>
            <a:miter lim="800000"/>
            <a:headEnd/>
            <a:tailEnd/>
          </a:ln>
        </p:spPr>
        <p:txBody>
          <a:bodyPr wrap="square" lIns="91440" tIns="45720" rIns="91440" bIns="45720" numCol="1" anchor="t" anchorCtr="0" compatLnSpc="1">
            <a:prstTxWarp prst="textNoShape">
              <a:avLst/>
            </a:prstTxWarp>
          </a:bodyPr>
          <a:lstStyle/>
          <a:p>
            <a:r>
              <a:rPr lang="en-US" dirty="0">
                <a:latin typeface="Arial Narrow" pitchFamily="34" charset="0"/>
                <a:ea typeface="ＭＳ Ｐゴシック" pitchFamily="34" charset="-128"/>
              </a:rPr>
              <a:t>Wulfram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381873" y="2275724"/>
            <a:ext cx="10225589" cy="854551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1.1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Neurons</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and Synapses:  </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Overview</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1.2 </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The Passive Membrane</a:t>
            </a: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 </a:t>
            </a:r>
            <a:r>
              <a:rPr kumimoji="0" lang="fr-CH" sz="4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mn-cs"/>
              </a:rPr>
              <a:t>Linear</a:t>
            </a: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circuit</a:t>
            </a: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lang="fr-CH" sz="4400" dirty="0">
                <a:latin typeface="Arial Narrow" pitchFamily="34" charset="0"/>
              </a:rPr>
              <a:t>      - </a:t>
            </a: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Dirac delta-</a:t>
            </a:r>
            <a:r>
              <a:rPr kumimoji="0" lang="fr-CH" sz="4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mn-cs"/>
              </a:rPr>
              <a:t>function</a:t>
            </a:r>
            <a:endPar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1.3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Leaky</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Integrate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-and-</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Fire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Model</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1.4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Generalized</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Integrate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-and-</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Fire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Model</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1.5.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Quality</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of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Integrate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-and-</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Fire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Models</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p:txBody>
      </p:sp>
      <p:sp>
        <p:nvSpPr>
          <p:cNvPr id="8" name="Text Placeholder 2"/>
          <p:cNvSpPr txBox="1">
            <a:spLocks/>
          </p:cNvSpPr>
          <p:nvPr/>
        </p:nvSpPr>
        <p:spPr bwMode="auto">
          <a:xfrm>
            <a:off x="481264" y="368884"/>
            <a:ext cx="20525874"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a:t>
            </a:r>
          </a:p>
        </p:txBody>
      </p:sp>
      <p:sp>
        <p:nvSpPr>
          <p:cNvPr id="9" name="Title 3"/>
          <p:cNvSpPr txBox="1">
            <a:spLocks/>
          </p:cNvSpPr>
          <p:nvPr/>
        </p:nvSpPr>
        <p:spPr>
          <a:xfrm>
            <a:off x="987985" y="323850"/>
            <a:ext cx="20619478"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 </a:t>
            </a:r>
            <a:r>
              <a:rPr lang="en-US" sz="6600" dirty="0">
                <a:latin typeface="Impact" charset="0"/>
                <a:ea typeface="ＭＳ Ｐゴシック" charset="0"/>
                <a:cs typeface="Impact" charset="0"/>
              </a:rPr>
              <a:t>Biological Modeling of Neural Networks</a:t>
            </a:r>
            <a:endPar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7" descr="pipe_cervelle"/>
          <p:cNvPicPr>
            <a:picLocks noChangeAspect="1" noChangeArrowheads="1"/>
          </p:cNvPicPr>
          <p:nvPr/>
        </p:nvPicPr>
        <p:blipFill>
          <a:blip r:embed="rId2" cstate="print"/>
          <a:srcRect/>
          <a:stretch>
            <a:fillRect/>
          </a:stretch>
        </p:blipFill>
        <p:spPr bwMode="auto">
          <a:xfrm>
            <a:off x="13170801" y="2025386"/>
            <a:ext cx="4520310" cy="2745523"/>
          </a:xfrm>
          <a:prstGeom prst="rect">
            <a:avLst/>
          </a:prstGeom>
          <a:noFill/>
          <a:ln w="9525">
            <a:noFill/>
            <a:miter lim="800000"/>
            <a:headEnd/>
            <a:tailEnd/>
          </a:ln>
        </p:spPr>
      </p:pic>
      <p:sp>
        <p:nvSpPr>
          <p:cNvPr id="38916" name="Text Box 8"/>
          <p:cNvSpPr txBox="1">
            <a:spLocks noChangeArrowheads="1"/>
          </p:cNvSpPr>
          <p:nvPr/>
        </p:nvSpPr>
        <p:spPr bwMode="auto">
          <a:xfrm>
            <a:off x="17642345" y="2953688"/>
            <a:ext cx="2520870" cy="1071949"/>
          </a:xfrm>
          <a:prstGeom prst="rect">
            <a:avLst/>
          </a:prstGeom>
          <a:noFill/>
          <a:ln w="9525">
            <a:noFill/>
            <a:miter lim="800000"/>
            <a:headEnd/>
            <a:tailEnd/>
          </a:ln>
        </p:spPr>
        <p:txBody>
          <a:bodyPr lIns="192902" tIns="96451" rIns="192902" bIns="96451">
            <a:spAutoFit/>
          </a:bodyPr>
          <a:lstStyle/>
          <a:p>
            <a:r>
              <a:rPr lang="en-US" dirty="0"/>
              <a:t>Brain </a:t>
            </a:r>
          </a:p>
        </p:txBody>
      </p:sp>
      <p:sp>
        <p:nvSpPr>
          <p:cNvPr id="38917" name="Rectangle 101"/>
          <p:cNvSpPr>
            <a:spLocks noChangeArrowheads="1"/>
          </p:cNvSpPr>
          <p:nvPr/>
        </p:nvSpPr>
        <p:spPr bwMode="auto">
          <a:xfrm>
            <a:off x="13016997" y="4289880"/>
            <a:ext cx="4932955" cy="638558"/>
          </a:xfrm>
          <a:prstGeom prst="rect">
            <a:avLst/>
          </a:prstGeom>
          <a:solidFill>
            <a:schemeClr val="bg1"/>
          </a:solidFill>
          <a:ln w="9525" algn="ctr">
            <a:solidFill>
              <a:schemeClr val="bg1"/>
            </a:solidFill>
            <a:round/>
            <a:headEnd/>
            <a:tailEnd/>
          </a:ln>
        </p:spPr>
        <p:txBody>
          <a:bodyPr lIns="192902" tIns="96451" rIns="192902" bIns="96451"/>
          <a:lstStyle/>
          <a:p>
            <a:endParaRPr lang="en-US" dirty="0"/>
          </a:p>
        </p:txBody>
      </p:sp>
      <p:sp>
        <p:nvSpPr>
          <p:cNvPr id="38918" name="Rectangle 102"/>
          <p:cNvSpPr>
            <a:spLocks noChangeArrowheads="1"/>
          </p:cNvSpPr>
          <p:nvPr/>
        </p:nvSpPr>
        <p:spPr bwMode="auto">
          <a:xfrm>
            <a:off x="15567879" y="4033894"/>
            <a:ext cx="2382074" cy="638560"/>
          </a:xfrm>
          <a:prstGeom prst="rect">
            <a:avLst/>
          </a:prstGeom>
          <a:solidFill>
            <a:schemeClr val="bg1"/>
          </a:solidFill>
          <a:ln w="9525" algn="ctr">
            <a:solidFill>
              <a:schemeClr val="bg1"/>
            </a:solidFill>
            <a:round/>
            <a:headEnd/>
            <a:tailEnd/>
          </a:ln>
        </p:spPr>
        <p:txBody>
          <a:bodyPr lIns="192902" tIns="96451" rIns="192902" bIns="96451"/>
          <a:lstStyle/>
          <a:p>
            <a:endParaRPr lang="en-US" dirty="0"/>
          </a:p>
        </p:txBody>
      </p:sp>
      <p:cxnSp>
        <p:nvCxnSpPr>
          <p:cNvPr id="38919" name="Straight Connector 104"/>
          <p:cNvCxnSpPr>
            <a:cxnSpLocks noChangeShapeType="1"/>
          </p:cNvCxnSpPr>
          <p:nvPr/>
        </p:nvCxnSpPr>
        <p:spPr bwMode="auto">
          <a:xfrm>
            <a:off x="11996644" y="2886176"/>
            <a:ext cx="1699338" cy="255987"/>
          </a:xfrm>
          <a:prstGeom prst="line">
            <a:avLst/>
          </a:prstGeom>
          <a:noFill/>
          <a:ln w="9525" algn="ctr">
            <a:solidFill>
              <a:srgbClr val="FF0000"/>
            </a:solidFill>
            <a:round/>
            <a:headEnd/>
            <a:tailEnd/>
          </a:ln>
        </p:spPr>
      </p:cxnSp>
      <p:sp>
        <p:nvSpPr>
          <p:cNvPr id="38920" name="TextBox 105"/>
          <p:cNvSpPr txBox="1">
            <a:spLocks noChangeArrowheads="1"/>
          </p:cNvSpPr>
          <p:nvPr/>
        </p:nvSpPr>
        <p:spPr bwMode="auto">
          <a:xfrm>
            <a:off x="9273204" y="1994444"/>
            <a:ext cx="3400011" cy="1071949"/>
          </a:xfrm>
          <a:prstGeom prst="rect">
            <a:avLst/>
          </a:prstGeom>
          <a:noFill/>
          <a:ln w="9525">
            <a:noFill/>
            <a:miter lim="800000"/>
            <a:headEnd/>
            <a:tailEnd/>
          </a:ln>
        </p:spPr>
        <p:txBody>
          <a:bodyPr wrap="none" lIns="192902" tIns="96451" rIns="192902" bIns="96451">
            <a:spAutoFit/>
          </a:bodyPr>
          <a:lstStyle/>
          <a:p>
            <a:r>
              <a:rPr lang="en-US" dirty="0">
                <a:solidFill>
                  <a:srgbClr val="FF0000"/>
                </a:solidFill>
              </a:rPr>
              <a:t>electrode</a:t>
            </a:r>
          </a:p>
        </p:txBody>
      </p:sp>
      <p:pic>
        <p:nvPicPr>
          <p:cNvPr id="38921" name="Picture 2"/>
          <p:cNvPicPr>
            <a:picLocks noChangeAspect="1" noChangeArrowheads="1"/>
          </p:cNvPicPr>
          <p:nvPr/>
        </p:nvPicPr>
        <p:blipFill>
          <a:blip r:embed="rId3" cstate="print"/>
          <a:srcRect/>
          <a:stretch>
            <a:fillRect/>
          </a:stretch>
        </p:blipFill>
        <p:spPr bwMode="auto">
          <a:xfrm>
            <a:off x="5279608" y="5566999"/>
            <a:ext cx="13593264" cy="4388335"/>
          </a:xfrm>
          <a:prstGeom prst="rect">
            <a:avLst/>
          </a:prstGeom>
          <a:noFill/>
          <a:ln w="9525">
            <a:noFill/>
            <a:miter lim="800000"/>
            <a:headEnd/>
            <a:tailEnd/>
          </a:ln>
        </p:spPr>
      </p:pic>
      <p:sp>
        <p:nvSpPr>
          <p:cNvPr id="38922" name="TextBox 109"/>
          <p:cNvSpPr txBox="1">
            <a:spLocks noChangeArrowheads="1"/>
          </p:cNvSpPr>
          <p:nvPr/>
        </p:nvSpPr>
        <p:spPr bwMode="auto">
          <a:xfrm>
            <a:off x="14568841" y="9495310"/>
            <a:ext cx="6723293" cy="1071949"/>
          </a:xfrm>
          <a:prstGeom prst="rect">
            <a:avLst/>
          </a:prstGeom>
          <a:noFill/>
          <a:ln w="9525">
            <a:noFill/>
            <a:miter lim="800000"/>
            <a:headEnd/>
            <a:tailEnd/>
          </a:ln>
        </p:spPr>
        <p:txBody>
          <a:bodyPr wrap="none" lIns="192902" tIns="96451" rIns="192902" bIns="96451">
            <a:spAutoFit/>
          </a:bodyPr>
          <a:lstStyle/>
          <a:p>
            <a:r>
              <a:rPr lang="en-US" i="1" dirty="0"/>
              <a:t>Crochet et al., 2011</a:t>
            </a:r>
          </a:p>
        </p:txBody>
      </p:sp>
      <p:sp>
        <p:nvSpPr>
          <p:cNvPr id="38923" name="TextBox 110"/>
          <p:cNvSpPr txBox="1">
            <a:spLocks noChangeArrowheads="1"/>
          </p:cNvSpPr>
          <p:nvPr/>
        </p:nvSpPr>
        <p:spPr bwMode="auto">
          <a:xfrm>
            <a:off x="6071754" y="4924028"/>
            <a:ext cx="12913834" cy="1071949"/>
          </a:xfrm>
          <a:prstGeom prst="rect">
            <a:avLst/>
          </a:prstGeom>
          <a:noFill/>
          <a:ln w="9525">
            <a:noFill/>
            <a:miter lim="800000"/>
            <a:headEnd/>
            <a:tailEnd/>
          </a:ln>
        </p:spPr>
        <p:txBody>
          <a:bodyPr wrap="none" lIns="192902" tIns="96451" rIns="192902" bIns="96451">
            <a:spAutoFit/>
          </a:bodyPr>
          <a:lstStyle/>
          <a:p>
            <a:r>
              <a:rPr lang="en-US" dirty="0"/>
              <a:t>awake mouse, cortex, freely whisking, </a:t>
            </a:r>
          </a:p>
        </p:txBody>
      </p:sp>
      <p:pic>
        <p:nvPicPr>
          <p:cNvPr id="38924" name="Picture 3"/>
          <p:cNvPicPr>
            <a:picLocks noChangeAspect="1" noChangeArrowheads="1"/>
          </p:cNvPicPr>
          <p:nvPr/>
        </p:nvPicPr>
        <p:blipFill>
          <a:blip r:embed="rId4" cstate="print"/>
          <a:srcRect/>
          <a:stretch>
            <a:fillRect/>
          </a:stretch>
        </p:blipFill>
        <p:spPr bwMode="auto">
          <a:xfrm>
            <a:off x="6008879" y="12232450"/>
            <a:ext cx="15308793" cy="2582367"/>
          </a:xfrm>
          <a:prstGeom prst="rect">
            <a:avLst/>
          </a:prstGeom>
          <a:noFill/>
          <a:ln w="9525">
            <a:noFill/>
            <a:miter lim="800000"/>
            <a:headEnd/>
            <a:tailEnd/>
          </a:ln>
        </p:spPr>
      </p:pic>
      <p:sp>
        <p:nvSpPr>
          <p:cNvPr id="13" name="TextBox 12"/>
          <p:cNvSpPr txBox="1"/>
          <p:nvPr/>
        </p:nvSpPr>
        <p:spPr>
          <a:xfrm>
            <a:off x="673219" y="1434427"/>
            <a:ext cx="9212778" cy="969496"/>
          </a:xfrm>
          <a:prstGeom prst="rect">
            <a:avLst/>
          </a:prstGeom>
          <a:noFill/>
        </p:spPr>
        <p:txBody>
          <a:bodyPr wrap="none" rtlCol="0">
            <a:spAutoFit/>
          </a:bodyPr>
          <a:lstStyle/>
          <a:p>
            <a:r>
              <a:rPr lang="en-US" dirty="0"/>
              <a:t>Spontaneous activity </a:t>
            </a:r>
            <a:r>
              <a:rPr lang="en-US" i="1" dirty="0"/>
              <a:t>in vivo</a:t>
            </a:r>
          </a:p>
        </p:txBody>
      </p:sp>
      <p:sp>
        <p:nvSpPr>
          <p:cNvPr id="14"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membrane potential fluctuations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sp>
        <p:nvSpPr>
          <p:cNvPr id="15" name="Text Box 46"/>
          <p:cNvSpPr txBox="1">
            <a:spLocks noChangeArrowheads="1"/>
          </p:cNvSpPr>
          <p:nvPr/>
        </p:nvSpPr>
        <p:spPr bwMode="auto">
          <a:xfrm>
            <a:off x="450803" y="2403923"/>
            <a:ext cx="10709704" cy="3334107"/>
          </a:xfrm>
          <a:prstGeom prst="rect">
            <a:avLst/>
          </a:prstGeom>
          <a:noFill/>
          <a:ln w="9525">
            <a:noFill/>
            <a:miter lim="800000"/>
            <a:headEnd/>
            <a:tailEnd/>
          </a:ln>
        </p:spPr>
        <p:txBody>
          <a:bodyPr wrap="none" lIns="192902" tIns="96451" rIns="192902" bIns="96451">
            <a:spAutoFit/>
          </a:bodyPr>
          <a:lstStyle/>
          <a:p>
            <a:r>
              <a:rPr lang="en-US" sz="6800" dirty="0">
                <a:solidFill>
                  <a:srgbClr val="FF0000"/>
                </a:solidFill>
              </a:rPr>
              <a:t>What is noise? </a:t>
            </a:r>
          </a:p>
          <a:p>
            <a:r>
              <a:rPr lang="en-US" sz="6800" b="1" dirty="0">
                <a:solidFill>
                  <a:srgbClr val="FF0000"/>
                </a:solidFill>
              </a:rPr>
              <a:t>What is the neural code?</a:t>
            </a:r>
          </a:p>
          <a:p>
            <a:r>
              <a:rPr lang="en-US" sz="6800" b="1" dirty="0">
                <a:solidFill>
                  <a:srgbClr val="FF0000"/>
                </a:solidFill>
              </a:rPr>
              <a:t>  </a:t>
            </a:r>
            <a:r>
              <a:rPr lang="en-US" sz="6000" i="1" dirty="0">
                <a:solidFill>
                  <a:srgbClr val="FF0000"/>
                </a:solidFill>
              </a:rPr>
              <a:t>(week 8+9)</a:t>
            </a:r>
            <a:endParaRPr lang="en-US" sz="6800"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Quiz 1.1</a:t>
            </a:r>
          </a:p>
        </p:txBody>
      </p:sp>
      <p:sp>
        <p:nvSpPr>
          <p:cNvPr id="5" name="TextBox 4"/>
          <p:cNvSpPr txBox="1"/>
          <p:nvPr/>
        </p:nvSpPr>
        <p:spPr>
          <a:xfrm>
            <a:off x="216568" y="1797050"/>
            <a:ext cx="10299031" cy="4154984"/>
          </a:xfrm>
          <a:prstGeom prst="rect">
            <a:avLst/>
          </a:prstGeom>
          <a:noFill/>
          <a:ln>
            <a:solidFill>
              <a:schemeClr val="tx1">
                <a:lumMod val="95000"/>
                <a:lumOff val="5000"/>
              </a:schemeClr>
            </a:solidFill>
          </a:ln>
        </p:spPr>
        <p:txBody>
          <a:bodyPr wrap="square" rtlCol="0">
            <a:spAutoFit/>
          </a:bodyPr>
          <a:lstStyle/>
          <a:p>
            <a:r>
              <a:rPr lang="en-US" sz="4400" dirty="0"/>
              <a:t>A cortical neuron sends out signals which are called:</a:t>
            </a:r>
          </a:p>
          <a:p>
            <a:r>
              <a:rPr lang="en-US" sz="4400" dirty="0"/>
              <a:t>   [ ] action potentials</a:t>
            </a:r>
          </a:p>
          <a:p>
            <a:r>
              <a:rPr lang="en-US" sz="4400" dirty="0"/>
              <a:t>   [ ] spikes</a:t>
            </a:r>
          </a:p>
          <a:p>
            <a:r>
              <a:rPr lang="en-US" sz="4400" dirty="0"/>
              <a:t>   [ ] postsynaptic potential</a:t>
            </a:r>
          </a:p>
          <a:p>
            <a:endParaRPr lang="en-US" sz="4400" dirty="0"/>
          </a:p>
        </p:txBody>
      </p:sp>
      <p:sp>
        <p:nvSpPr>
          <p:cNvPr id="6" name="TextBox 5"/>
          <p:cNvSpPr txBox="1"/>
          <p:nvPr/>
        </p:nvSpPr>
        <p:spPr>
          <a:xfrm>
            <a:off x="216568" y="6463776"/>
            <a:ext cx="10299032" cy="4832092"/>
          </a:xfrm>
          <a:prstGeom prst="rect">
            <a:avLst/>
          </a:prstGeom>
          <a:noFill/>
          <a:ln>
            <a:solidFill>
              <a:schemeClr val="tx1">
                <a:lumMod val="95000"/>
                <a:lumOff val="5000"/>
              </a:schemeClr>
            </a:solidFill>
          </a:ln>
        </p:spPr>
        <p:txBody>
          <a:bodyPr wrap="square" rtlCol="0">
            <a:spAutoFit/>
          </a:bodyPr>
          <a:lstStyle/>
          <a:p>
            <a:r>
              <a:rPr lang="en-US" sz="4400" dirty="0"/>
              <a:t>In an integrate-and-fire model, when the voltage hits the threshold:</a:t>
            </a:r>
          </a:p>
          <a:p>
            <a:r>
              <a:rPr lang="en-US" sz="4400" dirty="0"/>
              <a:t>   [ ] the neuron fires a spike</a:t>
            </a:r>
          </a:p>
          <a:p>
            <a:r>
              <a:rPr lang="en-US" sz="4400" dirty="0"/>
              <a:t>   [ ] the neuron can enter a state of  </a:t>
            </a:r>
          </a:p>
          <a:p>
            <a:r>
              <a:rPr lang="en-US" sz="4400" dirty="0"/>
              <a:t>         refractoriness</a:t>
            </a:r>
          </a:p>
          <a:p>
            <a:r>
              <a:rPr lang="en-US" sz="4400" dirty="0"/>
              <a:t>   [ ] the voltage is reset</a:t>
            </a:r>
          </a:p>
          <a:p>
            <a:r>
              <a:rPr lang="en-US" sz="4400" dirty="0"/>
              <a:t>   [ ] the neuron explodes </a:t>
            </a:r>
            <a:endParaRPr lang="en-US" dirty="0"/>
          </a:p>
        </p:txBody>
      </p:sp>
      <p:sp>
        <p:nvSpPr>
          <p:cNvPr id="7" name="Rectangle 61"/>
          <p:cNvSpPr>
            <a:spLocks noChangeArrowheads="1"/>
          </p:cNvSpPr>
          <p:nvPr/>
        </p:nvSpPr>
        <p:spPr bwMode="auto">
          <a:xfrm>
            <a:off x="0" y="1562704"/>
            <a:ext cx="21559453" cy="9914439"/>
          </a:xfrm>
          <a:prstGeom prst="rect">
            <a:avLst/>
          </a:prstGeom>
          <a:solidFill>
            <a:srgbClr val="FF6600">
              <a:alpha val="27843"/>
            </a:srgbClr>
          </a:solidFill>
          <a:ln w="57150">
            <a:solidFill>
              <a:schemeClr val="tx1"/>
            </a:solidFill>
            <a:prstDash val="dash"/>
            <a:miter lim="800000"/>
            <a:headEnd/>
            <a:tailEnd/>
          </a:ln>
        </p:spPr>
        <p:txBody>
          <a:bodyPr wrap="none" anchor="ctr"/>
          <a:lstStyle/>
          <a:p>
            <a:pPr algn="ctr"/>
            <a:endParaRPr lang="fr-FR"/>
          </a:p>
        </p:txBody>
      </p:sp>
      <p:sp>
        <p:nvSpPr>
          <p:cNvPr id="9" name="TextBox 8"/>
          <p:cNvSpPr txBox="1"/>
          <p:nvPr/>
        </p:nvSpPr>
        <p:spPr>
          <a:xfrm>
            <a:off x="10828419" y="1797050"/>
            <a:ext cx="10299031" cy="4154984"/>
          </a:xfrm>
          <a:prstGeom prst="rect">
            <a:avLst/>
          </a:prstGeom>
          <a:noFill/>
          <a:ln>
            <a:solidFill>
              <a:schemeClr val="tx1">
                <a:lumMod val="95000"/>
                <a:lumOff val="5000"/>
              </a:schemeClr>
            </a:solidFill>
          </a:ln>
        </p:spPr>
        <p:txBody>
          <a:bodyPr wrap="square" rtlCol="0">
            <a:spAutoFit/>
          </a:bodyPr>
          <a:lstStyle/>
          <a:p>
            <a:r>
              <a:rPr lang="en-US" sz="4400" dirty="0"/>
              <a:t>The dendrite is a part of the neuron</a:t>
            </a:r>
          </a:p>
          <a:p>
            <a:r>
              <a:rPr lang="en-US" sz="4400" dirty="0"/>
              <a:t>   [ ] where synapses are located</a:t>
            </a:r>
          </a:p>
          <a:p>
            <a:r>
              <a:rPr lang="en-US" sz="4400" dirty="0"/>
              <a:t>   [ ] which collects signals from other</a:t>
            </a:r>
          </a:p>
          <a:p>
            <a:r>
              <a:rPr lang="en-US" sz="4400" dirty="0"/>
              <a:t>        neurons</a:t>
            </a:r>
          </a:p>
          <a:p>
            <a:r>
              <a:rPr lang="en-US" sz="4400" dirty="0"/>
              <a:t>   [ ] along which spikes are sent to other </a:t>
            </a:r>
          </a:p>
          <a:p>
            <a:r>
              <a:rPr lang="en-US" sz="4400" dirty="0"/>
              <a:t>         neurons</a:t>
            </a:r>
          </a:p>
        </p:txBody>
      </p:sp>
      <p:sp>
        <p:nvSpPr>
          <p:cNvPr id="10" name="TextBox 9"/>
          <p:cNvSpPr txBox="1"/>
          <p:nvPr/>
        </p:nvSpPr>
        <p:spPr>
          <a:xfrm>
            <a:off x="10828419" y="6519924"/>
            <a:ext cx="10299032" cy="2800767"/>
          </a:xfrm>
          <a:prstGeom prst="rect">
            <a:avLst/>
          </a:prstGeom>
          <a:noFill/>
          <a:ln>
            <a:solidFill>
              <a:schemeClr val="tx1">
                <a:lumMod val="95000"/>
                <a:lumOff val="5000"/>
              </a:schemeClr>
            </a:solidFill>
          </a:ln>
        </p:spPr>
        <p:txBody>
          <a:bodyPr wrap="square" rtlCol="0">
            <a:spAutoFit/>
          </a:bodyPr>
          <a:lstStyle/>
          <a:p>
            <a:r>
              <a:rPr lang="en-US" sz="4400" dirty="0"/>
              <a:t>In vivo, a typical cortical neuron exhibits</a:t>
            </a:r>
          </a:p>
          <a:p>
            <a:r>
              <a:rPr lang="en-US" sz="4400" dirty="0"/>
              <a:t>   [ ] rare output spikes</a:t>
            </a:r>
          </a:p>
          <a:p>
            <a:r>
              <a:rPr lang="en-US" sz="4400" dirty="0"/>
              <a:t>   [ ] regular firing activity</a:t>
            </a:r>
          </a:p>
          <a:p>
            <a:r>
              <a:rPr lang="en-US" sz="4400" dirty="0"/>
              <a:t>   [ ] a fluctuating membrane potential</a:t>
            </a:r>
          </a:p>
        </p:txBody>
      </p:sp>
      <p:sp>
        <p:nvSpPr>
          <p:cNvPr id="11" name="TextBox 10"/>
          <p:cNvSpPr txBox="1"/>
          <p:nvPr/>
        </p:nvSpPr>
        <p:spPr>
          <a:xfrm>
            <a:off x="11309679" y="9865897"/>
            <a:ext cx="8722260" cy="969496"/>
          </a:xfrm>
          <a:prstGeom prst="rect">
            <a:avLst/>
          </a:prstGeom>
          <a:noFill/>
        </p:spPr>
        <p:txBody>
          <a:bodyPr wrap="none" rtlCol="0">
            <a:spAutoFit/>
          </a:bodyPr>
          <a:lstStyle/>
          <a:p>
            <a:r>
              <a:rPr lang="en-US" i="1" dirty="0">
                <a:solidFill>
                  <a:srgbClr val="FF0000"/>
                </a:solidFill>
              </a:rPr>
              <a:t>Multiple answers possible!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Neural Networks and Biological Modeling – </a:t>
            </a:r>
            <a:r>
              <a:rPr lang="en-US" dirty="0">
                <a:solidFill>
                  <a:srgbClr val="FF0000"/>
                </a:solidFill>
                <a:latin typeface="Impact" charset="0"/>
                <a:cs typeface="Impact" charset="0"/>
              </a:rPr>
              <a:t>1.1. Overview</a:t>
            </a:r>
          </a:p>
        </p:txBody>
      </p:sp>
      <p:pic>
        <p:nvPicPr>
          <p:cNvPr id="31" name="Picture 8" descr="cajal-neuron"/>
          <p:cNvPicPr>
            <a:picLocks noChangeAspect="1" noChangeArrowheads="1"/>
          </p:cNvPicPr>
          <p:nvPr/>
        </p:nvPicPr>
        <p:blipFill>
          <a:blip r:embed="rId3" cstate="print"/>
          <a:srcRect/>
          <a:stretch>
            <a:fillRect/>
          </a:stretch>
        </p:blipFill>
        <p:spPr bwMode="auto">
          <a:xfrm>
            <a:off x="1846995" y="3083022"/>
            <a:ext cx="6368716" cy="6052763"/>
          </a:xfrm>
          <a:prstGeom prst="rect">
            <a:avLst/>
          </a:prstGeom>
          <a:noFill/>
          <a:ln w="9525">
            <a:noFill/>
            <a:miter lim="800000"/>
            <a:headEnd/>
            <a:tailEnd/>
          </a:ln>
        </p:spPr>
      </p:pic>
      <p:sp>
        <p:nvSpPr>
          <p:cNvPr id="39" name="Freeform 10"/>
          <p:cNvSpPr>
            <a:spLocks/>
          </p:cNvSpPr>
          <p:nvPr/>
        </p:nvSpPr>
        <p:spPr bwMode="auto">
          <a:xfrm>
            <a:off x="5592816" y="6094190"/>
            <a:ext cx="2377948" cy="2204490"/>
          </a:xfrm>
          <a:custGeom>
            <a:avLst/>
            <a:gdLst>
              <a:gd name="T0" fmla="*/ 0 w 864"/>
              <a:gd name="T1" fmla="*/ 2147483647 h 920"/>
              <a:gd name="T2" fmla="*/ 2147483647 w 864"/>
              <a:gd name="T3" fmla="*/ 2147483647 h 920"/>
              <a:gd name="T4" fmla="*/ 2147483647 w 864"/>
              <a:gd name="T5" fmla="*/ 2147483647 h 920"/>
              <a:gd name="T6" fmla="*/ 2147483647 w 864"/>
              <a:gd name="T7" fmla="*/ 2147483647 h 920"/>
              <a:gd name="T8" fmla="*/ 2147483647 w 864"/>
              <a:gd name="T9" fmla="*/ 2147483647 h 920"/>
              <a:gd name="T10" fmla="*/ 2147483647 w 864"/>
              <a:gd name="T11" fmla="*/ 2147483647 h 920"/>
              <a:gd name="T12" fmla="*/ 2147483647 w 864"/>
              <a:gd name="T13" fmla="*/ 2147483647 h 920"/>
              <a:gd name="T14" fmla="*/ 2147483647 w 864"/>
              <a:gd name="T15" fmla="*/ 2147483647 h 920"/>
              <a:gd name="T16" fmla="*/ 2147483647 w 864"/>
              <a:gd name="T17" fmla="*/ 2147483647 h 920"/>
              <a:gd name="T18" fmla="*/ 2147483647 w 864"/>
              <a:gd name="T19" fmla="*/ 2147483647 h 920"/>
              <a:gd name="T20" fmla="*/ 2147483647 w 864"/>
              <a:gd name="T21" fmla="*/ 2147483647 h 9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4"/>
              <a:gd name="T34" fmla="*/ 0 h 920"/>
              <a:gd name="T35" fmla="*/ 864 w 864"/>
              <a:gd name="T36" fmla="*/ 920 h 9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4" h="920">
                <a:moveTo>
                  <a:pt x="0" y="768"/>
                </a:moveTo>
                <a:cubicBezTo>
                  <a:pt x="56" y="772"/>
                  <a:pt x="112" y="776"/>
                  <a:pt x="144" y="768"/>
                </a:cubicBezTo>
                <a:cubicBezTo>
                  <a:pt x="176" y="760"/>
                  <a:pt x="176" y="752"/>
                  <a:pt x="192" y="720"/>
                </a:cubicBezTo>
                <a:cubicBezTo>
                  <a:pt x="208" y="688"/>
                  <a:pt x="224" y="688"/>
                  <a:pt x="240" y="576"/>
                </a:cubicBezTo>
                <a:cubicBezTo>
                  <a:pt x="256" y="464"/>
                  <a:pt x="272" y="96"/>
                  <a:pt x="288" y="48"/>
                </a:cubicBezTo>
                <a:cubicBezTo>
                  <a:pt x="304" y="0"/>
                  <a:pt x="328" y="168"/>
                  <a:pt x="336" y="288"/>
                </a:cubicBezTo>
                <a:cubicBezTo>
                  <a:pt x="344" y="408"/>
                  <a:pt x="328" y="664"/>
                  <a:pt x="336" y="768"/>
                </a:cubicBezTo>
                <a:cubicBezTo>
                  <a:pt x="344" y="872"/>
                  <a:pt x="352" y="904"/>
                  <a:pt x="384" y="912"/>
                </a:cubicBezTo>
                <a:cubicBezTo>
                  <a:pt x="416" y="920"/>
                  <a:pt x="488" y="840"/>
                  <a:pt x="528" y="816"/>
                </a:cubicBezTo>
                <a:cubicBezTo>
                  <a:pt x="568" y="792"/>
                  <a:pt x="568" y="784"/>
                  <a:pt x="624" y="768"/>
                </a:cubicBezTo>
                <a:cubicBezTo>
                  <a:pt x="680" y="752"/>
                  <a:pt x="772" y="736"/>
                  <a:pt x="864" y="720"/>
                </a:cubicBezTo>
              </a:path>
            </a:pathLst>
          </a:custGeom>
          <a:noFill/>
          <a:ln w="57150">
            <a:solidFill>
              <a:srgbClr val="006600"/>
            </a:solidFill>
            <a:round/>
            <a:headEnd/>
            <a:tailEnd/>
          </a:ln>
        </p:spPr>
        <p:txBody>
          <a:bodyPr wrap="none" anchor="ctr"/>
          <a:lstStyle/>
          <a:p>
            <a:endParaRPr lang="en-US" dirty="0"/>
          </a:p>
        </p:txBody>
      </p:sp>
      <p:grpSp>
        <p:nvGrpSpPr>
          <p:cNvPr id="2" name="Group 11"/>
          <p:cNvGrpSpPr>
            <a:grpSpLocks/>
          </p:cNvGrpSpPr>
          <p:nvPr/>
        </p:nvGrpSpPr>
        <p:grpSpPr bwMode="auto">
          <a:xfrm>
            <a:off x="4646102" y="4444584"/>
            <a:ext cx="4246729" cy="2515994"/>
            <a:chOff x="4992" y="2352"/>
            <a:chExt cx="1543" cy="1050"/>
          </a:xfrm>
        </p:grpSpPr>
        <p:sp>
          <p:nvSpPr>
            <p:cNvPr id="42" name="Rectangle 12"/>
            <p:cNvSpPr>
              <a:spLocks noChangeArrowheads="1"/>
            </p:cNvSpPr>
            <p:nvPr/>
          </p:nvSpPr>
          <p:spPr bwMode="auto">
            <a:xfrm>
              <a:off x="4992" y="2352"/>
              <a:ext cx="384" cy="288"/>
            </a:xfrm>
            <a:prstGeom prst="rect">
              <a:avLst/>
            </a:prstGeom>
            <a:solidFill>
              <a:schemeClr val="bg1"/>
            </a:solidFill>
            <a:ln w="9525">
              <a:solidFill>
                <a:schemeClr val="bg1"/>
              </a:solidFill>
              <a:miter lim="800000"/>
              <a:headEnd/>
              <a:tailEnd/>
            </a:ln>
          </p:spPr>
          <p:txBody>
            <a:bodyPr wrap="none" anchor="ctr"/>
            <a:lstStyle/>
            <a:p>
              <a:endParaRPr lang="en-US" dirty="0"/>
            </a:p>
          </p:txBody>
        </p:sp>
        <p:sp>
          <p:nvSpPr>
            <p:cNvPr id="43" name="Text Box 13"/>
            <p:cNvSpPr txBox="1">
              <a:spLocks noChangeArrowheads="1"/>
            </p:cNvSpPr>
            <p:nvPr/>
          </p:nvSpPr>
          <p:spPr bwMode="auto">
            <a:xfrm>
              <a:off x="5692" y="2798"/>
              <a:ext cx="843" cy="604"/>
            </a:xfrm>
            <a:prstGeom prst="rect">
              <a:avLst/>
            </a:prstGeom>
            <a:solidFill>
              <a:schemeClr val="bg1"/>
            </a:solidFill>
            <a:ln w="9525">
              <a:noFill/>
              <a:miter lim="800000"/>
              <a:headEnd/>
              <a:tailEnd/>
            </a:ln>
          </p:spPr>
          <p:txBody>
            <a:bodyPr wrap="none">
              <a:spAutoFit/>
            </a:bodyPr>
            <a:lstStyle/>
            <a:p>
              <a:r>
                <a:rPr lang="en-US" sz="4400" dirty="0">
                  <a:solidFill>
                    <a:srgbClr val="00B050"/>
                  </a:solidFill>
                </a:rPr>
                <a:t>action </a:t>
              </a:r>
            </a:p>
            <a:p>
              <a:r>
                <a:rPr lang="en-US" sz="4400" dirty="0">
                  <a:solidFill>
                    <a:srgbClr val="00B050"/>
                  </a:solidFill>
                </a:rPr>
                <a:t>potential</a:t>
              </a:r>
            </a:p>
          </p:txBody>
        </p:sp>
      </p:grpSp>
      <p:sp>
        <p:nvSpPr>
          <p:cNvPr id="56" name="Rounded Rectangle 55"/>
          <p:cNvSpPr/>
          <p:nvPr/>
        </p:nvSpPr>
        <p:spPr>
          <a:xfrm>
            <a:off x="642938" y="2349500"/>
            <a:ext cx="9638982" cy="8543925"/>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281920" y="1347538"/>
            <a:ext cx="10801350" cy="10926068"/>
          </a:xfrm>
          <a:prstGeom prst="rect">
            <a:avLst/>
          </a:prstGeom>
        </p:spPr>
        <p:txBody>
          <a:bodyPr wrap="square">
            <a:spAutoFit/>
          </a:bodyPr>
          <a:lstStyle/>
          <a:p>
            <a:r>
              <a:rPr lang="fr-CH" sz="4400" i="1" dirty="0" err="1"/>
              <a:t>Week</a:t>
            </a:r>
            <a:r>
              <a:rPr lang="fr-CH" sz="4400" i="1" dirty="0"/>
              <a:t> 1</a:t>
            </a:r>
            <a:r>
              <a:rPr lang="fr-CH" sz="4400" b="1" dirty="0"/>
              <a:t>: A first simple </a:t>
            </a:r>
            <a:r>
              <a:rPr lang="fr-CH" sz="4400" b="1" dirty="0" err="1"/>
              <a:t>neuron</a:t>
            </a:r>
            <a:r>
              <a:rPr lang="fr-CH" sz="4400" b="1" dirty="0"/>
              <a:t> model/</a:t>
            </a:r>
          </a:p>
          <a:p>
            <a:r>
              <a:rPr lang="fr-CH" sz="4400" b="1" dirty="0"/>
              <a:t>                       </a:t>
            </a:r>
            <a:r>
              <a:rPr lang="fr-CH" sz="4400" b="1" dirty="0" err="1"/>
              <a:t>neurons</a:t>
            </a:r>
            <a:r>
              <a:rPr lang="fr-CH" sz="4400" b="1" dirty="0"/>
              <a:t> and </a:t>
            </a:r>
            <a:r>
              <a:rPr lang="fr-CH" sz="4400" b="1" dirty="0" err="1"/>
              <a:t>mathematics</a:t>
            </a:r>
            <a:endParaRPr lang="fr-CH" sz="4400" b="1" dirty="0"/>
          </a:p>
          <a:p>
            <a:r>
              <a:rPr lang="fr-CH" sz="4400" i="1" dirty="0" err="1"/>
              <a:t>Week</a:t>
            </a:r>
            <a:r>
              <a:rPr lang="fr-CH" sz="4400" i="1" dirty="0"/>
              <a:t> 2</a:t>
            </a:r>
            <a:r>
              <a:rPr lang="fr-CH" sz="4400" b="1" dirty="0"/>
              <a:t>:  Hodgkin-Huxley </a:t>
            </a:r>
            <a:r>
              <a:rPr lang="fr-CH" sz="4400" b="1" dirty="0" err="1"/>
              <a:t>models</a:t>
            </a:r>
            <a:r>
              <a:rPr lang="fr-CH" sz="4400" b="1" dirty="0"/>
              <a:t> and</a:t>
            </a:r>
          </a:p>
          <a:p>
            <a:r>
              <a:rPr lang="fr-CH" sz="4400" b="1" dirty="0"/>
              <a:t>                        </a:t>
            </a:r>
            <a:r>
              <a:rPr lang="fr-CH" sz="4400" b="1" dirty="0" err="1"/>
              <a:t>biophysical</a:t>
            </a:r>
            <a:r>
              <a:rPr lang="fr-CH" sz="4400" b="1" dirty="0"/>
              <a:t> </a:t>
            </a:r>
            <a:r>
              <a:rPr lang="fr-CH" sz="4400" b="1" dirty="0" err="1"/>
              <a:t>modeling</a:t>
            </a:r>
            <a:endParaRPr lang="fr-CH" sz="4400" b="1" dirty="0"/>
          </a:p>
          <a:p>
            <a:r>
              <a:rPr lang="fr-CH" sz="4400" i="1" dirty="0" err="1"/>
              <a:t>Week</a:t>
            </a:r>
            <a:r>
              <a:rPr lang="fr-CH" sz="4400" i="1" dirty="0"/>
              <a:t> 3</a:t>
            </a:r>
            <a:r>
              <a:rPr lang="fr-CH" sz="4400" b="1" dirty="0"/>
              <a:t>: </a:t>
            </a:r>
            <a:r>
              <a:rPr lang="fr-CH" sz="4400" b="1" dirty="0" err="1"/>
              <a:t>Two</a:t>
            </a:r>
            <a:r>
              <a:rPr lang="fr-CH" sz="4400" b="1" dirty="0"/>
              <a:t>-</a:t>
            </a:r>
            <a:r>
              <a:rPr lang="fr-CH" sz="4400" b="1" dirty="0" err="1"/>
              <a:t>dimensional</a:t>
            </a:r>
            <a:r>
              <a:rPr lang="fr-CH" sz="4400" b="1" dirty="0"/>
              <a:t> </a:t>
            </a:r>
            <a:r>
              <a:rPr lang="fr-CH" sz="4400" b="1" dirty="0" err="1"/>
              <a:t>models</a:t>
            </a:r>
            <a:r>
              <a:rPr lang="fr-CH" sz="4400" b="1" dirty="0"/>
              <a:t> and </a:t>
            </a:r>
          </a:p>
          <a:p>
            <a:r>
              <a:rPr lang="fr-CH" sz="4400" b="1" dirty="0"/>
              <a:t>                        phase plane </a:t>
            </a:r>
            <a:r>
              <a:rPr lang="fr-CH" sz="4400" b="1" dirty="0" err="1"/>
              <a:t>analysis</a:t>
            </a:r>
            <a:endParaRPr lang="fr-CH" sz="4400" b="1" dirty="0"/>
          </a:p>
          <a:p>
            <a:r>
              <a:rPr lang="fr-CH" sz="4400" i="1" dirty="0" err="1"/>
              <a:t>Week</a:t>
            </a:r>
            <a:r>
              <a:rPr lang="fr-CH" sz="4400" i="1" dirty="0"/>
              <a:t> 4</a:t>
            </a:r>
            <a:r>
              <a:rPr lang="fr-CH" sz="4400" b="1" dirty="0"/>
              <a:t>: </a:t>
            </a:r>
            <a:r>
              <a:rPr lang="fr-CH" sz="4400" b="1" dirty="0" err="1"/>
              <a:t>Two</a:t>
            </a:r>
            <a:r>
              <a:rPr lang="fr-CH" sz="4400" b="1" dirty="0"/>
              <a:t>-</a:t>
            </a:r>
            <a:r>
              <a:rPr lang="fr-CH" sz="4400" b="1" dirty="0" err="1"/>
              <a:t>dimensional</a:t>
            </a:r>
            <a:r>
              <a:rPr lang="fr-CH" sz="4400" b="1" dirty="0"/>
              <a:t> </a:t>
            </a:r>
            <a:r>
              <a:rPr lang="fr-CH" sz="4400" b="1" dirty="0" err="1"/>
              <a:t>models</a:t>
            </a:r>
            <a:endParaRPr lang="fr-CH" sz="4400" b="1" dirty="0"/>
          </a:p>
          <a:p>
            <a:r>
              <a:rPr lang="fr-CH" sz="4400" b="1" dirty="0"/>
              <a:t>                        Dendrites</a:t>
            </a:r>
          </a:p>
          <a:p>
            <a:r>
              <a:rPr lang="fr-CH" sz="4400" i="1" dirty="0" err="1"/>
              <a:t>Week</a:t>
            </a:r>
            <a:r>
              <a:rPr lang="fr-CH" sz="4400" i="1" dirty="0"/>
              <a:t> 5,6,7</a:t>
            </a:r>
            <a:r>
              <a:rPr lang="fr-CH" sz="4400" b="1" dirty="0"/>
              <a:t>: Associative Memory, </a:t>
            </a:r>
          </a:p>
          <a:p>
            <a:r>
              <a:rPr lang="fr-CH" sz="4400" b="1" dirty="0"/>
              <a:t>             Learning, </a:t>
            </a:r>
            <a:r>
              <a:rPr lang="fr-CH" sz="4400" b="1" dirty="0" err="1"/>
              <a:t>Hebb</a:t>
            </a:r>
            <a:r>
              <a:rPr lang="fr-CH" sz="4400" b="1" dirty="0"/>
              <a:t>, </a:t>
            </a:r>
            <a:r>
              <a:rPr lang="fr-CH" sz="4400" b="1" dirty="0" err="1"/>
              <a:t>Hopfield</a:t>
            </a:r>
            <a:endParaRPr lang="fr-CH" sz="4400" b="1" dirty="0"/>
          </a:p>
          <a:p>
            <a:endParaRPr lang="fr-CH" sz="4400" b="1" dirty="0"/>
          </a:p>
          <a:p>
            <a:r>
              <a:rPr lang="fr-CH" sz="4400" i="1" dirty="0" err="1"/>
              <a:t>Week</a:t>
            </a:r>
            <a:r>
              <a:rPr lang="fr-CH" sz="4400" i="1" dirty="0"/>
              <a:t> 8,9</a:t>
            </a:r>
            <a:r>
              <a:rPr lang="fr-CH" sz="4400" b="1" dirty="0"/>
              <a:t>: Noise </a:t>
            </a:r>
            <a:r>
              <a:rPr lang="fr-CH" sz="4400" b="1" dirty="0" err="1"/>
              <a:t>models</a:t>
            </a:r>
            <a:r>
              <a:rPr lang="fr-CH" sz="4400" b="1" dirty="0"/>
              <a:t>, </a:t>
            </a:r>
            <a:r>
              <a:rPr lang="fr-CH" sz="4400" b="1" dirty="0" err="1"/>
              <a:t>noisy</a:t>
            </a:r>
            <a:r>
              <a:rPr lang="fr-CH" sz="4400" b="1" dirty="0"/>
              <a:t> </a:t>
            </a:r>
            <a:r>
              <a:rPr lang="fr-CH" sz="4400" b="1" dirty="0" err="1"/>
              <a:t>neurons</a:t>
            </a:r>
            <a:r>
              <a:rPr lang="fr-CH" sz="4400" b="1" dirty="0"/>
              <a:t>   </a:t>
            </a:r>
          </a:p>
          <a:p>
            <a:r>
              <a:rPr lang="fr-CH" sz="4400" b="1" dirty="0"/>
              <a:t>                        and </a:t>
            </a:r>
            <a:r>
              <a:rPr lang="fr-CH" sz="4400" b="1" dirty="0" err="1"/>
              <a:t>coding</a:t>
            </a:r>
            <a:endParaRPr lang="fr-CH" sz="4400" b="1" dirty="0"/>
          </a:p>
          <a:p>
            <a:r>
              <a:rPr lang="fr-CH" sz="4400" i="1" dirty="0" err="1"/>
              <a:t>Week</a:t>
            </a:r>
            <a:r>
              <a:rPr lang="fr-CH" sz="4400" i="1" dirty="0"/>
              <a:t> 10</a:t>
            </a:r>
            <a:r>
              <a:rPr lang="fr-CH" sz="4400" b="1" dirty="0"/>
              <a:t>: </a:t>
            </a:r>
            <a:r>
              <a:rPr lang="fr-CH" sz="4400" b="1" dirty="0" err="1"/>
              <a:t>Estimating</a:t>
            </a:r>
            <a:r>
              <a:rPr lang="fr-CH" sz="4400" b="1" dirty="0"/>
              <a:t> </a:t>
            </a:r>
            <a:r>
              <a:rPr lang="fr-CH" sz="4400" b="1" dirty="0" err="1"/>
              <a:t>neuron</a:t>
            </a:r>
            <a:r>
              <a:rPr lang="fr-CH" sz="4400" b="1" dirty="0"/>
              <a:t> </a:t>
            </a:r>
            <a:r>
              <a:rPr lang="fr-CH" sz="4400" b="1" dirty="0" err="1"/>
              <a:t>models</a:t>
            </a:r>
            <a:r>
              <a:rPr lang="fr-CH" sz="4400" b="1" dirty="0"/>
              <a:t> for                     </a:t>
            </a:r>
          </a:p>
          <a:p>
            <a:r>
              <a:rPr lang="fr-CH" sz="4400" b="1" dirty="0"/>
              <a:t>                        </a:t>
            </a:r>
            <a:r>
              <a:rPr lang="fr-CH" sz="4400" b="1" dirty="0" err="1"/>
              <a:t>coding</a:t>
            </a:r>
            <a:r>
              <a:rPr lang="fr-CH" sz="4400" b="1" dirty="0"/>
              <a:t> and </a:t>
            </a:r>
            <a:r>
              <a:rPr lang="fr-CH" sz="4400" b="1" dirty="0" err="1"/>
              <a:t>decoding</a:t>
            </a:r>
            <a:endParaRPr lang="fr-CH" sz="4400" b="1" dirty="0"/>
          </a:p>
          <a:p>
            <a:r>
              <a:rPr lang="fr-CH" sz="4400" b="1" dirty="0" err="1"/>
              <a:t>Week</a:t>
            </a:r>
            <a:r>
              <a:rPr lang="fr-CH" sz="4400" b="1" dirty="0"/>
              <a:t> 11-14: Networks and cognitions</a:t>
            </a:r>
            <a:endParaRPr lang="fr-CH" sz="4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0" y="0"/>
            <a:ext cx="21607463" cy="12231078"/>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sp>
        <p:nvSpPr>
          <p:cNvPr id="41987" name="Text Box 3"/>
          <p:cNvSpPr txBox="1">
            <a:spLocks noChangeArrowheads="1"/>
          </p:cNvSpPr>
          <p:nvPr/>
        </p:nvSpPr>
        <p:spPr bwMode="auto">
          <a:xfrm>
            <a:off x="431402" y="60469"/>
            <a:ext cx="20422054" cy="1364345"/>
          </a:xfrm>
          <a:prstGeom prst="rect">
            <a:avLst/>
          </a:prstGeom>
          <a:noFill/>
          <a:ln w="9525">
            <a:solidFill>
              <a:srgbClr val="FF0000"/>
            </a:solidFill>
            <a:miter lim="800000"/>
            <a:headEnd/>
            <a:tailEnd/>
          </a:ln>
        </p:spPr>
        <p:txBody>
          <a:bodyPr lIns="192911" tIns="96455" rIns="192911" bIns="96455">
            <a:spAutoFit/>
          </a:bodyPr>
          <a:lstStyle/>
          <a:p>
            <a:r>
              <a:rPr lang="fr-CH" b="1" dirty="0"/>
              <a:t> </a:t>
            </a:r>
            <a:r>
              <a:rPr lang="fr-CH" sz="7600" dirty="0"/>
              <a:t>Neural Networks and </a:t>
            </a:r>
            <a:r>
              <a:rPr lang="fr-CH" sz="7600" dirty="0" err="1"/>
              <a:t>Biological</a:t>
            </a:r>
            <a:r>
              <a:rPr lang="fr-CH" sz="7600" dirty="0"/>
              <a:t> </a:t>
            </a:r>
            <a:r>
              <a:rPr lang="fr-CH" sz="7600" dirty="0" err="1"/>
              <a:t>modeling</a:t>
            </a:r>
            <a:endParaRPr lang="fr-FR" sz="7600" dirty="0"/>
          </a:p>
        </p:txBody>
      </p:sp>
      <p:sp>
        <p:nvSpPr>
          <p:cNvPr id="41988" name="Text Box 4"/>
          <p:cNvSpPr txBox="1">
            <a:spLocks noChangeArrowheads="1"/>
          </p:cNvSpPr>
          <p:nvPr/>
        </p:nvSpPr>
        <p:spPr bwMode="auto">
          <a:xfrm>
            <a:off x="2626556" y="2275894"/>
            <a:ext cx="389654" cy="1071957"/>
          </a:xfrm>
          <a:prstGeom prst="rect">
            <a:avLst/>
          </a:prstGeom>
          <a:noFill/>
          <a:ln w="9525">
            <a:noFill/>
            <a:miter lim="800000"/>
            <a:headEnd/>
            <a:tailEnd/>
          </a:ln>
        </p:spPr>
        <p:txBody>
          <a:bodyPr wrap="none" lIns="192911" tIns="96455" rIns="192911" bIns="96455">
            <a:spAutoFit/>
          </a:bodyPr>
          <a:lstStyle/>
          <a:p>
            <a:endParaRPr lang="fr-FR" b="1"/>
          </a:p>
        </p:txBody>
      </p:sp>
      <p:sp>
        <p:nvSpPr>
          <p:cNvPr id="41989" name="Line 6"/>
          <p:cNvSpPr>
            <a:spLocks noChangeShapeType="1"/>
          </p:cNvSpPr>
          <p:nvPr/>
        </p:nvSpPr>
        <p:spPr bwMode="auto">
          <a:xfrm>
            <a:off x="-49595" y="11087621"/>
            <a:ext cx="21607463" cy="0"/>
          </a:xfrm>
          <a:prstGeom prst="line">
            <a:avLst/>
          </a:prstGeom>
          <a:noFill/>
          <a:ln w="9525">
            <a:solidFill>
              <a:schemeClr val="tx1"/>
            </a:solidFill>
            <a:round/>
            <a:headEnd/>
            <a:tailEnd/>
          </a:ln>
        </p:spPr>
        <p:txBody>
          <a:bodyPr lIns="192911" tIns="96455" rIns="192911" bIns="96455"/>
          <a:lstStyle/>
          <a:p>
            <a:endParaRPr lang="en-US" dirty="0"/>
          </a:p>
        </p:txBody>
      </p:sp>
      <p:sp>
        <p:nvSpPr>
          <p:cNvPr id="41990" name="Text Box 7"/>
          <p:cNvSpPr txBox="1">
            <a:spLocks noChangeArrowheads="1"/>
          </p:cNvSpPr>
          <p:nvPr/>
        </p:nvSpPr>
        <p:spPr bwMode="auto">
          <a:xfrm>
            <a:off x="431402" y="10360411"/>
            <a:ext cx="6148795" cy="1949120"/>
          </a:xfrm>
          <a:prstGeom prst="rect">
            <a:avLst/>
          </a:prstGeom>
          <a:noFill/>
          <a:ln w="9525">
            <a:noFill/>
            <a:miter lim="800000"/>
            <a:headEnd/>
            <a:tailEnd/>
          </a:ln>
        </p:spPr>
        <p:txBody>
          <a:bodyPr wrap="none" lIns="192911" tIns="96455" rIns="192911" bIns="96455">
            <a:spAutoFit/>
          </a:bodyPr>
          <a:lstStyle/>
          <a:p>
            <a:endParaRPr lang="fr-CH" dirty="0"/>
          </a:p>
          <a:p>
            <a:r>
              <a:rPr lang="fr-CH" dirty="0"/>
              <a:t> http://lcn.epfl.ch/</a:t>
            </a:r>
            <a:endParaRPr lang="fr-FR" dirty="0"/>
          </a:p>
        </p:txBody>
      </p:sp>
      <p:sp>
        <p:nvSpPr>
          <p:cNvPr id="41991" name="Text Box 12"/>
          <p:cNvSpPr txBox="1">
            <a:spLocks noChangeArrowheads="1"/>
          </p:cNvSpPr>
          <p:nvPr/>
        </p:nvSpPr>
        <p:spPr bwMode="auto">
          <a:xfrm>
            <a:off x="533333" y="1417917"/>
            <a:ext cx="9869749" cy="1071957"/>
          </a:xfrm>
          <a:prstGeom prst="rect">
            <a:avLst/>
          </a:prstGeom>
          <a:noFill/>
          <a:ln w="9525">
            <a:noFill/>
            <a:miter lim="800000"/>
            <a:headEnd/>
            <a:tailEnd/>
          </a:ln>
        </p:spPr>
        <p:txBody>
          <a:bodyPr wrap="none" lIns="192911" tIns="96455" rIns="192911" bIns="96455">
            <a:spAutoFit/>
          </a:bodyPr>
          <a:lstStyle/>
          <a:p>
            <a:r>
              <a:rPr lang="fr-CH"/>
              <a:t>Course: Monday : 9:15-13:00</a:t>
            </a:r>
            <a:endParaRPr lang="fr-FR"/>
          </a:p>
        </p:txBody>
      </p:sp>
      <p:sp>
        <p:nvSpPr>
          <p:cNvPr id="41992" name="Text Box 13"/>
          <p:cNvSpPr txBox="1">
            <a:spLocks noChangeArrowheads="1"/>
          </p:cNvSpPr>
          <p:nvPr/>
        </p:nvSpPr>
        <p:spPr bwMode="auto">
          <a:xfrm>
            <a:off x="2255180" y="2658466"/>
            <a:ext cx="10835013" cy="6334936"/>
          </a:xfrm>
          <a:prstGeom prst="rect">
            <a:avLst/>
          </a:prstGeom>
          <a:noFill/>
          <a:ln w="9525">
            <a:noFill/>
            <a:miter lim="800000"/>
            <a:headEnd/>
            <a:tailEnd/>
          </a:ln>
        </p:spPr>
        <p:txBody>
          <a:bodyPr wrap="none" lIns="192911" tIns="96455" rIns="192911" bIns="96455">
            <a:spAutoFit/>
          </a:bodyPr>
          <a:lstStyle/>
          <a:p>
            <a:r>
              <a:rPr lang="fr-CH"/>
              <a:t>A typical Monday:</a:t>
            </a:r>
          </a:p>
          <a:p>
            <a:r>
              <a:rPr lang="fr-CH"/>
              <a:t>     1st lecture 9:15-9:50</a:t>
            </a:r>
          </a:p>
          <a:p>
            <a:r>
              <a:rPr lang="fr-CH"/>
              <a:t>           1st exercise 9:50-10:00</a:t>
            </a:r>
          </a:p>
          <a:p>
            <a:r>
              <a:rPr lang="fr-CH"/>
              <a:t>    2nd lecture 10:15-10:35</a:t>
            </a:r>
          </a:p>
          <a:p>
            <a:r>
              <a:rPr lang="fr-CH"/>
              <a:t>           2nd exercise 10:35-11:00</a:t>
            </a:r>
          </a:p>
          <a:p>
            <a:r>
              <a:rPr lang="fr-CH"/>
              <a:t>    3rd lecture 11:15 – 11:40 </a:t>
            </a:r>
          </a:p>
          <a:p>
            <a:r>
              <a:rPr lang="fr-CH"/>
              <a:t>           3rd exercise 12:15-13:00</a:t>
            </a:r>
            <a:endParaRPr lang="fr-FR"/>
          </a:p>
        </p:txBody>
      </p:sp>
      <p:sp>
        <p:nvSpPr>
          <p:cNvPr id="41993" name="Text Box 14"/>
          <p:cNvSpPr txBox="1">
            <a:spLocks noChangeArrowheads="1"/>
          </p:cNvSpPr>
          <p:nvPr/>
        </p:nvSpPr>
        <p:spPr bwMode="auto">
          <a:xfrm>
            <a:off x="12078110" y="11080356"/>
            <a:ext cx="5148906" cy="1071957"/>
          </a:xfrm>
          <a:prstGeom prst="rect">
            <a:avLst/>
          </a:prstGeom>
          <a:noFill/>
          <a:ln w="9525">
            <a:noFill/>
            <a:miter lim="800000"/>
            <a:headEnd/>
            <a:tailEnd/>
          </a:ln>
        </p:spPr>
        <p:txBody>
          <a:bodyPr wrap="none" lIns="192911" tIns="96455" rIns="192911" bIns="96455">
            <a:spAutoFit/>
          </a:bodyPr>
          <a:lstStyle/>
          <a:p>
            <a:r>
              <a:rPr lang="fr-CH" i="1" dirty="0"/>
              <a:t>moodle.eplf.ch</a:t>
            </a:r>
            <a:endParaRPr lang="fr-FR" i="1" dirty="0"/>
          </a:p>
        </p:txBody>
      </p:sp>
      <p:grpSp>
        <p:nvGrpSpPr>
          <p:cNvPr id="2" name="Group 17"/>
          <p:cNvGrpSpPr>
            <a:grpSpLocks/>
          </p:cNvGrpSpPr>
          <p:nvPr/>
        </p:nvGrpSpPr>
        <p:grpSpPr bwMode="auto">
          <a:xfrm>
            <a:off x="13167050" y="4709023"/>
            <a:ext cx="7251256" cy="970497"/>
            <a:chOff x="3787" y="1674"/>
            <a:chExt cx="1933" cy="345"/>
          </a:xfrm>
        </p:grpSpPr>
        <p:sp>
          <p:nvSpPr>
            <p:cNvPr id="42004" name="Line 15"/>
            <p:cNvSpPr>
              <a:spLocks noChangeShapeType="1"/>
            </p:cNvSpPr>
            <p:nvPr/>
          </p:nvSpPr>
          <p:spPr bwMode="auto">
            <a:xfrm flipH="1">
              <a:off x="3787" y="1842"/>
              <a:ext cx="454" cy="0"/>
            </a:xfrm>
            <a:prstGeom prst="line">
              <a:avLst/>
            </a:prstGeom>
            <a:noFill/>
            <a:ln w="38100">
              <a:solidFill>
                <a:srgbClr val="FF0000"/>
              </a:solidFill>
              <a:round/>
              <a:headEnd/>
              <a:tailEnd type="triangle" w="med" len="med"/>
            </a:ln>
          </p:spPr>
          <p:txBody>
            <a:bodyPr/>
            <a:lstStyle/>
            <a:p>
              <a:endParaRPr lang="en-US" dirty="0"/>
            </a:p>
          </p:txBody>
        </p:sp>
        <p:sp>
          <p:nvSpPr>
            <p:cNvPr id="42005" name="Text Box 16"/>
            <p:cNvSpPr txBox="1">
              <a:spLocks noChangeArrowheads="1"/>
            </p:cNvSpPr>
            <p:nvPr/>
          </p:nvSpPr>
          <p:spPr bwMode="auto">
            <a:xfrm>
              <a:off x="4228" y="1674"/>
              <a:ext cx="1492" cy="345"/>
            </a:xfrm>
            <a:prstGeom prst="rect">
              <a:avLst/>
            </a:prstGeom>
            <a:solidFill>
              <a:srgbClr val="FF9900"/>
            </a:solidFill>
            <a:ln w="9525">
              <a:solidFill>
                <a:srgbClr val="FF0000"/>
              </a:solidFill>
              <a:miter lim="800000"/>
              <a:headEnd/>
              <a:tailEnd/>
            </a:ln>
          </p:spPr>
          <p:txBody>
            <a:bodyPr wrap="none">
              <a:spAutoFit/>
            </a:bodyPr>
            <a:lstStyle/>
            <a:p>
              <a:r>
                <a:rPr lang="fr-CH" i="1"/>
                <a:t>paper and pencil</a:t>
              </a:r>
              <a:endParaRPr lang="fr-FR" i="1"/>
            </a:p>
          </p:txBody>
        </p:sp>
      </p:grpSp>
      <p:grpSp>
        <p:nvGrpSpPr>
          <p:cNvPr id="3" name="Group 18"/>
          <p:cNvGrpSpPr>
            <a:grpSpLocks/>
          </p:cNvGrpSpPr>
          <p:nvPr/>
        </p:nvGrpSpPr>
        <p:grpSpPr bwMode="auto">
          <a:xfrm>
            <a:off x="13155796" y="6076159"/>
            <a:ext cx="7251254" cy="970497"/>
            <a:chOff x="3787" y="1674"/>
            <a:chExt cx="1933" cy="345"/>
          </a:xfrm>
        </p:grpSpPr>
        <p:sp>
          <p:nvSpPr>
            <p:cNvPr id="42002" name="Line 19"/>
            <p:cNvSpPr>
              <a:spLocks noChangeShapeType="1"/>
            </p:cNvSpPr>
            <p:nvPr/>
          </p:nvSpPr>
          <p:spPr bwMode="auto">
            <a:xfrm flipH="1">
              <a:off x="3787" y="1842"/>
              <a:ext cx="454" cy="0"/>
            </a:xfrm>
            <a:prstGeom prst="line">
              <a:avLst/>
            </a:prstGeom>
            <a:noFill/>
            <a:ln w="38100">
              <a:solidFill>
                <a:srgbClr val="FF0000"/>
              </a:solidFill>
              <a:round/>
              <a:headEnd/>
              <a:tailEnd type="triangle" w="med" len="med"/>
            </a:ln>
          </p:spPr>
          <p:txBody>
            <a:bodyPr/>
            <a:lstStyle/>
            <a:p>
              <a:endParaRPr lang="en-US" dirty="0"/>
            </a:p>
          </p:txBody>
        </p:sp>
        <p:sp>
          <p:nvSpPr>
            <p:cNvPr id="42003" name="Text Box 20"/>
            <p:cNvSpPr txBox="1">
              <a:spLocks noChangeArrowheads="1"/>
            </p:cNvSpPr>
            <p:nvPr/>
          </p:nvSpPr>
          <p:spPr bwMode="auto">
            <a:xfrm>
              <a:off x="4228" y="1674"/>
              <a:ext cx="1492" cy="345"/>
            </a:xfrm>
            <a:prstGeom prst="rect">
              <a:avLst/>
            </a:prstGeom>
            <a:solidFill>
              <a:srgbClr val="FF9900"/>
            </a:solidFill>
            <a:ln w="9525">
              <a:solidFill>
                <a:srgbClr val="FF0000"/>
              </a:solidFill>
              <a:miter lim="800000"/>
              <a:headEnd/>
              <a:tailEnd/>
            </a:ln>
          </p:spPr>
          <p:txBody>
            <a:bodyPr wrap="none">
              <a:spAutoFit/>
            </a:bodyPr>
            <a:lstStyle/>
            <a:p>
              <a:r>
                <a:rPr lang="fr-CH" i="1"/>
                <a:t>paper and pencil</a:t>
              </a:r>
              <a:endParaRPr lang="fr-FR" i="1"/>
            </a:p>
          </p:txBody>
        </p:sp>
      </p:grpSp>
      <p:grpSp>
        <p:nvGrpSpPr>
          <p:cNvPr id="4" name="Group 21"/>
          <p:cNvGrpSpPr>
            <a:grpSpLocks/>
          </p:cNvGrpSpPr>
          <p:nvPr/>
        </p:nvGrpSpPr>
        <p:grpSpPr bwMode="auto">
          <a:xfrm>
            <a:off x="12998241" y="7417976"/>
            <a:ext cx="9445762" cy="2723019"/>
            <a:chOff x="3787" y="1674"/>
            <a:chExt cx="2518" cy="968"/>
          </a:xfrm>
        </p:grpSpPr>
        <p:sp>
          <p:nvSpPr>
            <p:cNvPr id="42000" name="Line 22"/>
            <p:cNvSpPr>
              <a:spLocks noChangeShapeType="1"/>
            </p:cNvSpPr>
            <p:nvPr/>
          </p:nvSpPr>
          <p:spPr bwMode="auto">
            <a:xfrm flipH="1">
              <a:off x="3787" y="1842"/>
              <a:ext cx="454" cy="0"/>
            </a:xfrm>
            <a:prstGeom prst="line">
              <a:avLst/>
            </a:prstGeom>
            <a:noFill/>
            <a:ln w="38100">
              <a:solidFill>
                <a:srgbClr val="FF0000"/>
              </a:solidFill>
              <a:round/>
              <a:headEnd/>
              <a:tailEnd type="triangle" w="med" len="med"/>
            </a:ln>
          </p:spPr>
          <p:txBody>
            <a:bodyPr/>
            <a:lstStyle/>
            <a:p>
              <a:endParaRPr lang="en-US" dirty="0"/>
            </a:p>
          </p:txBody>
        </p:sp>
        <p:sp>
          <p:nvSpPr>
            <p:cNvPr id="42001" name="Text Box 23"/>
            <p:cNvSpPr txBox="1">
              <a:spLocks noChangeArrowheads="1"/>
            </p:cNvSpPr>
            <p:nvPr/>
          </p:nvSpPr>
          <p:spPr bwMode="auto">
            <a:xfrm>
              <a:off x="4228" y="1674"/>
              <a:ext cx="2077" cy="968"/>
            </a:xfrm>
            <a:prstGeom prst="rect">
              <a:avLst/>
            </a:prstGeom>
            <a:solidFill>
              <a:srgbClr val="FF9900"/>
            </a:solidFill>
            <a:ln w="9525">
              <a:solidFill>
                <a:srgbClr val="FF0000"/>
              </a:solidFill>
              <a:miter lim="800000"/>
              <a:headEnd/>
              <a:tailEnd/>
            </a:ln>
          </p:spPr>
          <p:txBody>
            <a:bodyPr wrap="none">
              <a:spAutoFit/>
            </a:bodyPr>
            <a:lstStyle/>
            <a:p>
              <a:r>
                <a:rPr lang="fr-CH" i="1"/>
                <a:t>paper and pencil</a:t>
              </a:r>
            </a:p>
            <a:p>
              <a:r>
                <a:rPr lang="fr-CH" i="1"/>
                <a:t>OR interactive toy </a:t>
              </a:r>
            </a:p>
            <a:p>
              <a:r>
                <a:rPr lang="fr-CH" i="1"/>
                <a:t> examples on computer</a:t>
              </a:r>
              <a:endParaRPr lang="fr-FR" i="1"/>
            </a:p>
          </p:txBody>
        </p:sp>
      </p:grpSp>
      <p:sp>
        <p:nvSpPr>
          <p:cNvPr id="1209368" name="Text Box 24"/>
          <p:cNvSpPr txBox="1">
            <a:spLocks noChangeArrowheads="1"/>
          </p:cNvSpPr>
          <p:nvPr/>
        </p:nvSpPr>
        <p:spPr bwMode="auto">
          <a:xfrm>
            <a:off x="-49595" y="8993402"/>
            <a:ext cx="14354951" cy="1810621"/>
          </a:xfrm>
          <a:prstGeom prst="rect">
            <a:avLst/>
          </a:prstGeom>
          <a:noFill/>
          <a:ln w="9525">
            <a:noFill/>
            <a:miter lim="800000"/>
            <a:headEnd/>
            <a:tailEnd/>
          </a:ln>
        </p:spPr>
        <p:txBody>
          <a:bodyPr wrap="none" lIns="192911" tIns="96455" rIns="192911" bIns="96455">
            <a:spAutoFit/>
          </a:bodyPr>
          <a:lstStyle/>
          <a:p>
            <a:r>
              <a:rPr lang="fr-CH" dirty="0"/>
              <a:t>Course  of 4 </a:t>
            </a:r>
            <a:r>
              <a:rPr lang="fr-CH" dirty="0" err="1"/>
              <a:t>credits</a:t>
            </a:r>
            <a:r>
              <a:rPr lang="fr-CH" dirty="0"/>
              <a:t> </a:t>
            </a:r>
            <a:r>
              <a:rPr lang="fr-CH" sz="4800" i="1" dirty="0"/>
              <a:t>= 6 </a:t>
            </a:r>
            <a:r>
              <a:rPr lang="fr-CH" sz="4800" i="1" dirty="0" err="1"/>
              <a:t>hours</a:t>
            </a:r>
            <a:r>
              <a:rPr lang="fr-CH" sz="4800" i="1" dirty="0"/>
              <a:t> of </a:t>
            </a:r>
            <a:r>
              <a:rPr lang="fr-CH" sz="4800" i="1" dirty="0" err="1"/>
              <a:t>work</a:t>
            </a:r>
            <a:r>
              <a:rPr lang="fr-CH" sz="4800" i="1" dirty="0"/>
              <a:t> per </a:t>
            </a:r>
            <a:r>
              <a:rPr lang="fr-CH" sz="4800" i="1" dirty="0" err="1"/>
              <a:t>week</a:t>
            </a:r>
            <a:endParaRPr lang="fr-CH" sz="4800" i="1" dirty="0"/>
          </a:p>
          <a:p>
            <a:r>
              <a:rPr lang="fr-CH" sz="4800" i="1" dirty="0"/>
              <a:t>                                      4 ‘contact’ + 2 </a:t>
            </a:r>
            <a:r>
              <a:rPr lang="fr-CH" sz="4800" i="1" dirty="0" err="1"/>
              <a:t>homework</a:t>
            </a:r>
            <a:endParaRPr lang="fr-CH" sz="4800" i="1" dirty="0"/>
          </a:p>
        </p:txBody>
      </p:sp>
      <p:sp>
        <p:nvSpPr>
          <p:cNvPr id="1209369" name="Text Box 25"/>
          <p:cNvSpPr txBox="1">
            <a:spLocks noChangeArrowheads="1"/>
          </p:cNvSpPr>
          <p:nvPr/>
        </p:nvSpPr>
        <p:spPr bwMode="auto">
          <a:xfrm>
            <a:off x="13956169" y="2275894"/>
            <a:ext cx="6246962" cy="1949120"/>
          </a:xfrm>
          <a:prstGeom prst="rect">
            <a:avLst/>
          </a:prstGeom>
          <a:solidFill>
            <a:srgbClr val="FF9900"/>
          </a:solidFill>
          <a:ln w="38100">
            <a:solidFill>
              <a:srgbClr val="FF0000"/>
            </a:solidFill>
            <a:miter lim="800000"/>
            <a:headEnd/>
            <a:tailEnd/>
          </a:ln>
        </p:spPr>
        <p:txBody>
          <a:bodyPr wrap="none" lIns="192911" tIns="96455" rIns="192911" bIns="96455">
            <a:spAutoFit/>
          </a:bodyPr>
          <a:lstStyle/>
          <a:p>
            <a:r>
              <a:rPr lang="fr-CH" b="1"/>
              <a:t>have your laptop</a:t>
            </a:r>
          </a:p>
          <a:p>
            <a:r>
              <a:rPr lang="fr-CH" b="1"/>
              <a:t>    with you</a:t>
            </a:r>
            <a:endParaRPr lang="fr-F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0936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09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9368" grpId="0"/>
      <p:bldP spid="120936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solidFill>
                  <a:srgbClr val="FF0000"/>
                </a:solidFill>
                <a:latin typeface="Impact" charset="0"/>
                <a:cs typeface="Impact" charset="0"/>
              </a:rPr>
              <a:t>Neural Networks and Biological Modeling</a:t>
            </a:r>
          </a:p>
        </p:txBody>
      </p:sp>
      <p:sp>
        <p:nvSpPr>
          <p:cNvPr id="6" name="TextBox 5"/>
          <p:cNvSpPr txBox="1"/>
          <p:nvPr/>
        </p:nvSpPr>
        <p:spPr>
          <a:xfrm>
            <a:off x="5751090" y="3454640"/>
            <a:ext cx="3886000" cy="969496"/>
          </a:xfrm>
          <a:prstGeom prst="rect">
            <a:avLst/>
          </a:prstGeom>
          <a:noFill/>
        </p:spPr>
        <p:txBody>
          <a:bodyPr wrap="none" rtlCol="0">
            <a:spAutoFit/>
          </a:bodyPr>
          <a:lstStyle/>
          <a:p>
            <a:r>
              <a:rPr lang="en-US" i="1" dirty="0">
                <a:solidFill>
                  <a:srgbClr val="FF0000"/>
                </a:solidFill>
              </a:rPr>
              <a:t>Questions?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Neuronal Dynamics:</a:t>
            </a:r>
            <a:br>
              <a:rPr lang="en-US" dirty="0">
                <a:latin typeface="Impact" charset="0"/>
                <a:cs typeface="Impact" charset="0"/>
              </a:rPr>
            </a:br>
            <a:r>
              <a:rPr lang="en-US" sz="5400" dirty="0">
                <a:latin typeface="Impact" charset="0"/>
                <a:cs typeface="Impact" charset="0"/>
              </a:rPr>
              <a:t>Computational Neuroscience</a:t>
            </a:r>
            <a:br>
              <a:rPr lang="en-US" sz="5400" dirty="0">
                <a:latin typeface="Impact" charset="0"/>
                <a:cs typeface="Impact" charset="0"/>
              </a:rPr>
            </a:br>
            <a:r>
              <a:rPr lang="en-US" sz="5400" dirty="0">
                <a:latin typeface="Impact" charset="0"/>
                <a:cs typeface="Impact" charset="0"/>
              </a:rPr>
              <a:t>of Single Neurons</a:t>
            </a: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3092113" cy="906463"/>
          </a:xfrm>
          <a:noFill/>
          <a:ln>
            <a:miter lim="800000"/>
            <a:headEnd/>
            <a:tailEnd/>
          </a:ln>
        </p:spPr>
        <p:txBody>
          <a:bodyPr wrap="square" lIns="91440" tIns="45720" rIns="91440" bIns="45720" numCol="1" anchor="t" anchorCtr="0" compatLnSpc="1">
            <a:prstTxWarp prst="textNoShape">
              <a:avLst/>
            </a:prstTxWarp>
          </a:bodyPr>
          <a:lstStyle/>
          <a:p>
            <a:r>
              <a:rPr lang="en-US" dirty="0">
                <a:latin typeface="Arial Narrow" pitchFamily="34" charset="0"/>
                <a:ea typeface="ＭＳ Ｐゴシック" pitchFamily="34" charset="-128"/>
              </a:rPr>
              <a:t>Week 1 – neurons and mathematics:</a:t>
            </a:r>
          </a:p>
          <a:p>
            <a:r>
              <a:rPr lang="en-US" dirty="0">
                <a:latin typeface="Arial Narrow" pitchFamily="34" charset="0"/>
                <a:ea typeface="ＭＳ Ｐゴシック" pitchFamily="34" charset="-128"/>
              </a:rPr>
              <a:t>      a first simple neuron model</a:t>
            </a:r>
          </a:p>
        </p:txBody>
      </p:sp>
      <p:sp>
        <p:nvSpPr>
          <p:cNvPr id="9220" name="Text Placeholder 3"/>
          <p:cNvSpPr>
            <a:spLocks noGrp="1"/>
          </p:cNvSpPr>
          <p:nvPr>
            <p:ph type="body" sz="quarter" idx="13"/>
          </p:nvPr>
        </p:nvSpPr>
        <p:spPr bwMode="auto">
          <a:xfrm>
            <a:off x="1120781" y="8897938"/>
            <a:ext cx="13092113" cy="830262"/>
          </a:xfrm>
          <a:noFill/>
          <a:ln>
            <a:miter lim="800000"/>
            <a:headEnd/>
            <a:tailEnd/>
          </a:ln>
        </p:spPr>
        <p:txBody>
          <a:bodyPr wrap="square" lIns="91440" tIns="45720" rIns="91440" bIns="45720" numCol="1" anchor="t" anchorCtr="0" compatLnSpc="1">
            <a:prstTxWarp prst="textNoShape">
              <a:avLst/>
            </a:prstTxWarp>
          </a:bodyPr>
          <a:lstStyle/>
          <a:p>
            <a:r>
              <a:rPr lang="en-US" dirty="0">
                <a:latin typeface="Arial Narrow" pitchFamily="34" charset="0"/>
                <a:ea typeface="ＭＳ Ｐゴシック" pitchFamily="34" charset="-128"/>
              </a:rPr>
              <a:t>Wulfram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381873" y="2275724"/>
            <a:ext cx="10225589" cy="854551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1.1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Neurons</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and Synapses:  </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Overview</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1.2 </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The Passive Membrane</a:t>
            </a: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 </a:t>
            </a:r>
            <a:r>
              <a:rPr kumimoji="0" lang="fr-CH" sz="4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mn-cs"/>
              </a:rPr>
              <a:t>Linear</a:t>
            </a: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circuit</a:t>
            </a: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lang="fr-CH" sz="4400" dirty="0">
                <a:latin typeface="Arial Narrow" pitchFamily="34" charset="0"/>
              </a:rPr>
              <a:t>      - </a:t>
            </a: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Dirac delta-</a:t>
            </a:r>
            <a:r>
              <a:rPr kumimoji="0" lang="fr-CH" sz="4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mn-cs"/>
              </a:rPr>
              <a:t>function</a:t>
            </a:r>
            <a:endPar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1.3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Leaky</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Integrate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-and-</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Fire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Model</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1.4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Generalized</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Integrate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-and-</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Fire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Model</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1.5.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Quality</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of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Integrate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-and-</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Fire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Models</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p:txBody>
      </p:sp>
      <p:sp>
        <p:nvSpPr>
          <p:cNvPr id="8" name="Text Placeholder 2"/>
          <p:cNvSpPr txBox="1">
            <a:spLocks/>
          </p:cNvSpPr>
          <p:nvPr/>
        </p:nvSpPr>
        <p:spPr bwMode="auto">
          <a:xfrm>
            <a:off x="3912108" y="368884"/>
            <a:ext cx="13092113"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1 – part 2:</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dirty="0">
                <a:solidFill>
                  <a:srgbClr val="C30000"/>
                </a:solidFill>
                <a:latin typeface="Arial Narrow" pitchFamily="34" charset="0"/>
                <a:cs typeface="Arial Narrow" charset="0"/>
              </a:rPr>
              <a:t>The Passive Membrane</a:t>
            </a: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a:t>
            </a:r>
          </a:p>
        </p:txBody>
      </p:sp>
      <p:grpSp>
        <p:nvGrpSpPr>
          <p:cNvPr id="3" name="Group 12"/>
          <p:cNvGrpSpPr/>
          <p:nvPr/>
        </p:nvGrpSpPr>
        <p:grpSpPr>
          <a:xfrm>
            <a:off x="11381873" y="2275724"/>
            <a:ext cx="312822" cy="659981"/>
            <a:chOff x="11381873" y="2275724"/>
            <a:chExt cx="312822" cy="659981"/>
          </a:xfrm>
        </p:grpSpPr>
        <p:cxnSp>
          <p:nvCxnSpPr>
            <p:cNvPr id="10" name="Straight Connector 9"/>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4" name="Rounded Rectangle 13"/>
          <p:cNvSpPr/>
          <p:nvPr/>
        </p:nvSpPr>
        <p:spPr>
          <a:xfrm>
            <a:off x="11694694" y="3801979"/>
            <a:ext cx="9577137" cy="2213810"/>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1.2. The passive membrane</a:t>
            </a:r>
          </a:p>
        </p:txBody>
      </p:sp>
      <p:graphicFrame>
        <p:nvGraphicFramePr>
          <p:cNvPr id="10" name="Object 4"/>
          <p:cNvGraphicFramePr>
            <a:graphicFrameLocks noChangeAspect="1"/>
          </p:cNvGraphicFramePr>
          <p:nvPr/>
        </p:nvGraphicFramePr>
        <p:xfrm>
          <a:off x="14472217" y="4630985"/>
          <a:ext cx="492125" cy="688975"/>
        </p:xfrm>
        <a:graphic>
          <a:graphicData uri="http://schemas.openxmlformats.org/presentationml/2006/ole">
            <mc:AlternateContent xmlns:mc="http://schemas.openxmlformats.org/markup-compatibility/2006">
              <mc:Choice xmlns:v="urn:schemas-microsoft-com:vml" Requires="v">
                <p:oleObj spid="_x0000_s138296" name="Equation" r:id="rId4" imgW="164880" imgH="228600" progId="Equation.DSMT4">
                  <p:embed/>
                </p:oleObj>
              </mc:Choice>
              <mc:Fallback>
                <p:oleObj name="Equation" r:id="rId4" imgW="164880" imgH="2286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2217" y="4630985"/>
                        <a:ext cx="49212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5"/>
          <p:cNvGrpSpPr>
            <a:grpSpLocks/>
          </p:cNvGrpSpPr>
          <p:nvPr/>
        </p:nvGrpSpPr>
        <p:grpSpPr bwMode="auto">
          <a:xfrm>
            <a:off x="12662467" y="3564185"/>
            <a:ext cx="3505200" cy="838200"/>
            <a:chOff x="672" y="384"/>
            <a:chExt cx="2208" cy="528"/>
          </a:xfrm>
        </p:grpSpPr>
        <p:sp>
          <p:nvSpPr>
            <p:cNvPr id="12" name="Oval 6"/>
            <p:cNvSpPr>
              <a:spLocks noChangeArrowheads="1"/>
            </p:cNvSpPr>
            <p:nvPr/>
          </p:nvSpPr>
          <p:spPr bwMode="auto">
            <a:xfrm>
              <a:off x="1344" y="672"/>
              <a:ext cx="240" cy="192"/>
            </a:xfrm>
            <a:prstGeom prst="ellipse">
              <a:avLst/>
            </a:prstGeom>
            <a:solidFill>
              <a:srgbClr val="FF0000"/>
            </a:solidFill>
            <a:ln w="9525">
              <a:solidFill>
                <a:srgbClr val="FF0000"/>
              </a:solidFill>
              <a:round/>
              <a:headEnd/>
              <a:tailEnd/>
            </a:ln>
          </p:spPr>
          <p:txBody>
            <a:bodyPr wrap="none" anchor="ctr"/>
            <a:lstStyle/>
            <a:p>
              <a:endParaRPr lang="en-US" dirty="0"/>
            </a:p>
          </p:txBody>
        </p:sp>
        <p:sp>
          <p:nvSpPr>
            <p:cNvPr id="13" name="Freeform 7"/>
            <p:cNvSpPr>
              <a:spLocks/>
            </p:cNvSpPr>
            <p:nvPr/>
          </p:nvSpPr>
          <p:spPr bwMode="auto">
            <a:xfrm flipV="1">
              <a:off x="1536" y="720"/>
              <a:ext cx="1344" cy="144"/>
            </a:xfrm>
            <a:custGeom>
              <a:avLst/>
              <a:gdLst>
                <a:gd name="T0" fmla="*/ 0 w 1344"/>
                <a:gd name="T1" fmla="*/ 1 h 472"/>
                <a:gd name="T2" fmla="*/ 384 w 1344"/>
                <a:gd name="T3" fmla="*/ 1 h 472"/>
                <a:gd name="T4" fmla="*/ 672 w 1344"/>
                <a:gd name="T5" fmla="*/ 1 h 472"/>
                <a:gd name="T6" fmla="*/ 1152 w 1344"/>
                <a:gd name="T7" fmla="*/ 0 h 472"/>
                <a:gd name="T8" fmla="*/ 1344 w 1344"/>
                <a:gd name="T9" fmla="*/ 0 h 472"/>
                <a:gd name="T10" fmla="*/ 0 60000 65536"/>
                <a:gd name="T11" fmla="*/ 0 60000 65536"/>
                <a:gd name="T12" fmla="*/ 0 60000 65536"/>
                <a:gd name="T13" fmla="*/ 0 60000 65536"/>
                <a:gd name="T14" fmla="*/ 0 60000 65536"/>
                <a:gd name="T15" fmla="*/ 0 w 1344"/>
                <a:gd name="T16" fmla="*/ 0 h 472"/>
                <a:gd name="T17" fmla="*/ 1344 w 1344"/>
                <a:gd name="T18" fmla="*/ 472 h 472"/>
              </a:gdLst>
              <a:ahLst/>
              <a:cxnLst>
                <a:cxn ang="T10">
                  <a:pos x="T0" y="T1"/>
                </a:cxn>
                <a:cxn ang="T11">
                  <a:pos x="T2" y="T3"/>
                </a:cxn>
                <a:cxn ang="T12">
                  <a:pos x="T4" y="T5"/>
                </a:cxn>
                <a:cxn ang="T13">
                  <a:pos x="T6" y="T7"/>
                </a:cxn>
                <a:cxn ang="T14">
                  <a:pos x="T8" y="T9"/>
                </a:cxn>
              </a:cxnLst>
              <a:rect l="T15" t="T16" r="T17" b="T18"/>
              <a:pathLst>
                <a:path w="1344" h="472">
                  <a:moveTo>
                    <a:pt x="0" y="288"/>
                  </a:moveTo>
                  <a:cubicBezTo>
                    <a:pt x="136" y="300"/>
                    <a:pt x="272" y="312"/>
                    <a:pt x="384" y="336"/>
                  </a:cubicBezTo>
                  <a:cubicBezTo>
                    <a:pt x="496" y="360"/>
                    <a:pt x="544" y="472"/>
                    <a:pt x="672" y="432"/>
                  </a:cubicBezTo>
                  <a:cubicBezTo>
                    <a:pt x="800" y="392"/>
                    <a:pt x="1040" y="168"/>
                    <a:pt x="1152" y="96"/>
                  </a:cubicBezTo>
                  <a:cubicBezTo>
                    <a:pt x="1264" y="24"/>
                    <a:pt x="1304" y="12"/>
                    <a:pt x="1344" y="0"/>
                  </a:cubicBezTo>
                </a:path>
              </a:pathLst>
            </a:custGeom>
            <a:noFill/>
            <a:ln w="9525">
              <a:solidFill>
                <a:srgbClr val="FF0000"/>
              </a:solidFill>
              <a:round/>
              <a:headEnd/>
              <a:tailEnd/>
            </a:ln>
          </p:spPr>
          <p:txBody>
            <a:bodyPr wrap="none" anchor="ctr"/>
            <a:lstStyle/>
            <a:p>
              <a:endParaRPr lang="en-US" dirty="0"/>
            </a:p>
          </p:txBody>
        </p:sp>
        <p:sp>
          <p:nvSpPr>
            <p:cNvPr id="14" name="Freeform 8"/>
            <p:cNvSpPr>
              <a:spLocks/>
            </p:cNvSpPr>
            <p:nvPr/>
          </p:nvSpPr>
          <p:spPr bwMode="auto">
            <a:xfrm>
              <a:off x="672" y="528"/>
              <a:ext cx="768" cy="240"/>
            </a:xfrm>
            <a:custGeom>
              <a:avLst/>
              <a:gdLst>
                <a:gd name="T0" fmla="*/ 768 w 768"/>
                <a:gd name="T1" fmla="*/ 240 h 240"/>
                <a:gd name="T2" fmla="*/ 336 w 768"/>
                <a:gd name="T3" fmla="*/ 192 h 240"/>
                <a:gd name="T4" fmla="*/ 0 w 768"/>
                <a:gd name="T5" fmla="*/ 0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240"/>
                  </a:moveTo>
                  <a:cubicBezTo>
                    <a:pt x="616" y="236"/>
                    <a:pt x="464" y="232"/>
                    <a:pt x="336" y="192"/>
                  </a:cubicBezTo>
                  <a:cubicBezTo>
                    <a:pt x="208" y="152"/>
                    <a:pt x="56" y="32"/>
                    <a:pt x="0" y="0"/>
                  </a:cubicBezTo>
                </a:path>
              </a:pathLst>
            </a:custGeom>
            <a:noFill/>
            <a:ln w="28575">
              <a:solidFill>
                <a:srgbClr val="FF0000"/>
              </a:solidFill>
              <a:round/>
              <a:headEnd/>
              <a:tailEnd/>
            </a:ln>
          </p:spPr>
          <p:txBody>
            <a:bodyPr wrap="none" anchor="ctr"/>
            <a:lstStyle/>
            <a:p>
              <a:endParaRPr lang="en-US" dirty="0"/>
            </a:p>
          </p:txBody>
        </p:sp>
        <p:sp>
          <p:nvSpPr>
            <p:cNvPr id="15" name="Freeform 9"/>
            <p:cNvSpPr>
              <a:spLocks/>
            </p:cNvSpPr>
            <p:nvPr/>
          </p:nvSpPr>
          <p:spPr bwMode="auto">
            <a:xfrm>
              <a:off x="720" y="768"/>
              <a:ext cx="528" cy="144"/>
            </a:xfrm>
            <a:custGeom>
              <a:avLst/>
              <a:gdLst>
                <a:gd name="T0" fmla="*/ 1177 w 432"/>
                <a:gd name="T1" fmla="*/ 0 h 144"/>
                <a:gd name="T2" fmla="*/ 786 w 432"/>
                <a:gd name="T3" fmla="*/ 96 h 144"/>
                <a:gd name="T4" fmla="*/ 0 w 432"/>
                <a:gd name="T5" fmla="*/ 144 h 144"/>
                <a:gd name="T6" fmla="*/ 0 60000 65536"/>
                <a:gd name="T7" fmla="*/ 0 60000 65536"/>
                <a:gd name="T8" fmla="*/ 0 60000 65536"/>
                <a:gd name="T9" fmla="*/ 0 w 432"/>
                <a:gd name="T10" fmla="*/ 0 h 144"/>
                <a:gd name="T11" fmla="*/ 432 w 432"/>
                <a:gd name="T12" fmla="*/ 144 h 144"/>
              </a:gdLst>
              <a:ahLst/>
              <a:cxnLst>
                <a:cxn ang="T6">
                  <a:pos x="T0" y="T1"/>
                </a:cxn>
                <a:cxn ang="T7">
                  <a:pos x="T2" y="T3"/>
                </a:cxn>
                <a:cxn ang="T8">
                  <a:pos x="T4" y="T5"/>
                </a:cxn>
              </a:cxnLst>
              <a:rect l="T9" t="T10" r="T11" b="T12"/>
              <a:pathLst>
                <a:path w="432" h="144">
                  <a:moveTo>
                    <a:pt x="432" y="0"/>
                  </a:moveTo>
                  <a:cubicBezTo>
                    <a:pt x="396" y="36"/>
                    <a:pt x="360" y="72"/>
                    <a:pt x="288" y="96"/>
                  </a:cubicBezTo>
                  <a:cubicBezTo>
                    <a:pt x="216" y="120"/>
                    <a:pt x="108" y="132"/>
                    <a:pt x="0" y="144"/>
                  </a:cubicBezTo>
                </a:path>
              </a:pathLst>
            </a:custGeom>
            <a:noFill/>
            <a:ln w="28575">
              <a:solidFill>
                <a:srgbClr val="FF0000"/>
              </a:solidFill>
              <a:round/>
              <a:headEnd/>
              <a:tailEnd/>
            </a:ln>
          </p:spPr>
          <p:txBody>
            <a:bodyPr wrap="none" anchor="ctr"/>
            <a:lstStyle/>
            <a:p>
              <a:endParaRPr lang="en-US" dirty="0"/>
            </a:p>
          </p:txBody>
        </p:sp>
        <p:sp>
          <p:nvSpPr>
            <p:cNvPr id="16" name="Freeform 10"/>
            <p:cNvSpPr>
              <a:spLocks/>
            </p:cNvSpPr>
            <p:nvPr/>
          </p:nvSpPr>
          <p:spPr bwMode="auto">
            <a:xfrm>
              <a:off x="816" y="384"/>
              <a:ext cx="432" cy="384"/>
            </a:xfrm>
            <a:custGeom>
              <a:avLst/>
              <a:gdLst>
                <a:gd name="T0" fmla="*/ 432 w 432"/>
                <a:gd name="T1" fmla="*/ 384 h 384"/>
                <a:gd name="T2" fmla="*/ 288 w 432"/>
                <a:gd name="T3" fmla="*/ 144 h 384"/>
                <a:gd name="T4" fmla="*/ 0 w 432"/>
                <a:gd name="T5" fmla="*/ 0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432" y="384"/>
                  </a:moveTo>
                  <a:cubicBezTo>
                    <a:pt x="396" y="296"/>
                    <a:pt x="360" y="208"/>
                    <a:pt x="288" y="144"/>
                  </a:cubicBezTo>
                  <a:cubicBezTo>
                    <a:pt x="216" y="80"/>
                    <a:pt x="48" y="24"/>
                    <a:pt x="0" y="0"/>
                  </a:cubicBezTo>
                </a:path>
              </a:pathLst>
            </a:custGeom>
            <a:noFill/>
            <a:ln w="28575">
              <a:solidFill>
                <a:srgbClr val="FF0000"/>
              </a:solidFill>
              <a:round/>
              <a:headEnd/>
              <a:tailEnd/>
            </a:ln>
          </p:spPr>
          <p:txBody>
            <a:bodyPr wrap="none" anchor="ctr"/>
            <a:lstStyle/>
            <a:p>
              <a:endParaRPr lang="en-US" dirty="0"/>
            </a:p>
          </p:txBody>
        </p:sp>
      </p:grpSp>
      <p:sp>
        <p:nvSpPr>
          <p:cNvPr id="17" name="Freeform 11"/>
          <p:cNvSpPr>
            <a:spLocks/>
          </p:cNvSpPr>
          <p:nvPr/>
        </p:nvSpPr>
        <p:spPr bwMode="auto">
          <a:xfrm>
            <a:off x="11214667" y="3945185"/>
            <a:ext cx="1676400" cy="266700"/>
          </a:xfrm>
          <a:custGeom>
            <a:avLst/>
            <a:gdLst>
              <a:gd name="T0" fmla="*/ 0 w 1056"/>
              <a:gd name="T1" fmla="*/ 2147483647 h 168"/>
              <a:gd name="T2" fmla="*/ 2147483647 w 1056"/>
              <a:gd name="T3" fmla="*/ 2147483647 h 168"/>
              <a:gd name="T4" fmla="*/ 2147483647 w 1056"/>
              <a:gd name="T5" fmla="*/ 0 h 168"/>
              <a:gd name="T6" fmla="*/ 0 60000 65536"/>
              <a:gd name="T7" fmla="*/ 0 60000 65536"/>
              <a:gd name="T8" fmla="*/ 0 60000 65536"/>
              <a:gd name="T9" fmla="*/ 0 w 1056"/>
              <a:gd name="T10" fmla="*/ 0 h 168"/>
              <a:gd name="T11" fmla="*/ 1056 w 1056"/>
              <a:gd name="T12" fmla="*/ 168 h 168"/>
            </a:gdLst>
            <a:ahLst/>
            <a:cxnLst>
              <a:cxn ang="T6">
                <a:pos x="T0" y="T1"/>
              </a:cxn>
              <a:cxn ang="T7">
                <a:pos x="T2" y="T3"/>
              </a:cxn>
              <a:cxn ang="T8">
                <a:pos x="T4" y="T5"/>
              </a:cxn>
            </a:cxnLst>
            <a:rect l="T9" t="T10" r="T11" b="T12"/>
            <a:pathLst>
              <a:path w="1056" h="168">
                <a:moveTo>
                  <a:pt x="0" y="144"/>
                </a:moveTo>
                <a:cubicBezTo>
                  <a:pt x="224" y="156"/>
                  <a:pt x="448" y="168"/>
                  <a:pt x="624" y="144"/>
                </a:cubicBezTo>
                <a:cubicBezTo>
                  <a:pt x="800" y="120"/>
                  <a:pt x="984" y="24"/>
                  <a:pt x="1056" y="0"/>
                </a:cubicBezTo>
              </a:path>
            </a:pathLst>
          </a:custGeom>
          <a:noFill/>
          <a:ln w="9525">
            <a:solidFill>
              <a:srgbClr val="006600"/>
            </a:solidFill>
            <a:round/>
            <a:headEnd/>
            <a:tailEnd/>
          </a:ln>
        </p:spPr>
        <p:txBody>
          <a:bodyPr wrap="none" anchor="ctr"/>
          <a:lstStyle/>
          <a:p>
            <a:endParaRPr lang="en-US" dirty="0"/>
          </a:p>
        </p:txBody>
      </p:sp>
      <p:grpSp>
        <p:nvGrpSpPr>
          <p:cNvPr id="3" name="Group 13"/>
          <p:cNvGrpSpPr>
            <a:grpSpLocks/>
          </p:cNvGrpSpPr>
          <p:nvPr/>
        </p:nvGrpSpPr>
        <p:grpSpPr bwMode="auto">
          <a:xfrm>
            <a:off x="11214667" y="3792785"/>
            <a:ext cx="1066800" cy="228600"/>
            <a:chOff x="288" y="528"/>
            <a:chExt cx="672" cy="144"/>
          </a:xfrm>
        </p:grpSpPr>
        <p:sp>
          <p:nvSpPr>
            <p:cNvPr id="19" name="Line 14"/>
            <p:cNvSpPr>
              <a:spLocks noChangeShapeType="1"/>
            </p:cNvSpPr>
            <p:nvPr/>
          </p:nvSpPr>
          <p:spPr bwMode="auto">
            <a:xfrm>
              <a:off x="672" y="672"/>
              <a:ext cx="288" cy="0"/>
            </a:xfrm>
            <a:prstGeom prst="line">
              <a:avLst/>
            </a:prstGeom>
            <a:noFill/>
            <a:ln w="28575">
              <a:solidFill>
                <a:schemeClr val="tx1"/>
              </a:solidFill>
              <a:round/>
              <a:headEnd/>
              <a:tailEnd type="triangle" w="med" len="med"/>
            </a:ln>
          </p:spPr>
          <p:txBody>
            <a:bodyPr wrap="none" anchor="ctr"/>
            <a:lstStyle/>
            <a:p>
              <a:endParaRPr lang="en-US" dirty="0"/>
            </a:p>
          </p:txBody>
        </p:sp>
        <p:sp>
          <p:nvSpPr>
            <p:cNvPr id="20" name="Line 15"/>
            <p:cNvSpPr>
              <a:spLocks noChangeShapeType="1"/>
            </p:cNvSpPr>
            <p:nvPr/>
          </p:nvSpPr>
          <p:spPr bwMode="auto">
            <a:xfrm>
              <a:off x="288" y="672"/>
              <a:ext cx="240" cy="0"/>
            </a:xfrm>
            <a:prstGeom prst="line">
              <a:avLst/>
            </a:prstGeom>
            <a:noFill/>
            <a:ln w="9525">
              <a:solidFill>
                <a:schemeClr val="tx1"/>
              </a:solidFill>
              <a:round/>
              <a:headEnd/>
              <a:tailEnd/>
            </a:ln>
          </p:spPr>
          <p:txBody>
            <a:bodyPr wrap="none" anchor="ctr"/>
            <a:lstStyle/>
            <a:p>
              <a:endParaRPr lang="en-US" dirty="0"/>
            </a:p>
          </p:txBody>
        </p:sp>
        <p:sp>
          <p:nvSpPr>
            <p:cNvPr id="21" name="Line 16"/>
            <p:cNvSpPr>
              <a:spLocks noChangeShapeType="1"/>
            </p:cNvSpPr>
            <p:nvPr/>
          </p:nvSpPr>
          <p:spPr bwMode="auto">
            <a:xfrm>
              <a:off x="384" y="528"/>
              <a:ext cx="0" cy="144"/>
            </a:xfrm>
            <a:prstGeom prst="line">
              <a:avLst/>
            </a:prstGeom>
            <a:noFill/>
            <a:ln w="28575">
              <a:solidFill>
                <a:schemeClr val="tx1"/>
              </a:solidFill>
              <a:round/>
              <a:headEnd/>
              <a:tailEnd/>
            </a:ln>
          </p:spPr>
          <p:txBody>
            <a:bodyPr wrap="none" anchor="ctr"/>
            <a:lstStyle/>
            <a:p>
              <a:endParaRPr lang="en-US" dirty="0"/>
            </a:p>
          </p:txBody>
        </p:sp>
      </p:grpSp>
      <p:sp>
        <p:nvSpPr>
          <p:cNvPr id="22" name="Line 18"/>
          <p:cNvSpPr>
            <a:spLocks noChangeShapeType="1"/>
          </p:cNvSpPr>
          <p:nvPr/>
        </p:nvSpPr>
        <p:spPr bwMode="auto">
          <a:xfrm flipH="1" flipV="1">
            <a:off x="13881667" y="4173785"/>
            <a:ext cx="1066800" cy="838200"/>
          </a:xfrm>
          <a:prstGeom prst="line">
            <a:avLst/>
          </a:prstGeom>
          <a:noFill/>
          <a:ln w="9525">
            <a:solidFill>
              <a:schemeClr val="tx1"/>
            </a:solidFill>
            <a:round/>
            <a:headEnd/>
            <a:tailEnd/>
          </a:ln>
        </p:spPr>
        <p:txBody>
          <a:bodyPr wrap="none" anchor="ctr"/>
          <a:lstStyle/>
          <a:p>
            <a:endParaRPr lang="en-US" dirty="0"/>
          </a:p>
        </p:txBody>
      </p:sp>
      <p:sp>
        <p:nvSpPr>
          <p:cNvPr id="23" name="Line 19"/>
          <p:cNvSpPr>
            <a:spLocks noChangeShapeType="1"/>
          </p:cNvSpPr>
          <p:nvPr/>
        </p:nvSpPr>
        <p:spPr bwMode="auto">
          <a:xfrm flipH="1" flipV="1">
            <a:off x="13881667" y="4173785"/>
            <a:ext cx="990600" cy="685800"/>
          </a:xfrm>
          <a:prstGeom prst="line">
            <a:avLst/>
          </a:prstGeom>
          <a:noFill/>
          <a:ln w="9525">
            <a:solidFill>
              <a:schemeClr val="tx1"/>
            </a:solidFill>
            <a:round/>
            <a:headEnd/>
            <a:tailEnd/>
          </a:ln>
        </p:spPr>
        <p:txBody>
          <a:bodyPr wrap="none" anchor="ctr"/>
          <a:lstStyle/>
          <a:p>
            <a:endParaRPr lang="en-US" dirty="0"/>
          </a:p>
        </p:txBody>
      </p:sp>
      <p:sp>
        <p:nvSpPr>
          <p:cNvPr id="24" name="Line 20"/>
          <p:cNvSpPr>
            <a:spLocks noChangeShapeType="1"/>
          </p:cNvSpPr>
          <p:nvPr/>
        </p:nvSpPr>
        <p:spPr bwMode="auto">
          <a:xfrm>
            <a:off x="15024667" y="6688385"/>
            <a:ext cx="4191000" cy="0"/>
          </a:xfrm>
          <a:prstGeom prst="line">
            <a:avLst/>
          </a:prstGeom>
          <a:noFill/>
          <a:ln w="9525">
            <a:solidFill>
              <a:schemeClr val="tx1"/>
            </a:solidFill>
            <a:round/>
            <a:headEnd/>
            <a:tailEnd type="triangle" w="med" len="med"/>
          </a:ln>
        </p:spPr>
        <p:txBody>
          <a:bodyPr wrap="none" anchor="ctr"/>
          <a:lstStyle/>
          <a:p>
            <a:endParaRPr lang="en-US" dirty="0"/>
          </a:p>
        </p:txBody>
      </p:sp>
      <p:sp>
        <p:nvSpPr>
          <p:cNvPr id="25" name="Line 21"/>
          <p:cNvSpPr>
            <a:spLocks noChangeShapeType="1"/>
          </p:cNvSpPr>
          <p:nvPr/>
        </p:nvSpPr>
        <p:spPr bwMode="auto">
          <a:xfrm flipV="1">
            <a:off x="15024667" y="4630985"/>
            <a:ext cx="0" cy="2057400"/>
          </a:xfrm>
          <a:prstGeom prst="line">
            <a:avLst/>
          </a:prstGeom>
          <a:noFill/>
          <a:ln w="9525">
            <a:solidFill>
              <a:schemeClr val="tx1"/>
            </a:solidFill>
            <a:round/>
            <a:headEnd/>
            <a:tailEnd type="triangle" w="med" len="med"/>
          </a:ln>
        </p:spPr>
        <p:txBody>
          <a:bodyPr wrap="none" anchor="ctr"/>
          <a:lstStyle/>
          <a:p>
            <a:endParaRPr lang="en-US" dirty="0"/>
          </a:p>
        </p:txBody>
      </p:sp>
      <p:sp>
        <p:nvSpPr>
          <p:cNvPr id="26" name="Line 22"/>
          <p:cNvSpPr>
            <a:spLocks noChangeShapeType="1"/>
          </p:cNvSpPr>
          <p:nvPr/>
        </p:nvSpPr>
        <p:spPr bwMode="auto">
          <a:xfrm flipV="1">
            <a:off x="15329467" y="6764585"/>
            <a:ext cx="0" cy="381000"/>
          </a:xfrm>
          <a:prstGeom prst="line">
            <a:avLst/>
          </a:prstGeom>
          <a:noFill/>
          <a:ln w="38100">
            <a:solidFill>
              <a:srgbClr val="FF0000"/>
            </a:solidFill>
            <a:round/>
            <a:headEnd/>
            <a:tailEnd type="triangle" w="med" len="med"/>
          </a:ln>
        </p:spPr>
        <p:txBody>
          <a:bodyPr wrap="none" anchor="ctr"/>
          <a:lstStyle/>
          <a:p>
            <a:endParaRPr lang="en-US" dirty="0"/>
          </a:p>
        </p:txBody>
      </p:sp>
      <p:sp>
        <p:nvSpPr>
          <p:cNvPr id="27" name="Freeform 23"/>
          <p:cNvSpPr>
            <a:spLocks/>
          </p:cNvSpPr>
          <p:nvPr/>
        </p:nvSpPr>
        <p:spPr bwMode="auto">
          <a:xfrm>
            <a:off x="15329467" y="6104185"/>
            <a:ext cx="1447800" cy="584200"/>
          </a:xfrm>
          <a:custGeom>
            <a:avLst/>
            <a:gdLst>
              <a:gd name="T0" fmla="*/ 0 w 768"/>
              <a:gd name="T1" fmla="*/ 2147483647 h 368"/>
              <a:gd name="T2" fmla="*/ 2147483647 w 768"/>
              <a:gd name="T3" fmla="*/ 2147483647 h 368"/>
              <a:gd name="T4" fmla="*/ 2147483647 w 768"/>
              <a:gd name="T5" fmla="*/ 2147483647 h 368"/>
              <a:gd name="T6" fmla="*/ 2147483647 w 768"/>
              <a:gd name="T7" fmla="*/ 2147483647 h 368"/>
              <a:gd name="T8" fmla="*/ 0 60000 65536"/>
              <a:gd name="T9" fmla="*/ 0 60000 65536"/>
              <a:gd name="T10" fmla="*/ 0 60000 65536"/>
              <a:gd name="T11" fmla="*/ 0 60000 65536"/>
              <a:gd name="T12" fmla="*/ 0 w 768"/>
              <a:gd name="T13" fmla="*/ 0 h 368"/>
              <a:gd name="T14" fmla="*/ 768 w 768"/>
              <a:gd name="T15" fmla="*/ 368 h 368"/>
            </a:gdLst>
            <a:ahLst/>
            <a:cxnLst>
              <a:cxn ang="T8">
                <a:pos x="T0" y="T1"/>
              </a:cxn>
              <a:cxn ang="T9">
                <a:pos x="T2" y="T3"/>
              </a:cxn>
              <a:cxn ang="T10">
                <a:pos x="T4" y="T5"/>
              </a:cxn>
              <a:cxn ang="T11">
                <a:pos x="T6" y="T7"/>
              </a:cxn>
            </a:cxnLst>
            <a:rect l="T12" t="T13" r="T14" b="T15"/>
            <a:pathLst>
              <a:path w="768" h="368">
                <a:moveTo>
                  <a:pt x="0" y="368"/>
                </a:moveTo>
                <a:cubicBezTo>
                  <a:pt x="44" y="216"/>
                  <a:pt x="88" y="64"/>
                  <a:pt x="144" y="32"/>
                </a:cubicBezTo>
                <a:cubicBezTo>
                  <a:pt x="200" y="0"/>
                  <a:pt x="232" y="120"/>
                  <a:pt x="336" y="176"/>
                </a:cubicBezTo>
                <a:cubicBezTo>
                  <a:pt x="440" y="232"/>
                  <a:pt x="604" y="300"/>
                  <a:pt x="768" y="368"/>
                </a:cubicBezTo>
              </a:path>
            </a:pathLst>
          </a:custGeom>
          <a:noFill/>
          <a:ln w="28575">
            <a:solidFill>
              <a:srgbClr val="FF0000"/>
            </a:solidFill>
            <a:round/>
            <a:headEnd/>
            <a:tailEnd/>
          </a:ln>
        </p:spPr>
        <p:txBody>
          <a:bodyPr wrap="none" anchor="ctr"/>
          <a:lstStyle/>
          <a:p>
            <a:endParaRPr lang="en-US" dirty="0"/>
          </a:p>
        </p:txBody>
      </p:sp>
      <p:grpSp>
        <p:nvGrpSpPr>
          <p:cNvPr id="5" name="Group 25"/>
          <p:cNvGrpSpPr>
            <a:grpSpLocks/>
          </p:cNvGrpSpPr>
          <p:nvPr/>
        </p:nvGrpSpPr>
        <p:grpSpPr bwMode="auto">
          <a:xfrm>
            <a:off x="15024667" y="5011985"/>
            <a:ext cx="4079875" cy="533400"/>
            <a:chOff x="2688" y="1296"/>
            <a:chExt cx="2570" cy="336"/>
          </a:xfrm>
        </p:grpSpPr>
        <p:graphicFrame>
          <p:nvGraphicFramePr>
            <p:cNvPr id="30" name="Object 26"/>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138297" name="Equation" r:id="rId6" imgW="139680" imgH="177480" progId="Equation.3">
                    <p:embed/>
                  </p:oleObj>
                </mc:Choice>
                <mc:Fallback>
                  <p:oleObj name="Equation" r:id="rId6" imgW="139680" imgH="177480" progId="Equation.3">
                    <p:embed/>
                    <p:pic>
                      <p:nvPicPr>
                        <p:cNvPr id="0" name="Objec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Line 27"/>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dirty="0"/>
            </a:p>
          </p:txBody>
        </p:sp>
      </p:grpSp>
      <p:grpSp>
        <p:nvGrpSpPr>
          <p:cNvPr id="6" name="Group 28"/>
          <p:cNvGrpSpPr>
            <a:grpSpLocks/>
          </p:cNvGrpSpPr>
          <p:nvPr/>
        </p:nvGrpSpPr>
        <p:grpSpPr bwMode="auto">
          <a:xfrm>
            <a:off x="16320067" y="6688385"/>
            <a:ext cx="533400" cy="381000"/>
            <a:chOff x="3504" y="2352"/>
            <a:chExt cx="336" cy="240"/>
          </a:xfrm>
        </p:grpSpPr>
        <p:sp>
          <p:nvSpPr>
            <p:cNvPr id="34" name="Line 29"/>
            <p:cNvSpPr>
              <a:spLocks noChangeShapeType="1"/>
            </p:cNvSpPr>
            <p:nvPr/>
          </p:nvSpPr>
          <p:spPr bwMode="auto">
            <a:xfrm flipV="1">
              <a:off x="3504"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35" name="Line 30"/>
            <p:cNvSpPr>
              <a:spLocks noChangeShapeType="1"/>
            </p:cNvSpPr>
            <p:nvPr/>
          </p:nvSpPr>
          <p:spPr bwMode="auto">
            <a:xfrm flipV="1">
              <a:off x="3696"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36" name="Line 31"/>
            <p:cNvSpPr>
              <a:spLocks noChangeShapeType="1"/>
            </p:cNvSpPr>
            <p:nvPr/>
          </p:nvSpPr>
          <p:spPr bwMode="auto">
            <a:xfrm flipV="1">
              <a:off x="3840" y="2352"/>
              <a:ext cx="0" cy="240"/>
            </a:xfrm>
            <a:prstGeom prst="line">
              <a:avLst/>
            </a:prstGeom>
            <a:noFill/>
            <a:ln w="38100">
              <a:solidFill>
                <a:srgbClr val="FF0000"/>
              </a:solidFill>
              <a:round/>
              <a:headEnd/>
              <a:tailEnd type="triangle" w="med" len="med"/>
            </a:ln>
          </p:spPr>
          <p:txBody>
            <a:bodyPr wrap="none" anchor="ctr"/>
            <a:lstStyle/>
            <a:p>
              <a:endParaRPr lang="en-US" dirty="0"/>
            </a:p>
          </p:txBody>
        </p:sp>
      </p:grpSp>
      <p:grpSp>
        <p:nvGrpSpPr>
          <p:cNvPr id="7" name="Group 32"/>
          <p:cNvGrpSpPr>
            <a:grpSpLocks/>
          </p:cNvGrpSpPr>
          <p:nvPr/>
        </p:nvGrpSpPr>
        <p:grpSpPr bwMode="auto">
          <a:xfrm>
            <a:off x="16320067" y="5316785"/>
            <a:ext cx="762000" cy="1219200"/>
            <a:chOff x="3504" y="1488"/>
            <a:chExt cx="480" cy="768"/>
          </a:xfrm>
        </p:grpSpPr>
        <p:sp>
          <p:nvSpPr>
            <p:cNvPr id="40" name="Freeform 33"/>
            <p:cNvSpPr>
              <a:spLocks/>
            </p:cNvSpPr>
            <p:nvPr/>
          </p:nvSpPr>
          <p:spPr bwMode="auto">
            <a:xfrm>
              <a:off x="3504" y="1928"/>
              <a:ext cx="192" cy="328"/>
            </a:xfrm>
            <a:custGeom>
              <a:avLst/>
              <a:gdLst>
                <a:gd name="T0" fmla="*/ 0 w 192"/>
                <a:gd name="T1" fmla="*/ 328 h 328"/>
                <a:gd name="T2" fmla="*/ 96 w 192"/>
                <a:gd name="T3" fmla="*/ 40 h 328"/>
                <a:gd name="T4" fmla="*/ 192 w 192"/>
                <a:gd name="T5" fmla="*/ 88 h 328"/>
                <a:gd name="T6" fmla="*/ 0 60000 65536"/>
                <a:gd name="T7" fmla="*/ 0 60000 65536"/>
                <a:gd name="T8" fmla="*/ 0 60000 65536"/>
                <a:gd name="T9" fmla="*/ 0 w 192"/>
                <a:gd name="T10" fmla="*/ 0 h 328"/>
                <a:gd name="T11" fmla="*/ 192 w 192"/>
                <a:gd name="T12" fmla="*/ 328 h 328"/>
              </a:gdLst>
              <a:ahLst/>
              <a:cxnLst>
                <a:cxn ang="T6">
                  <a:pos x="T0" y="T1"/>
                </a:cxn>
                <a:cxn ang="T7">
                  <a:pos x="T2" y="T3"/>
                </a:cxn>
                <a:cxn ang="T8">
                  <a:pos x="T4" y="T5"/>
                </a:cxn>
              </a:cxnLst>
              <a:rect l="T9" t="T10" r="T11" b="T12"/>
              <a:pathLst>
                <a:path w="192" h="328">
                  <a:moveTo>
                    <a:pt x="0" y="328"/>
                  </a:moveTo>
                  <a:cubicBezTo>
                    <a:pt x="32" y="204"/>
                    <a:pt x="64" y="80"/>
                    <a:pt x="96" y="40"/>
                  </a:cubicBezTo>
                  <a:cubicBezTo>
                    <a:pt x="128" y="0"/>
                    <a:pt x="176" y="80"/>
                    <a:pt x="192" y="88"/>
                  </a:cubicBezTo>
                </a:path>
              </a:pathLst>
            </a:custGeom>
            <a:noFill/>
            <a:ln w="28575">
              <a:solidFill>
                <a:srgbClr val="FF0000"/>
              </a:solidFill>
              <a:round/>
              <a:headEnd/>
              <a:tailEnd/>
            </a:ln>
          </p:spPr>
          <p:txBody>
            <a:bodyPr wrap="none" anchor="ctr"/>
            <a:lstStyle/>
            <a:p>
              <a:endParaRPr lang="en-US" dirty="0"/>
            </a:p>
          </p:txBody>
        </p:sp>
        <p:sp>
          <p:nvSpPr>
            <p:cNvPr id="41" name="Freeform 34"/>
            <p:cNvSpPr>
              <a:spLocks/>
            </p:cNvSpPr>
            <p:nvPr/>
          </p:nvSpPr>
          <p:spPr bwMode="auto">
            <a:xfrm>
              <a:off x="3696" y="1680"/>
              <a:ext cx="144" cy="328"/>
            </a:xfrm>
            <a:custGeom>
              <a:avLst/>
              <a:gdLst>
                <a:gd name="T0" fmla="*/ 0 w 192"/>
                <a:gd name="T1" fmla="*/ 328 h 328"/>
                <a:gd name="T2" fmla="*/ 22 w 192"/>
                <a:gd name="T3" fmla="*/ 40 h 328"/>
                <a:gd name="T4" fmla="*/ 46 w 192"/>
                <a:gd name="T5" fmla="*/ 88 h 328"/>
                <a:gd name="T6" fmla="*/ 0 60000 65536"/>
                <a:gd name="T7" fmla="*/ 0 60000 65536"/>
                <a:gd name="T8" fmla="*/ 0 60000 65536"/>
                <a:gd name="T9" fmla="*/ 0 w 192"/>
                <a:gd name="T10" fmla="*/ 0 h 328"/>
                <a:gd name="T11" fmla="*/ 192 w 192"/>
                <a:gd name="T12" fmla="*/ 328 h 328"/>
              </a:gdLst>
              <a:ahLst/>
              <a:cxnLst>
                <a:cxn ang="T6">
                  <a:pos x="T0" y="T1"/>
                </a:cxn>
                <a:cxn ang="T7">
                  <a:pos x="T2" y="T3"/>
                </a:cxn>
                <a:cxn ang="T8">
                  <a:pos x="T4" y="T5"/>
                </a:cxn>
              </a:cxnLst>
              <a:rect l="T9" t="T10" r="T11" b="T12"/>
              <a:pathLst>
                <a:path w="192" h="328">
                  <a:moveTo>
                    <a:pt x="0" y="328"/>
                  </a:moveTo>
                  <a:cubicBezTo>
                    <a:pt x="32" y="204"/>
                    <a:pt x="64" y="80"/>
                    <a:pt x="96" y="40"/>
                  </a:cubicBezTo>
                  <a:cubicBezTo>
                    <a:pt x="128" y="0"/>
                    <a:pt x="176" y="80"/>
                    <a:pt x="192" y="88"/>
                  </a:cubicBezTo>
                </a:path>
              </a:pathLst>
            </a:custGeom>
            <a:noFill/>
            <a:ln w="28575">
              <a:solidFill>
                <a:srgbClr val="FF0000"/>
              </a:solidFill>
              <a:round/>
              <a:headEnd/>
              <a:tailEnd/>
            </a:ln>
          </p:spPr>
          <p:txBody>
            <a:bodyPr wrap="none" anchor="ctr"/>
            <a:lstStyle/>
            <a:p>
              <a:endParaRPr lang="en-US" dirty="0"/>
            </a:p>
          </p:txBody>
        </p:sp>
        <p:sp>
          <p:nvSpPr>
            <p:cNvPr id="44" name="Freeform 35"/>
            <p:cNvSpPr>
              <a:spLocks/>
            </p:cNvSpPr>
            <p:nvPr/>
          </p:nvSpPr>
          <p:spPr bwMode="auto">
            <a:xfrm>
              <a:off x="3840" y="1488"/>
              <a:ext cx="144" cy="280"/>
            </a:xfrm>
            <a:custGeom>
              <a:avLst/>
              <a:gdLst>
                <a:gd name="T0" fmla="*/ 0 w 192"/>
                <a:gd name="T1" fmla="*/ 149 h 328"/>
                <a:gd name="T2" fmla="*/ 22 w 192"/>
                <a:gd name="T3" fmla="*/ 18 h 328"/>
                <a:gd name="T4" fmla="*/ 46 w 192"/>
                <a:gd name="T5" fmla="*/ 40 h 328"/>
                <a:gd name="T6" fmla="*/ 0 60000 65536"/>
                <a:gd name="T7" fmla="*/ 0 60000 65536"/>
                <a:gd name="T8" fmla="*/ 0 60000 65536"/>
                <a:gd name="T9" fmla="*/ 0 w 192"/>
                <a:gd name="T10" fmla="*/ 0 h 328"/>
                <a:gd name="T11" fmla="*/ 192 w 192"/>
                <a:gd name="T12" fmla="*/ 328 h 328"/>
              </a:gdLst>
              <a:ahLst/>
              <a:cxnLst>
                <a:cxn ang="T6">
                  <a:pos x="T0" y="T1"/>
                </a:cxn>
                <a:cxn ang="T7">
                  <a:pos x="T2" y="T3"/>
                </a:cxn>
                <a:cxn ang="T8">
                  <a:pos x="T4" y="T5"/>
                </a:cxn>
              </a:cxnLst>
              <a:rect l="T9" t="T10" r="T11" b="T12"/>
              <a:pathLst>
                <a:path w="192" h="328">
                  <a:moveTo>
                    <a:pt x="0" y="328"/>
                  </a:moveTo>
                  <a:cubicBezTo>
                    <a:pt x="32" y="204"/>
                    <a:pt x="64" y="80"/>
                    <a:pt x="96" y="40"/>
                  </a:cubicBezTo>
                  <a:cubicBezTo>
                    <a:pt x="128" y="0"/>
                    <a:pt x="176" y="80"/>
                    <a:pt x="192" y="88"/>
                  </a:cubicBezTo>
                </a:path>
              </a:pathLst>
            </a:custGeom>
            <a:noFill/>
            <a:ln w="28575">
              <a:solidFill>
                <a:srgbClr val="FF0000"/>
              </a:solidFill>
              <a:round/>
              <a:headEnd/>
              <a:tailEnd/>
            </a:ln>
          </p:spPr>
          <p:txBody>
            <a:bodyPr wrap="none" anchor="ctr"/>
            <a:lstStyle/>
            <a:p>
              <a:endParaRPr lang="en-US" dirty="0"/>
            </a:p>
          </p:txBody>
        </p:sp>
      </p:grpSp>
      <p:grpSp>
        <p:nvGrpSpPr>
          <p:cNvPr id="8" name="Group 36"/>
          <p:cNvGrpSpPr>
            <a:grpSpLocks/>
          </p:cNvGrpSpPr>
          <p:nvPr/>
        </p:nvGrpSpPr>
        <p:grpSpPr bwMode="auto">
          <a:xfrm>
            <a:off x="11443267" y="3640385"/>
            <a:ext cx="1676400" cy="1171575"/>
            <a:chOff x="432" y="432"/>
            <a:chExt cx="1056" cy="738"/>
          </a:xfrm>
        </p:grpSpPr>
        <p:sp>
          <p:nvSpPr>
            <p:cNvPr id="46" name="Freeform 37"/>
            <p:cNvSpPr>
              <a:spLocks/>
            </p:cNvSpPr>
            <p:nvPr/>
          </p:nvSpPr>
          <p:spPr bwMode="auto">
            <a:xfrm>
              <a:off x="432" y="432"/>
              <a:ext cx="1056" cy="96"/>
            </a:xfrm>
            <a:custGeom>
              <a:avLst/>
              <a:gdLst>
                <a:gd name="T0" fmla="*/ 0 w 1056"/>
                <a:gd name="T1" fmla="*/ 9 h 168"/>
                <a:gd name="T2" fmla="*/ 624 w 1056"/>
                <a:gd name="T3" fmla="*/ 9 h 168"/>
                <a:gd name="T4" fmla="*/ 1056 w 1056"/>
                <a:gd name="T5" fmla="*/ 0 h 168"/>
                <a:gd name="T6" fmla="*/ 0 60000 65536"/>
                <a:gd name="T7" fmla="*/ 0 60000 65536"/>
                <a:gd name="T8" fmla="*/ 0 60000 65536"/>
                <a:gd name="T9" fmla="*/ 0 w 1056"/>
                <a:gd name="T10" fmla="*/ 0 h 168"/>
                <a:gd name="T11" fmla="*/ 1056 w 1056"/>
                <a:gd name="T12" fmla="*/ 168 h 168"/>
              </a:gdLst>
              <a:ahLst/>
              <a:cxnLst>
                <a:cxn ang="T6">
                  <a:pos x="T0" y="T1"/>
                </a:cxn>
                <a:cxn ang="T7">
                  <a:pos x="T2" y="T3"/>
                </a:cxn>
                <a:cxn ang="T8">
                  <a:pos x="T4" y="T5"/>
                </a:cxn>
              </a:cxnLst>
              <a:rect l="T9" t="T10" r="T11" b="T12"/>
              <a:pathLst>
                <a:path w="1056" h="168">
                  <a:moveTo>
                    <a:pt x="0" y="144"/>
                  </a:moveTo>
                  <a:cubicBezTo>
                    <a:pt x="224" y="156"/>
                    <a:pt x="448" y="168"/>
                    <a:pt x="624" y="144"/>
                  </a:cubicBezTo>
                  <a:cubicBezTo>
                    <a:pt x="800" y="120"/>
                    <a:pt x="984" y="24"/>
                    <a:pt x="1056" y="0"/>
                  </a:cubicBezTo>
                </a:path>
              </a:pathLst>
            </a:custGeom>
            <a:noFill/>
            <a:ln w="9525">
              <a:solidFill>
                <a:srgbClr val="006600"/>
              </a:solidFill>
              <a:round/>
              <a:headEnd/>
              <a:tailEnd/>
            </a:ln>
          </p:spPr>
          <p:txBody>
            <a:bodyPr wrap="none" anchor="ctr"/>
            <a:lstStyle/>
            <a:p>
              <a:endParaRPr lang="en-US" dirty="0"/>
            </a:p>
          </p:txBody>
        </p:sp>
        <p:sp>
          <p:nvSpPr>
            <p:cNvPr id="47" name="Freeform 38"/>
            <p:cNvSpPr>
              <a:spLocks/>
            </p:cNvSpPr>
            <p:nvPr/>
          </p:nvSpPr>
          <p:spPr bwMode="auto">
            <a:xfrm>
              <a:off x="528" y="882"/>
              <a:ext cx="960" cy="288"/>
            </a:xfrm>
            <a:custGeom>
              <a:avLst/>
              <a:gdLst>
                <a:gd name="T0" fmla="*/ 0 w 1056"/>
                <a:gd name="T1" fmla="*/ 2131 h 168"/>
                <a:gd name="T2" fmla="*/ 386 w 1056"/>
                <a:gd name="T3" fmla="*/ 2131 h 168"/>
                <a:gd name="T4" fmla="*/ 656 w 1056"/>
                <a:gd name="T5" fmla="*/ 0 h 168"/>
                <a:gd name="T6" fmla="*/ 0 60000 65536"/>
                <a:gd name="T7" fmla="*/ 0 60000 65536"/>
                <a:gd name="T8" fmla="*/ 0 60000 65536"/>
                <a:gd name="T9" fmla="*/ 0 w 1056"/>
                <a:gd name="T10" fmla="*/ 0 h 168"/>
                <a:gd name="T11" fmla="*/ 1056 w 1056"/>
                <a:gd name="T12" fmla="*/ 168 h 168"/>
              </a:gdLst>
              <a:ahLst/>
              <a:cxnLst>
                <a:cxn ang="T6">
                  <a:pos x="T0" y="T1"/>
                </a:cxn>
                <a:cxn ang="T7">
                  <a:pos x="T2" y="T3"/>
                </a:cxn>
                <a:cxn ang="T8">
                  <a:pos x="T4" y="T5"/>
                </a:cxn>
              </a:cxnLst>
              <a:rect l="T9" t="T10" r="T11" b="T12"/>
              <a:pathLst>
                <a:path w="1056" h="168">
                  <a:moveTo>
                    <a:pt x="0" y="144"/>
                  </a:moveTo>
                  <a:cubicBezTo>
                    <a:pt x="224" y="156"/>
                    <a:pt x="448" y="168"/>
                    <a:pt x="624" y="144"/>
                  </a:cubicBezTo>
                  <a:cubicBezTo>
                    <a:pt x="800" y="120"/>
                    <a:pt x="984" y="24"/>
                    <a:pt x="1056" y="0"/>
                  </a:cubicBezTo>
                </a:path>
              </a:pathLst>
            </a:custGeom>
            <a:noFill/>
            <a:ln w="9525">
              <a:solidFill>
                <a:srgbClr val="006600"/>
              </a:solidFill>
              <a:round/>
              <a:headEnd/>
              <a:tailEnd/>
            </a:ln>
          </p:spPr>
          <p:txBody>
            <a:bodyPr wrap="none" anchor="ctr"/>
            <a:lstStyle/>
            <a:p>
              <a:endParaRPr lang="en-US" dirty="0"/>
            </a:p>
          </p:txBody>
        </p:sp>
        <p:sp>
          <p:nvSpPr>
            <p:cNvPr id="48" name="Line 39"/>
            <p:cNvSpPr>
              <a:spLocks noChangeShapeType="1"/>
            </p:cNvSpPr>
            <p:nvPr/>
          </p:nvSpPr>
          <p:spPr bwMode="auto">
            <a:xfrm>
              <a:off x="960" y="1008"/>
              <a:ext cx="240" cy="0"/>
            </a:xfrm>
            <a:prstGeom prst="line">
              <a:avLst/>
            </a:prstGeom>
            <a:noFill/>
            <a:ln w="28575">
              <a:solidFill>
                <a:schemeClr val="tx1"/>
              </a:solidFill>
              <a:round/>
              <a:headEnd/>
              <a:tailEnd type="triangle" w="med" len="med"/>
            </a:ln>
          </p:spPr>
          <p:txBody>
            <a:bodyPr wrap="none" anchor="ctr"/>
            <a:lstStyle/>
            <a:p>
              <a:endParaRPr lang="en-US" dirty="0"/>
            </a:p>
          </p:txBody>
        </p:sp>
        <p:sp>
          <p:nvSpPr>
            <p:cNvPr id="49" name="Line 40"/>
            <p:cNvSpPr>
              <a:spLocks noChangeShapeType="1"/>
            </p:cNvSpPr>
            <p:nvPr/>
          </p:nvSpPr>
          <p:spPr bwMode="auto">
            <a:xfrm>
              <a:off x="1056" y="432"/>
              <a:ext cx="240" cy="0"/>
            </a:xfrm>
            <a:prstGeom prst="line">
              <a:avLst/>
            </a:prstGeom>
            <a:noFill/>
            <a:ln w="28575">
              <a:solidFill>
                <a:schemeClr val="tx1"/>
              </a:solidFill>
              <a:round/>
              <a:headEnd/>
              <a:tailEnd type="triangle" w="med" len="med"/>
            </a:ln>
          </p:spPr>
          <p:txBody>
            <a:bodyPr wrap="none" anchor="ctr"/>
            <a:lstStyle/>
            <a:p>
              <a:endParaRPr lang="en-US" dirty="0"/>
            </a:p>
          </p:txBody>
        </p:sp>
      </p:grpSp>
      <p:grpSp>
        <p:nvGrpSpPr>
          <p:cNvPr id="9" name="Group 41"/>
          <p:cNvGrpSpPr>
            <a:grpSpLocks/>
          </p:cNvGrpSpPr>
          <p:nvPr/>
        </p:nvGrpSpPr>
        <p:grpSpPr bwMode="auto">
          <a:xfrm>
            <a:off x="16564561" y="2494209"/>
            <a:ext cx="2498732" cy="4803775"/>
            <a:chOff x="3716" y="20"/>
            <a:chExt cx="1574" cy="3026"/>
          </a:xfrm>
        </p:grpSpPr>
        <p:grpSp>
          <p:nvGrpSpPr>
            <p:cNvPr id="11" name="Group 42"/>
            <p:cNvGrpSpPr>
              <a:grpSpLocks/>
            </p:cNvGrpSpPr>
            <p:nvPr/>
          </p:nvGrpSpPr>
          <p:grpSpPr bwMode="auto">
            <a:xfrm>
              <a:off x="4042" y="702"/>
              <a:ext cx="1200" cy="2216"/>
              <a:chOff x="4042" y="702"/>
              <a:chExt cx="1200" cy="2216"/>
            </a:xfrm>
          </p:grpSpPr>
          <p:sp>
            <p:nvSpPr>
              <p:cNvPr id="58" name="Line 43"/>
              <p:cNvSpPr>
                <a:spLocks noChangeShapeType="1"/>
              </p:cNvSpPr>
              <p:nvPr/>
            </p:nvSpPr>
            <p:spPr bwMode="auto">
              <a:xfrm flipV="1">
                <a:off x="4042" y="266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59" name="Line 44"/>
              <p:cNvSpPr>
                <a:spLocks noChangeShapeType="1"/>
              </p:cNvSpPr>
              <p:nvPr/>
            </p:nvSpPr>
            <p:spPr bwMode="auto">
              <a:xfrm flipV="1">
                <a:off x="4042" y="1750"/>
                <a:ext cx="48" cy="144"/>
              </a:xfrm>
              <a:prstGeom prst="line">
                <a:avLst/>
              </a:prstGeom>
              <a:noFill/>
              <a:ln w="28575">
                <a:solidFill>
                  <a:srgbClr val="FF0000"/>
                </a:solidFill>
                <a:round/>
                <a:headEnd/>
                <a:tailEnd/>
              </a:ln>
            </p:spPr>
            <p:txBody>
              <a:bodyPr wrap="none" anchor="ctr"/>
              <a:lstStyle/>
              <a:p>
                <a:endParaRPr lang="en-US" dirty="0"/>
              </a:p>
            </p:txBody>
          </p:sp>
          <p:sp>
            <p:nvSpPr>
              <p:cNvPr id="60" name="Freeform 45"/>
              <p:cNvSpPr>
                <a:spLocks/>
              </p:cNvSpPr>
              <p:nvPr/>
            </p:nvSpPr>
            <p:spPr bwMode="auto">
              <a:xfrm>
                <a:off x="4090" y="702"/>
                <a:ext cx="1152" cy="2216"/>
              </a:xfrm>
              <a:custGeom>
                <a:avLst/>
                <a:gdLst>
                  <a:gd name="T0" fmla="*/ 0 w 1152"/>
                  <a:gd name="T1" fmla="*/ 1048 h 2216"/>
                  <a:gd name="T2" fmla="*/ 144 w 1152"/>
                  <a:gd name="T3" fmla="*/ 136 h 2216"/>
                  <a:gd name="T4" fmla="*/ 192 w 1152"/>
                  <a:gd name="T5" fmla="*/ 232 h 2216"/>
                  <a:gd name="T6" fmla="*/ 192 w 1152"/>
                  <a:gd name="T7" fmla="*/ 520 h 2216"/>
                  <a:gd name="T8" fmla="*/ 288 w 1152"/>
                  <a:gd name="T9" fmla="*/ 1864 h 2216"/>
                  <a:gd name="T10" fmla="*/ 480 w 1152"/>
                  <a:gd name="T11" fmla="*/ 2200 h 2216"/>
                  <a:gd name="T12" fmla="*/ 1152 w 1152"/>
                  <a:gd name="T13" fmla="*/ 1960 h 2216"/>
                  <a:gd name="T14" fmla="*/ 0 60000 65536"/>
                  <a:gd name="T15" fmla="*/ 0 60000 65536"/>
                  <a:gd name="T16" fmla="*/ 0 60000 65536"/>
                  <a:gd name="T17" fmla="*/ 0 60000 65536"/>
                  <a:gd name="T18" fmla="*/ 0 60000 65536"/>
                  <a:gd name="T19" fmla="*/ 0 60000 65536"/>
                  <a:gd name="T20" fmla="*/ 0 60000 65536"/>
                  <a:gd name="T21" fmla="*/ 0 w 1152"/>
                  <a:gd name="T22" fmla="*/ 0 h 2216"/>
                  <a:gd name="T23" fmla="*/ 1152 w 1152"/>
                  <a:gd name="T24" fmla="*/ 2216 h 22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2216">
                    <a:moveTo>
                      <a:pt x="0" y="1048"/>
                    </a:moveTo>
                    <a:cubicBezTo>
                      <a:pt x="56" y="660"/>
                      <a:pt x="112" y="272"/>
                      <a:pt x="144" y="136"/>
                    </a:cubicBezTo>
                    <a:cubicBezTo>
                      <a:pt x="176" y="0"/>
                      <a:pt x="184" y="168"/>
                      <a:pt x="192" y="232"/>
                    </a:cubicBezTo>
                    <a:cubicBezTo>
                      <a:pt x="200" y="296"/>
                      <a:pt x="176" y="248"/>
                      <a:pt x="192" y="520"/>
                    </a:cubicBezTo>
                    <a:cubicBezTo>
                      <a:pt x="208" y="792"/>
                      <a:pt x="240" y="1584"/>
                      <a:pt x="288" y="1864"/>
                    </a:cubicBezTo>
                    <a:cubicBezTo>
                      <a:pt x="336" y="2144"/>
                      <a:pt x="336" y="2184"/>
                      <a:pt x="480" y="2200"/>
                    </a:cubicBezTo>
                    <a:cubicBezTo>
                      <a:pt x="624" y="2216"/>
                      <a:pt x="1040" y="2000"/>
                      <a:pt x="1152" y="1960"/>
                    </a:cubicBezTo>
                  </a:path>
                </a:pathLst>
              </a:custGeom>
              <a:noFill/>
              <a:ln w="28575">
                <a:solidFill>
                  <a:srgbClr val="006600"/>
                </a:solidFill>
                <a:round/>
                <a:headEnd/>
                <a:tailEnd/>
              </a:ln>
            </p:spPr>
            <p:txBody>
              <a:bodyPr wrap="none" anchor="ctr"/>
              <a:lstStyle/>
              <a:p>
                <a:endParaRPr lang="en-US" dirty="0"/>
              </a:p>
            </p:txBody>
          </p:sp>
        </p:grpSp>
        <p:grpSp>
          <p:nvGrpSpPr>
            <p:cNvPr id="18" name="Group 46"/>
            <p:cNvGrpSpPr>
              <a:grpSpLocks/>
            </p:cNvGrpSpPr>
            <p:nvPr/>
          </p:nvGrpSpPr>
          <p:grpSpPr bwMode="auto">
            <a:xfrm>
              <a:off x="4906" y="2470"/>
              <a:ext cx="384" cy="576"/>
              <a:chOff x="4848" y="2160"/>
              <a:chExt cx="384" cy="576"/>
            </a:xfrm>
          </p:grpSpPr>
          <p:sp>
            <p:nvSpPr>
              <p:cNvPr id="55" name="Line 47"/>
              <p:cNvSpPr>
                <a:spLocks noChangeShapeType="1"/>
              </p:cNvSpPr>
              <p:nvPr/>
            </p:nvSpPr>
            <p:spPr bwMode="auto">
              <a:xfrm flipV="1">
                <a:off x="4848" y="2496"/>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57" name="Freeform 48"/>
              <p:cNvSpPr>
                <a:spLocks/>
              </p:cNvSpPr>
              <p:nvPr/>
            </p:nvSpPr>
            <p:spPr bwMode="auto">
              <a:xfrm>
                <a:off x="4848" y="2160"/>
                <a:ext cx="384" cy="336"/>
              </a:xfrm>
              <a:custGeom>
                <a:avLst/>
                <a:gdLst>
                  <a:gd name="T0" fmla="*/ 0 w 384"/>
                  <a:gd name="T1" fmla="*/ 336 h 336"/>
                  <a:gd name="T2" fmla="*/ 96 w 384"/>
                  <a:gd name="T3" fmla="*/ 48 h 336"/>
                  <a:gd name="T4" fmla="*/ 288 w 384"/>
                  <a:gd name="T5" fmla="*/ 48 h 336"/>
                  <a:gd name="T6" fmla="*/ 384 w 384"/>
                  <a:gd name="T7" fmla="*/ 48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0" y="336"/>
                    </a:moveTo>
                    <a:cubicBezTo>
                      <a:pt x="24" y="216"/>
                      <a:pt x="48" y="96"/>
                      <a:pt x="96" y="48"/>
                    </a:cubicBezTo>
                    <a:cubicBezTo>
                      <a:pt x="144" y="0"/>
                      <a:pt x="240" y="48"/>
                      <a:pt x="288" y="48"/>
                    </a:cubicBezTo>
                    <a:cubicBezTo>
                      <a:pt x="336" y="48"/>
                      <a:pt x="376" y="56"/>
                      <a:pt x="384" y="48"/>
                    </a:cubicBezTo>
                  </a:path>
                </a:pathLst>
              </a:custGeom>
              <a:noFill/>
              <a:ln w="28575">
                <a:solidFill>
                  <a:srgbClr val="FF0000"/>
                </a:solidFill>
                <a:round/>
                <a:headEnd/>
                <a:tailEnd/>
              </a:ln>
            </p:spPr>
            <p:txBody>
              <a:bodyPr wrap="none" anchor="ctr"/>
              <a:lstStyle/>
              <a:p>
                <a:endParaRPr lang="en-US" dirty="0"/>
              </a:p>
            </p:txBody>
          </p:sp>
        </p:grpSp>
        <p:sp>
          <p:nvSpPr>
            <p:cNvPr id="53" name="Text Box 49"/>
            <p:cNvSpPr txBox="1">
              <a:spLocks noChangeArrowheads="1"/>
            </p:cNvSpPr>
            <p:nvPr/>
          </p:nvSpPr>
          <p:spPr bwMode="auto">
            <a:xfrm>
              <a:off x="3716" y="20"/>
              <a:ext cx="1283" cy="288"/>
            </a:xfrm>
            <a:prstGeom prst="rect">
              <a:avLst/>
            </a:prstGeom>
            <a:noFill/>
            <a:ln w="9525">
              <a:noFill/>
              <a:miter lim="800000"/>
              <a:headEnd/>
              <a:tailEnd/>
            </a:ln>
          </p:spPr>
          <p:txBody>
            <a:bodyPr wrap="none">
              <a:spAutoFit/>
            </a:bodyPr>
            <a:lstStyle/>
            <a:p>
              <a:r>
                <a:rPr lang="en-US" dirty="0">
                  <a:solidFill>
                    <a:srgbClr val="006600"/>
                  </a:solidFill>
                </a:rPr>
                <a:t>Spike emission</a:t>
              </a:r>
            </a:p>
          </p:txBody>
        </p:sp>
        <p:sp>
          <p:nvSpPr>
            <p:cNvPr id="54" name="Line 51"/>
            <p:cNvSpPr>
              <a:spLocks noChangeShapeType="1"/>
            </p:cNvSpPr>
            <p:nvPr/>
          </p:nvSpPr>
          <p:spPr bwMode="auto">
            <a:xfrm flipV="1">
              <a:off x="4042" y="2662"/>
              <a:ext cx="0" cy="240"/>
            </a:xfrm>
            <a:prstGeom prst="line">
              <a:avLst/>
            </a:prstGeom>
            <a:noFill/>
            <a:ln w="28575">
              <a:solidFill>
                <a:srgbClr val="FF0000"/>
              </a:solidFill>
              <a:round/>
              <a:headEnd/>
              <a:tailEnd type="triangle" w="med" len="med"/>
            </a:ln>
          </p:spPr>
          <p:txBody>
            <a:bodyPr wrap="none" anchor="ctr"/>
            <a:lstStyle/>
            <a:p>
              <a:endParaRPr lang="en-US" dirty="0"/>
            </a:p>
          </p:txBody>
        </p:sp>
      </p:grpSp>
      <p:sp>
        <p:nvSpPr>
          <p:cNvPr id="62" name="Freeform 54"/>
          <p:cNvSpPr>
            <a:spLocks/>
          </p:cNvSpPr>
          <p:nvPr/>
        </p:nvSpPr>
        <p:spPr bwMode="auto">
          <a:xfrm>
            <a:off x="17080480" y="5459660"/>
            <a:ext cx="1828800" cy="1295400"/>
          </a:xfrm>
          <a:custGeom>
            <a:avLst/>
            <a:gdLst>
              <a:gd name="T0" fmla="*/ 0 w 1152"/>
              <a:gd name="T1" fmla="*/ 0 h 816"/>
              <a:gd name="T2" fmla="*/ 2147483647 w 1152"/>
              <a:gd name="T3" fmla="*/ 2147483647 h 816"/>
              <a:gd name="T4" fmla="*/ 2147483647 w 1152"/>
              <a:gd name="T5" fmla="*/ 2147483647 h 816"/>
              <a:gd name="T6" fmla="*/ 2147483647 w 1152"/>
              <a:gd name="T7" fmla="*/ 2147483647 h 816"/>
              <a:gd name="T8" fmla="*/ 0 60000 65536"/>
              <a:gd name="T9" fmla="*/ 0 60000 65536"/>
              <a:gd name="T10" fmla="*/ 0 60000 65536"/>
              <a:gd name="T11" fmla="*/ 0 60000 65536"/>
              <a:gd name="T12" fmla="*/ 0 w 1152"/>
              <a:gd name="T13" fmla="*/ 0 h 816"/>
              <a:gd name="T14" fmla="*/ 1152 w 1152"/>
              <a:gd name="T15" fmla="*/ 816 h 816"/>
            </a:gdLst>
            <a:ahLst/>
            <a:cxnLst>
              <a:cxn ang="T8">
                <a:pos x="T0" y="T1"/>
              </a:cxn>
              <a:cxn ang="T9">
                <a:pos x="T2" y="T3"/>
              </a:cxn>
              <a:cxn ang="T10">
                <a:pos x="T4" y="T5"/>
              </a:cxn>
              <a:cxn ang="T11">
                <a:pos x="T6" y="T7"/>
              </a:cxn>
            </a:cxnLst>
            <a:rect l="T12" t="T13" r="T14" b="T15"/>
            <a:pathLst>
              <a:path w="1152" h="816">
                <a:moveTo>
                  <a:pt x="0" y="0"/>
                </a:moveTo>
                <a:cubicBezTo>
                  <a:pt x="68" y="112"/>
                  <a:pt x="136" y="224"/>
                  <a:pt x="240" y="336"/>
                </a:cubicBezTo>
                <a:cubicBezTo>
                  <a:pt x="344" y="448"/>
                  <a:pt x="472" y="592"/>
                  <a:pt x="624" y="672"/>
                </a:cubicBezTo>
                <a:cubicBezTo>
                  <a:pt x="776" y="752"/>
                  <a:pt x="964" y="784"/>
                  <a:pt x="1152" y="816"/>
                </a:cubicBezTo>
              </a:path>
            </a:pathLst>
          </a:custGeom>
          <a:noFill/>
          <a:ln w="28575">
            <a:solidFill>
              <a:srgbClr val="FF0000"/>
            </a:solidFill>
            <a:round/>
            <a:headEnd/>
            <a:tailEnd/>
          </a:ln>
        </p:spPr>
        <p:txBody>
          <a:bodyPr wrap="none" anchor="ctr"/>
          <a:lstStyle/>
          <a:p>
            <a:endParaRPr lang="en-US" dirty="0"/>
          </a:p>
        </p:txBody>
      </p:sp>
      <p:cxnSp>
        <p:nvCxnSpPr>
          <p:cNvPr id="63" name="Straight Arrow Connector 62"/>
          <p:cNvCxnSpPr/>
          <p:nvPr/>
        </p:nvCxnSpPr>
        <p:spPr bwMode="auto">
          <a:xfrm flipH="1" flipV="1">
            <a:off x="15453416" y="6395516"/>
            <a:ext cx="714251" cy="1628254"/>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64" name="Text Box 24"/>
          <p:cNvSpPr txBox="1">
            <a:spLocks noChangeArrowheads="1"/>
          </p:cNvSpPr>
          <p:nvPr/>
        </p:nvSpPr>
        <p:spPr bwMode="auto">
          <a:xfrm>
            <a:off x="14964342" y="8023770"/>
            <a:ext cx="2951449" cy="969496"/>
          </a:xfrm>
          <a:prstGeom prst="rect">
            <a:avLst/>
          </a:prstGeom>
          <a:noFill/>
          <a:ln w="9525">
            <a:noFill/>
            <a:miter lim="800000"/>
            <a:headEnd/>
            <a:tailEnd/>
          </a:ln>
        </p:spPr>
        <p:txBody>
          <a:bodyPr wrap="none">
            <a:spAutoFit/>
          </a:bodyPr>
          <a:lstStyle/>
          <a:p>
            <a:r>
              <a:rPr lang="en-US" dirty="0">
                <a:solidFill>
                  <a:srgbClr val="FF0000"/>
                </a:solidFill>
              </a:rPr>
              <a:t>potential</a:t>
            </a:r>
          </a:p>
        </p:txBody>
      </p:sp>
      <p:grpSp>
        <p:nvGrpSpPr>
          <p:cNvPr id="28" name="Group 64"/>
          <p:cNvGrpSpPr/>
          <p:nvPr/>
        </p:nvGrpSpPr>
        <p:grpSpPr>
          <a:xfrm>
            <a:off x="11340710" y="3875236"/>
            <a:ext cx="1585262" cy="3200865"/>
            <a:chOff x="682482" y="1412776"/>
            <a:chExt cx="1585262" cy="3200865"/>
          </a:xfrm>
        </p:grpSpPr>
        <p:cxnSp>
          <p:nvCxnSpPr>
            <p:cNvPr id="66" name="Straight Arrow Connector 65"/>
            <p:cNvCxnSpPr>
              <a:stCxn id="67" idx="0"/>
            </p:cNvCxnSpPr>
            <p:nvPr/>
          </p:nvCxnSpPr>
          <p:spPr bwMode="auto">
            <a:xfrm flipV="1">
              <a:off x="1262128" y="1484784"/>
              <a:ext cx="933608" cy="2667192"/>
            </a:xfrm>
            <a:prstGeom prst="straightConnector1">
              <a:avLst/>
            </a:prstGeom>
            <a:solidFill>
              <a:schemeClr val="accent1"/>
            </a:solidFill>
            <a:ln w="9525" cap="flat" cmpd="sng" algn="ctr">
              <a:solidFill>
                <a:schemeClr val="accent2"/>
              </a:solidFill>
              <a:prstDash val="solid"/>
              <a:round/>
              <a:headEnd type="none" w="med" len="med"/>
              <a:tailEnd type="arrow"/>
            </a:ln>
            <a:effectLst/>
          </p:spPr>
        </p:cxnSp>
        <p:sp>
          <p:nvSpPr>
            <p:cNvPr id="67" name="Text Box 24"/>
            <p:cNvSpPr txBox="1">
              <a:spLocks noChangeArrowheads="1"/>
            </p:cNvSpPr>
            <p:nvPr/>
          </p:nvSpPr>
          <p:spPr bwMode="auto">
            <a:xfrm>
              <a:off x="682482" y="4151976"/>
              <a:ext cx="1159292" cy="461665"/>
            </a:xfrm>
            <a:prstGeom prst="rect">
              <a:avLst/>
            </a:prstGeom>
            <a:noFill/>
            <a:ln w="9525">
              <a:noFill/>
              <a:miter lim="800000"/>
              <a:headEnd/>
              <a:tailEnd/>
            </a:ln>
          </p:spPr>
          <p:txBody>
            <a:bodyPr wrap="none">
              <a:spAutoFit/>
            </a:bodyPr>
            <a:lstStyle/>
            <a:p>
              <a:r>
                <a:rPr lang="en-US" dirty="0">
                  <a:solidFill>
                    <a:schemeClr val="accent2"/>
                  </a:solidFill>
                </a:rPr>
                <a:t>synapse</a:t>
              </a:r>
            </a:p>
          </p:txBody>
        </p:sp>
        <p:sp>
          <p:nvSpPr>
            <p:cNvPr id="68" name="Oval 67"/>
            <p:cNvSpPr/>
            <p:nvPr/>
          </p:nvSpPr>
          <p:spPr bwMode="auto">
            <a:xfrm>
              <a:off x="2195736" y="1412776"/>
              <a:ext cx="72008"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sp>
        <p:nvSpPr>
          <p:cNvPr id="69" name="TextBox 68"/>
          <p:cNvSpPr txBox="1"/>
          <p:nvPr/>
        </p:nvSpPr>
        <p:spPr>
          <a:xfrm>
            <a:off x="19530361" y="6374655"/>
            <a:ext cx="377026" cy="923330"/>
          </a:xfrm>
          <a:prstGeom prst="rect">
            <a:avLst/>
          </a:prstGeom>
          <a:noFill/>
        </p:spPr>
        <p:txBody>
          <a:bodyPr wrap="none" rtlCol="0">
            <a:spAutoFit/>
          </a:bodyPr>
          <a:lstStyle/>
          <a:p>
            <a:r>
              <a:rPr lang="en-US" sz="5400" i="1" dirty="0"/>
              <a:t>t</a:t>
            </a:r>
          </a:p>
        </p:txBody>
      </p:sp>
      <p:sp>
        <p:nvSpPr>
          <p:cNvPr id="72" name="Text Box 46"/>
          <p:cNvSpPr txBox="1">
            <a:spLocks noChangeArrowheads="1"/>
          </p:cNvSpPr>
          <p:nvPr/>
        </p:nvSpPr>
        <p:spPr bwMode="auto">
          <a:xfrm>
            <a:off x="11214667" y="8993266"/>
            <a:ext cx="9703019" cy="1241226"/>
          </a:xfrm>
          <a:prstGeom prst="rect">
            <a:avLst/>
          </a:prstGeom>
          <a:noFill/>
          <a:ln w="9525">
            <a:noFill/>
            <a:miter lim="800000"/>
            <a:headEnd/>
            <a:tailEnd/>
          </a:ln>
        </p:spPr>
        <p:txBody>
          <a:bodyPr wrap="none" lIns="192902" tIns="96451" rIns="192902" bIns="96451">
            <a:spAutoFit/>
          </a:bodyPr>
          <a:lstStyle/>
          <a:p>
            <a:r>
              <a:rPr lang="en-US" sz="6800" dirty="0">
                <a:solidFill>
                  <a:srgbClr val="FF0000"/>
                </a:solidFill>
              </a:rPr>
              <a:t>Integrate-and-fire model</a:t>
            </a:r>
          </a:p>
        </p:txBody>
      </p:sp>
      <p:cxnSp>
        <p:nvCxnSpPr>
          <p:cNvPr id="71" name="Straight Arrow Connector 70"/>
          <p:cNvCxnSpPr/>
          <p:nvPr/>
        </p:nvCxnSpPr>
        <p:spPr>
          <a:xfrm>
            <a:off x="14472217" y="2494209"/>
            <a:ext cx="0" cy="206057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12925972" y="1797050"/>
            <a:ext cx="2507418" cy="769441"/>
          </a:xfrm>
          <a:prstGeom prst="rect">
            <a:avLst/>
          </a:prstGeom>
          <a:noFill/>
        </p:spPr>
        <p:txBody>
          <a:bodyPr wrap="none" rtlCol="0">
            <a:spAutoFit/>
          </a:bodyPr>
          <a:lstStyle/>
          <a:p>
            <a:r>
              <a:rPr lang="en-US" sz="4400" dirty="0"/>
              <a:t>electrode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6"/>
                                        </p:tgtEl>
                                        <p:attrNameLst>
                                          <p:attrName>style.visibility</p:attrName>
                                        </p:attrNameLst>
                                      </p:cBhvr>
                                      <p:to>
                                        <p:strVal val="visible"/>
                                      </p:to>
                                    </p:se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6"/>
                                        </p:tgtEl>
                                        <p:attrNameLst>
                                          <p:attrName>style.visibility</p:attrName>
                                        </p:attrNameLst>
                                      </p:cBhvr>
                                      <p:to>
                                        <p:strVal val="visible"/>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subTnLst>
                                    <p:set>
                                      <p:cBhvr override="childStyle">
                                        <p:cTn dur="1" fill="hold" display="0" masterRel="nextClick" afterEffect="1"/>
                                        <p:tgtEl>
                                          <p:spTgt spid="62"/>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5"/>
                                        </p:tgtEl>
                                        <p:attrNameLst>
                                          <p:attrName>style.visibility</p:attrName>
                                        </p:attrNameLst>
                                      </p:cBhvr>
                                      <p:to>
                                        <p:strVal val="visible"/>
                                      </p:to>
                                    </p:se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left)">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62" grpId="0" animBg="1"/>
      <p:bldP spid="64" grpId="0"/>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graphicFrame>
        <p:nvGraphicFramePr>
          <p:cNvPr id="4098" name="Object 4"/>
          <p:cNvGraphicFramePr>
            <a:graphicFrameLocks noChangeAspect="1"/>
          </p:cNvGraphicFramePr>
          <p:nvPr/>
        </p:nvGraphicFramePr>
        <p:xfrm>
          <a:off x="8823048" y="3066819"/>
          <a:ext cx="1072871" cy="1220857"/>
        </p:xfrm>
        <a:graphic>
          <a:graphicData uri="http://schemas.openxmlformats.org/presentationml/2006/ole">
            <mc:AlternateContent xmlns:mc="http://schemas.openxmlformats.org/markup-compatibility/2006">
              <mc:Choice xmlns:v="urn:schemas-microsoft-com:vml" Requires="v">
                <p:oleObj spid="_x0000_s139320" name="Equation" r:id="rId4" imgW="152280" imgH="228600" progId="Equation.3">
                  <p:embed/>
                </p:oleObj>
              </mc:Choice>
              <mc:Fallback>
                <p:oleObj name="Equation" r:id="rId4" imgW="15228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3048" y="3066819"/>
                        <a:ext cx="1072871" cy="122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5"/>
          <p:cNvGrpSpPr>
            <a:grpSpLocks/>
          </p:cNvGrpSpPr>
          <p:nvPr/>
        </p:nvGrpSpPr>
        <p:grpSpPr bwMode="auto">
          <a:xfrm>
            <a:off x="4694060" y="1224583"/>
            <a:ext cx="6663750" cy="1485283"/>
            <a:chOff x="672" y="384"/>
            <a:chExt cx="2208" cy="528"/>
          </a:xfrm>
        </p:grpSpPr>
        <p:sp>
          <p:nvSpPr>
            <p:cNvPr id="4164" name="Oval 6"/>
            <p:cNvSpPr>
              <a:spLocks noChangeArrowheads="1"/>
            </p:cNvSpPr>
            <p:nvPr/>
          </p:nvSpPr>
          <p:spPr bwMode="auto">
            <a:xfrm>
              <a:off x="1344" y="672"/>
              <a:ext cx="240" cy="192"/>
            </a:xfrm>
            <a:prstGeom prst="ellipse">
              <a:avLst/>
            </a:prstGeom>
            <a:solidFill>
              <a:srgbClr val="FF0000"/>
            </a:solidFill>
            <a:ln w="9525">
              <a:solidFill>
                <a:srgbClr val="FF0000"/>
              </a:solidFill>
              <a:round/>
              <a:headEnd/>
              <a:tailEnd/>
            </a:ln>
          </p:spPr>
          <p:txBody>
            <a:bodyPr wrap="none" anchor="ctr"/>
            <a:lstStyle/>
            <a:p>
              <a:endParaRPr lang="en-US" dirty="0"/>
            </a:p>
          </p:txBody>
        </p:sp>
        <p:sp>
          <p:nvSpPr>
            <p:cNvPr id="4165" name="Freeform 7"/>
            <p:cNvSpPr>
              <a:spLocks/>
            </p:cNvSpPr>
            <p:nvPr/>
          </p:nvSpPr>
          <p:spPr bwMode="auto">
            <a:xfrm flipV="1">
              <a:off x="1536" y="720"/>
              <a:ext cx="1344" cy="144"/>
            </a:xfrm>
            <a:custGeom>
              <a:avLst/>
              <a:gdLst>
                <a:gd name="T0" fmla="*/ 0 w 1344"/>
                <a:gd name="T1" fmla="*/ 1 h 472"/>
                <a:gd name="T2" fmla="*/ 384 w 1344"/>
                <a:gd name="T3" fmla="*/ 1 h 472"/>
                <a:gd name="T4" fmla="*/ 672 w 1344"/>
                <a:gd name="T5" fmla="*/ 1 h 472"/>
                <a:gd name="T6" fmla="*/ 1152 w 1344"/>
                <a:gd name="T7" fmla="*/ 0 h 472"/>
                <a:gd name="T8" fmla="*/ 1344 w 1344"/>
                <a:gd name="T9" fmla="*/ 0 h 472"/>
                <a:gd name="T10" fmla="*/ 0 60000 65536"/>
                <a:gd name="T11" fmla="*/ 0 60000 65536"/>
                <a:gd name="T12" fmla="*/ 0 60000 65536"/>
                <a:gd name="T13" fmla="*/ 0 60000 65536"/>
                <a:gd name="T14" fmla="*/ 0 60000 65536"/>
                <a:gd name="T15" fmla="*/ 0 w 1344"/>
                <a:gd name="T16" fmla="*/ 0 h 472"/>
                <a:gd name="T17" fmla="*/ 1344 w 1344"/>
                <a:gd name="T18" fmla="*/ 472 h 472"/>
              </a:gdLst>
              <a:ahLst/>
              <a:cxnLst>
                <a:cxn ang="T10">
                  <a:pos x="T0" y="T1"/>
                </a:cxn>
                <a:cxn ang="T11">
                  <a:pos x="T2" y="T3"/>
                </a:cxn>
                <a:cxn ang="T12">
                  <a:pos x="T4" y="T5"/>
                </a:cxn>
                <a:cxn ang="T13">
                  <a:pos x="T6" y="T7"/>
                </a:cxn>
                <a:cxn ang="T14">
                  <a:pos x="T8" y="T9"/>
                </a:cxn>
              </a:cxnLst>
              <a:rect l="T15" t="T16" r="T17" b="T18"/>
              <a:pathLst>
                <a:path w="1344" h="472">
                  <a:moveTo>
                    <a:pt x="0" y="288"/>
                  </a:moveTo>
                  <a:cubicBezTo>
                    <a:pt x="136" y="300"/>
                    <a:pt x="272" y="312"/>
                    <a:pt x="384" y="336"/>
                  </a:cubicBezTo>
                  <a:cubicBezTo>
                    <a:pt x="496" y="360"/>
                    <a:pt x="544" y="472"/>
                    <a:pt x="672" y="432"/>
                  </a:cubicBezTo>
                  <a:cubicBezTo>
                    <a:pt x="800" y="392"/>
                    <a:pt x="1040" y="168"/>
                    <a:pt x="1152" y="96"/>
                  </a:cubicBezTo>
                  <a:cubicBezTo>
                    <a:pt x="1264" y="24"/>
                    <a:pt x="1304" y="12"/>
                    <a:pt x="1344" y="0"/>
                  </a:cubicBezTo>
                </a:path>
              </a:pathLst>
            </a:custGeom>
            <a:noFill/>
            <a:ln w="9525">
              <a:solidFill>
                <a:srgbClr val="FF0000"/>
              </a:solidFill>
              <a:round/>
              <a:headEnd/>
              <a:tailEnd/>
            </a:ln>
          </p:spPr>
          <p:txBody>
            <a:bodyPr wrap="none" anchor="ctr"/>
            <a:lstStyle/>
            <a:p>
              <a:endParaRPr lang="en-US" dirty="0"/>
            </a:p>
          </p:txBody>
        </p:sp>
        <p:sp>
          <p:nvSpPr>
            <p:cNvPr id="4166" name="Freeform 8"/>
            <p:cNvSpPr>
              <a:spLocks/>
            </p:cNvSpPr>
            <p:nvPr/>
          </p:nvSpPr>
          <p:spPr bwMode="auto">
            <a:xfrm>
              <a:off x="672" y="528"/>
              <a:ext cx="768" cy="240"/>
            </a:xfrm>
            <a:custGeom>
              <a:avLst/>
              <a:gdLst>
                <a:gd name="T0" fmla="*/ 768 w 768"/>
                <a:gd name="T1" fmla="*/ 240 h 240"/>
                <a:gd name="T2" fmla="*/ 336 w 768"/>
                <a:gd name="T3" fmla="*/ 192 h 240"/>
                <a:gd name="T4" fmla="*/ 0 w 768"/>
                <a:gd name="T5" fmla="*/ 0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240"/>
                  </a:moveTo>
                  <a:cubicBezTo>
                    <a:pt x="616" y="236"/>
                    <a:pt x="464" y="232"/>
                    <a:pt x="336" y="192"/>
                  </a:cubicBezTo>
                  <a:cubicBezTo>
                    <a:pt x="208" y="152"/>
                    <a:pt x="56" y="32"/>
                    <a:pt x="0" y="0"/>
                  </a:cubicBezTo>
                </a:path>
              </a:pathLst>
            </a:custGeom>
            <a:noFill/>
            <a:ln w="28575">
              <a:solidFill>
                <a:srgbClr val="FF0000"/>
              </a:solidFill>
              <a:round/>
              <a:headEnd/>
              <a:tailEnd/>
            </a:ln>
          </p:spPr>
          <p:txBody>
            <a:bodyPr wrap="none" anchor="ctr"/>
            <a:lstStyle/>
            <a:p>
              <a:endParaRPr lang="en-US" dirty="0"/>
            </a:p>
          </p:txBody>
        </p:sp>
        <p:sp>
          <p:nvSpPr>
            <p:cNvPr id="4167" name="Freeform 9"/>
            <p:cNvSpPr>
              <a:spLocks/>
            </p:cNvSpPr>
            <p:nvPr/>
          </p:nvSpPr>
          <p:spPr bwMode="auto">
            <a:xfrm>
              <a:off x="720" y="768"/>
              <a:ext cx="528" cy="144"/>
            </a:xfrm>
            <a:custGeom>
              <a:avLst/>
              <a:gdLst>
                <a:gd name="T0" fmla="*/ 1177 w 432"/>
                <a:gd name="T1" fmla="*/ 0 h 144"/>
                <a:gd name="T2" fmla="*/ 786 w 432"/>
                <a:gd name="T3" fmla="*/ 96 h 144"/>
                <a:gd name="T4" fmla="*/ 0 w 432"/>
                <a:gd name="T5" fmla="*/ 144 h 144"/>
                <a:gd name="T6" fmla="*/ 0 60000 65536"/>
                <a:gd name="T7" fmla="*/ 0 60000 65536"/>
                <a:gd name="T8" fmla="*/ 0 60000 65536"/>
                <a:gd name="T9" fmla="*/ 0 w 432"/>
                <a:gd name="T10" fmla="*/ 0 h 144"/>
                <a:gd name="T11" fmla="*/ 432 w 432"/>
                <a:gd name="T12" fmla="*/ 144 h 144"/>
              </a:gdLst>
              <a:ahLst/>
              <a:cxnLst>
                <a:cxn ang="T6">
                  <a:pos x="T0" y="T1"/>
                </a:cxn>
                <a:cxn ang="T7">
                  <a:pos x="T2" y="T3"/>
                </a:cxn>
                <a:cxn ang="T8">
                  <a:pos x="T4" y="T5"/>
                </a:cxn>
              </a:cxnLst>
              <a:rect l="T9" t="T10" r="T11" b="T12"/>
              <a:pathLst>
                <a:path w="432" h="144">
                  <a:moveTo>
                    <a:pt x="432" y="0"/>
                  </a:moveTo>
                  <a:cubicBezTo>
                    <a:pt x="396" y="36"/>
                    <a:pt x="360" y="72"/>
                    <a:pt x="288" y="96"/>
                  </a:cubicBezTo>
                  <a:cubicBezTo>
                    <a:pt x="216" y="120"/>
                    <a:pt x="108" y="132"/>
                    <a:pt x="0" y="144"/>
                  </a:cubicBezTo>
                </a:path>
              </a:pathLst>
            </a:custGeom>
            <a:noFill/>
            <a:ln w="28575">
              <a:solidFill>
                <a:srgbClr val="FF0000"/>
              </a:solidFill>
              <a:round/>
              <a:headEnd/>
              <a:tailEnd/>
            </a:ln>
          </p:spPr>
          <p:txBody>
            <a:bodyPr wrap="none" anchor="ctr"/>
            <a:lstStyle/>
            <a:p>
              <a:endParaRPr lang="en-US" dirty="0"/>
            </a:p>
          </p:txBody>
        </p:sp>
        <p:sp>
          <p:nvSpPr>
            <p:cNvPr id="4168" name="Freeform 10"/>
            <p:cNvSpPr>
              <a:spLocks/>
            </p:cNvSpPr>
            <p:nvPr/>
          </p:nvSpPr>
          <p:spPr bwMode="auto">
            <a:xfrm>
              <a:off x="816" y="384"/>
              <a:ext cx="432" cy="384"/>
            </a:xfrm>
            <a:custGeom>
              <a:avLst/>
              <a:gdLst>
                <a:gd name="T0" fmla="*/ 432 w 432"/>
                <a:gd name="T1" fmla="*/ 384 h 384"/>
                <a:gd name="T2" fmla="*/ 288 w 432"/>
                <a:gd name="T3" fmla="*/ 144 h 384"/>
                <a:gd name="T4" fmla="*/ 0 w 432"/>
                <a:gd name="T5" fmla="*/ 0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432" y="384"/>
                  </a:moveTo>
                  <a:cubicBezTo>
                    <a:pt x="396" y="296"/>
                    <a:pt x="360" y="208"/>
                    <a:pt x="288" y="144"/>
                  </a:cubicBezTo>
                  <a:cubicBezTo>
                    <a:pt x="216" y="80"/>
                    <a:pt x="48" y="24"/>
                    <a:pt x="0" y="0"/>
                  </a:cubicBezTo>
                </a:path>
              </a:pathLst>
            </a:custGeom>
            <a:noFill/>
            <a:ln w="28575">
              <a:solidFill>
                <a:srgbClr val="FF0000"/>
              </a:solidFill>
              <a:round/>
              <a:headEnd/>
              <a:tailEnd/>
            </a:ln>
          </p:spPr>
          <p:txBody>
            <a:bodyPr wrap="none" anchor="ctr"/>
            <a:lstStyle/>
            <a:p>
              <a:endParaRPr lang="en-US" dirty="0"/>
            </a:p>
          </p:txBody>
        </p:sp>
      </p:grpSp>
      <p:sp>
        <p:nvSpPr>
          <p:cNvPr id="4103" name="Text Box 11"/>
          <p:cNvSpPr txBox="1">
            <a:spLocks noChangeArrowheads="1"/>
          </p:cNvSpPr>
          <p:nvPr/>
        </p:nvSpPr>
        <p:spPr bwMode="auto">
          <a:xfrm>
            <a:off x="6842364" y="2671093"/>
            <a:ext cx="502696" cy="1071949"/>
          </a:xfrm>
          <a:prstGeom prst="rect">
            <a:avLst/>
          </a:prstGeom>
          <a:noFill/>
          <a:ln w="9525">
            <a:noFill/>
            <a:miter lim="800000"/>
            <a:headEnd/>
            <a:tailEnd/>
          </a:ln>
        </p:spPr>
        <p:txBody>
          <a:bodyPr wrap="square" lIns="192902" tIns="96451" rIns="192902" bIns="96451">
            <a:spAutoFit/>
          </a:bodyPr>
          <a:lstStyle/>
          <a:p>
            <a:r>
              <a:rPr lang="en-US" dirty="0">
                <a:solidFill>
                  <a:srgbClr val="FF0000"/>
                </a:solidFill>
              </a:rPr>
              <a:t>i</a:t>
            </a:r>
          </a:p>
        </p:txBody>
      </p:sp>
      <p:sp>
        <p:nvSpPr>
          <p:cNvPr id="4104" name="Line 12"/>
          <p:cNvSpPr>
            <a:spLocks noChangeShapeType="1"/>
          </p:cNvSpPr>
          <p:nvPr/>
        </p:nvSpPr>
        <p:spPr bwMode="auto">
          <a:xfrm flipH="1" flipV="1">
            <a:off x="7382551" y="2401041"/>
            <a:ext cx="2297895" cy="1485283"/>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4105" name="Line 13"/>
          <p:cNvSpPr>
            <a:spLocks noChangeShapeType="1"/>
          </p:cNvSpPr>
          <p:nvPr/>
        </p:nvSpPr>
        <p:spPr bwMode="auto">
          <a:xfrm flipH="1" flipV="1">
            <a:off x="7382551" y="2401041"/>
            <a:ext cx="2133760" cy="1215231"/>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1158158" name="Line 14"/>
          <p:cNvSpPr>
            <a:spLocks noChangeShapeType="1"/>
          </p:cNvSpPr>
          <p:nvPr/>
        </p:nvSpPr>
        <p:spPr bwMode="auto">
          <a:xfrm>
            <a:off x="10083483" y="6616259"/>
            <a:ext cx="9903421"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1158159" name="Line 15"/>
          <p:cNvSpPr>
            <a:spLocks noChangeShapeType="1"/>
          </p:cNvSpPr>
          <p:nvPr/>
        </p:nvSpPr>
        <p:spPr bwMode="auto">
          <a:xfrm flipV="1">
            <a:off x="10083483" y="2970565"/>
            <a:ext cx="0" cy="3645694"/>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pSp>
        <p:nvGrpSpPr>
          <p:cNvPr id="3" name="Group 16"/>
          <p:cNvGrpSpPr>
            <a:grpSpLocks/>
          </p:cNvGrpSpPr>
          <p:nvPr/>
        </p:nvGrpSpPr>
        <p:grpSpPr bwMode="auto">
          <a:xfrm>
            <a:off x="10263544" y="4185799"/>
            <a:ext cx="5229307" cy="2022573"/>
            <a:chOff x="3014" y="1418"/>
            <a:chExt cx="1394" cy="719"/>
          </a:xfrm>
        </p:grpSpPr>
        <p:graphicFrame>
          <p:nvGraphicFramePr>
            <p:cNvPr id="4099" name="Object 17"/>
            <p:cNvGraphicFramePr>
              <a:graphicFrameLocks noChangeAspect="1"/>
            </p:cNvGraphicFramePr>
            <p:nvPr/>
          </p:nvGraphicFramePr>
          <p:xfrm>
            <a:off x="3860" y="1761"/>
            <a:ext cx="200" cy="376"/>
          </p:xfrm>
          <a:graphic>
            <a:graphicData uri="http://schemas.openxmlformats.org/presentationml/2006/ole">
              <mc:AlternateContent xmlns:mc="http://schemas.openxmlformats.org/markup-compatibility/2006">
                <mc:Choice xmlns:v="urn:schemas-microsoft-com:vml" Requires="v">
                  <p:oleObj spid="_x0000_s139321" name="Equation" r:id="rId6" imgW="114120" imgH="215640" progId="Equation.3">
                    <p:embed/>
                  </p:oleObj>
                </mc:Choice>
                <mc:Fallback>
                  <p:oleObj name="Equation" r:id="rId6" imgW="114120" imgH="215640"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0" y="1761"/>
                          <a:ext cx="20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4163" name="Text Box 18"/>
            <p:cNvSpPr txBox="1">
              <a:spLocks noChangeArrowheads="1"/>
            </p:cNvSpPr>
            <p:nvPr/>
          </p:nvSpPr>
          <p:spPr bwMode="auto">
            <a:xfrm>
              <a:off x="3014" y="1418"/>
              <a:ext cx="1394" cy="345"/>
            </a:xfrm>
            <a:prstGeom prst="rect">
              <a:avLst/>
            </a:prstGeom>
            <a:noFill/>
            <a:ln w="9525">
              <a:noFill/>
              <a:miter lim="800000"/>
              <a:headEnd/>
              <a:tailEnd/>
            </a:ln>
          </p:spPr>
          <p:txBody>
            <a:bodyPr wrap="none">
              <a:spAutoFit/>
            </a:bodyPr>
            <a:lstStyle/>
            <a:p>
              <a:r>
                <a:rPr lang="en-US" dirty="0">
                  <a:solidFill>
                    <a:srgbClr val="FF0000"/>
                  </a:solidFill>
                </a:rPr>
                <a:t>Spike reception</a:t>
              </a:r>
            </a:p>
          </p:txBody>
        </p:sp>
      </p:grpSp>
      <p:grpSp>
        <p:nvGrpSpPr>
          <p:cNvPr id="4" name="Group 28"/>
          <p:cNvGrpSpPr>
            <a:grpSpLocks/>
          </p:cNvGrpSpPr>
          <p:nvPr/>
        </p:nvGrpSpPr>
        <p:grpSpPr bwMode="auto">
          <a:xfrm>
            <a:off x="10803733" y="5806105"/>
            <a:ext cx="2520870" cy="1620308"/>
            <a:chOff x="2880" y="2064"/>
            <a:chExt cx="672" cy="576"/>
          </a:xfrm>
        </p:grpSpPr>
        <p:sp>
          <p:nvSpPr>
            <p:cNvPr id="4160" name="Line 29"/>
            <p:cNvSpPr>
              <a:spLocks noChangeShapeType="1"/>
            </p:cNvSpPr>
            <p:nvPr/>
          </p:nvSpPr>
          <p:spPr bwMode="auto">
            <a:xfrm flipV="1">
              <a:off x="2880" y="2400"/>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4161" name="Line 30"/>
            <p:cNvSpPr>
              <a:spLocks noChangeShapeType="1"/>
            </p:cNvSpPr>
            <p:nvPr/>
          </p:nvSpPr>
          <p:spPr bwMode="auto">
            <a:xfrm flipV="1">
              <a:off x="2880" y="2064"/>
              <a:ext cx="0" cy="288"/>
            </a:xfrm>
            <a:prstGeom prst="line">
              <a:avLst/>
            </a:prstGeom>
            <a:noFill/>
            <a:ln w="28575">
              <a:solidFill>
                <a:srgbClr val="FF0000"/>
              </a:solidFill>
              <a:round/>
              <a:headEnd/>
              <a:tailEnd/>
            </a:ln>
          </p:spPr>
          <p:txBody>
            <a:bodyPr wrap="none" anchor="ctr"/>
            <a:lstStyle/>
            <a:p>
              <a:endParaRPr lang="en-US" dirty="0"/>
            </a:p>
          </p:txBody>
        </p:sp>
        <p:sp>
          <p:nvSpPr>
            <p:cNvPr id="4162" name="Freeform 31"/>
            <p:cNvSpPr>
              <a:spLocks/>
            </p:cNvSpPr>
            <p:nvPr/>
          </p:nvSpPr>
          <p:spPr bwMode="auto">
            <a:xfrm>
              <a:off x="2880" y="2064"/>
              <a:ext cx="672" cy="288"/>
            </a:xfrm>
            <a:custGeom>
              <a:avLst/>
              <a:gdLst>
                <a:gd name="T0" fmla="*/ 0 w 912"/>
                <a:gd name="T1" fmla="*/ 0 h 288"/>
                <a:gd name="T2" fmla="*/ 31 w 912"/>
                <a:gd name="T3" fmla="*/ 144 h 288"/>
                <a:gd name="T4" fmla="*/ 114 w 912"/>
                <a:gd name="T5" fmla="*/ 240 h 288"/>
                <a:gd name="T6" fmla="*/ 198 w 912"/>
                <a:gd name="T7" fmla="*/ 288 h 288"/>
                <a:gd name="T8" fmla="*/ 0 60000 65536"/>
                <a:gd name="T9" fmla="*/ 0 60000 65536"/>
                <a:gd name="T10" fmla="*/ 0 60000 65536"/>
                <a:gd name="T11" fmla="*/ 0 60000 65536"/>
                <a:gd name="T12" fmla="*/ 0 w 912"/>
                <a:gd name="T13" fmla="*/ 0 h 288"/>
                <a:gd name="T14" fmla="*/ 912 w 912"/>
                <a:gd name="T15" fmla="*/ 288 h 288"/>
              </a:gdLst>
              <a:ahLst/>
              <a:cxnLst>
                <a:cxn ang="T8">
                  <a:pos x="T0" y="T1"/>
                </a:cxn>
                <a:cxn ang="T9">
                  <a:pos x="T2" y="T3"/>
                </a:cxn>
                <a:cxn ang="T10">
                  <a:pos x="T4" y="T5"/>
                </a:cxn>
                <a:cxn ang="T11">
                  <a:pos x="T6" y="T7"/>
                </a:cxn>
              </a:cxnLst>
              <a:rect l="T12" t="T13" r="T14" b="T15"/>
              <a:pathLst>
                <a:path w="912" h="288">
                  <a:moveTo>
                    <a:pt x="0" y="0"/>
                  </a:moveTo>
                  <a:cubicBezTo>
                    <a:pt x="28" y="52"/>
                    <a:pt x="56" y="104"/>
                    <a:pt x="144" y="144"/>
                  </a:cubicBezTo>
                  <a:cubicBezTo>
                    <a:pt x="232" y="184"/>
                    <a:pt x="400" y="216"/>
                    <a:pt x="528" y="240"/>
                  </a:cubicBezTo>
                  <a:cubicBezTo>
                    <a:pt x="656" y="264"/>
                    <a:pt x="848" y="280"/>
                    <a:pt x="912" y="288"/>
                  </a:cubicBezTo>
                </a:path>
              </a:pathLst>
            </a:custGeom>
            <a:noFill/>
            <a:ln w="28575">
              <a:solidFill>
                <a:srgbClr val="FF0000"/>
              </a:solidFill>
              <a:round/>
              <a:headEnd/>
              <a:tailEnd/>
            </a:ln>
          </p:spPr>
          <p:txBody>
            <a:bodyPr wrap="none" anchor="ctr"/>
            <a:lstStyle/>
            <a:p>
              <a:endParaRPr lang="en-US" dirty="0"/>
            </a:p>
          </p:txBody>
        </p:sp>
      </p:grpSp>
      <p:grpSp>
        <p:nvGrpSpPr>
          <p:cNvPr id="5" name="Group 34"/>
          <p:cNvGrpSpPr>
            <a:grpSpLocks/>
          </p:cNvGrpSpPr>
          <p:nvPr/>
        </p:nvGrpSpPr>
        <p:grpSpPr bwMode="auto">
          <a:xfrm>
            <a:off x="13144540" y="4320824"/>
            <a:ext cx="1444250" cy="2970565"/>
            <a:chOff x="3504" y="1536"/>
            <a:chExt cx="385" cy="1056"/>
          </a:xfrm>
        </p:grpSpPr>
        <p:grpSp>
          <p:nvGrpSpPr>
            <p:cNvPr id="6" name="Group 35"/>
            <p:cNvGrpSpPr>
              <a:grpSpLocks/>
            </p:cNvGrpSpPr>
            <p:nvPr/>
          </p:nvGrpSpPr>
          <p:grpSpPr bwMode="auto">
            <a:xfrm>
              <a:off x="3504" y="2352"/>
              <a:ext cx="288" cy="240"/>
              <a:chOff x="3504" y="2352"/>
              <a:chExt cx="336" cy="240"/>
            </a:xfrm>
          </p:grpSpPr>
          <p:sp>
            <p:nvSpPr>
              <p:cNvPr id="4157" name="Line 36"/>
              <p:cNvSpPr>
                <a:spLocks noChangeShapeType="1"/>
              </p:cNvSpPr>
              <p:nvPr/>
            </p:nvSpPr>
            <p:spPr bwMode="auto">
              <a:xfrm flipV="1">
                <a:off x="3504"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4158" name="Line 37"/>
              <p:cNvSpPr>
                <a:spLocks noChangeShapeType="1"/>
              </p:cNvSpPr>
              <p:nvPr/>
            </p:nvSpPr>
            <p:spPr bwMode="auto">
              <a:xfrm flipV="1">
                <a:off x="3696"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4159" name="Line 38"/>
              <p:cNvSpPr>
                <a:spLocks noChangeShapeType="1"/>
              </p:cNvSpPr>
              <p:nvPr/>
            </p:nvSpPr>
            <p:spPr bwMode="auto">
              <a:xfrm flipV="1">
                <a:off x="3840" y="2352"/>
                <a:ext cx="0" cy="240"/>
              </a:xfrm>
              <a:prstGeom prst="line">
                <a:avLst/>
              </a:prstGeom>
              <a:noFill/>
              <a:ln w="38100">
                <a:solidFill>
                  <a:srgbClr val="FF0000"/>
                </a:solidFill>
                <a:round/>
                <a:headEnd/>
                <a:tailEnd type="triangle" w="med" len="med"/>
              </a:ln>
            </p:spPr>
            <p:txBody>
              <a:bodyPr wrap="none" anchor="ctr"/>
              <a:lstStyle/>
              <a:p>
                <a:endParaRPr lang="en-US" dirty="0"/>
              </a:p>
            </p:txBody>
          </p:sp>
        </p:grpSp>
        <p:sp>
          <p:nvSpPr>
            <p:cNvPr id="4148" name="Line 39"/>
            <p:cNvSpPr>
              <a:spLocks noChangeShapeType="1"/>
            </p:cNvSpPr>
            <p:nvPr/>
          </p:nvSpPr>
          <p:spPr bwMode="auto">
            <a:xfrm flipV="1">
              <a:off x="3504" y="2064"/>
              <a:ext cx="1" cy="288"/>
            </a:xfrm>
            <a:prstGeom prst="line">
              <a:avLst/>
            </a:prstGeom>
            <a:noFill/>
            <a:ln w="28575">
              <a:solidFill>
                <a:srgbClr val="FF0000"/>
              </a:solidFill>
              <a:round/>
              <a:headEnd/>
              <a:tailEnd/>
            </a:ln>
          </p:spPr>
          <p:txBody>
            <a:bodyPr wrap="none" anchor="ctr"/>
            <a:lstStyle/>
            <a:p>
              <a:endParaRPr lang="en-US" dirty="0"/>
            </a:p>
          </p:txBody>
        </p:sp>
        <p:sp>
          <p:nvSpPr>
            <p:cNvPr id="4149" name="Freeform 40"/>
            <p:cNvSpPr>
              <a:spLocks/>
            </p:cNvSpPr>
            <p:nvPr/>
          </p:nvSpPr>
          <p:spPr bwMode="auto">
            <a:xfrm>
              <a:off x="3504" y="2064"/>
              <a:ext cx="192" cy="144"/>
            </a:xfrm>
            <a:custGeom>
              <a:avLst/>
              <a:gdLst>
                <a:gd name="T0" fmla="*/ 0 w 192"/>
                <a:gd name="T1" fmla="*/ 0 h 240"/>
                <a:gd name="T2" fmla="*/ 96 w 192"/>
                <a:gd name="T3" fmla="*/ 11 h 240"/>
                <a:gd name="T4" fmla="*/ 192 w 192"/>
                <a:gd name="T5" fmla="*/ 19 h 240"/>
                <a:gd name="T6" fmla="*/ 0 60000 65536"/>
                <a:gd name="T7" fmla="*/ 0 60000 65536"/>
                <a:gd name="T8" fmla="*/ 0 60000 65536"/>
                <a:gd name="T9" fmla="*/ 0 w 192"/>
                <a:gd name="T10" fmla="*/ 0 h 240"/>
                <a:gd name="T11" fmla="*/ 192 w 192"/>
                <a:gd name="T12" fmla="*/ 240 h 240"/>
              </a:gdLst>
              <a:ahLst/>
              <a:cxnLst>
                <a:cxn ang="T6">
                  <a:pos x="T0" y="T1"/>
                </a:cxn>
                <a:cxn ang="T7">
                  <a:pos x="T2" y="T3"/>
                </a:cxn>
                <a:cxn ang="T8">
                  <a:pos x="T4" y="T5"/>
                </a:cxn>
              </a:cxnLst>
              <a:rect l="T9" t="T10" r="T11" b="T12"/>
              <a:pathLst>
                <a:path w="192" h="240">
                  <a:moveTo>
                    <a:pt x="0" y="0"/>
                  </a:moveTo>
                  <a:cubicBezTo>
                    <a:pt x="32" y="52"/>
                    <a:pt x="64" y="104"/>
                    <a:pt x="96" y="144"/>
                  </a:cubicBezTo>
                  <a:cubicBezTo>
                    <a:pt x="128" y="184"/>
                    <a:pt x="160" y="212"/>
                    <a:pt x="192" y="240"/>
                  </a:cubicBezTo>
                </a:path>
              </a:pathLst>
            </a:custGeom>
            <a:noFill/>
            <a:ln w="28575">
              <a:solidFill>
                <a:srgbClr val="FF0000"/>
              </a:solidFill>
              <a:round/>
              <a:headEnd/>
              <a:tailEnd/>
            </a:ln>
          </p:spPr>
          <p:txBody>
            <a:bodyPr wrap="none" anchor="ctr"/>
            <a:lstStyle/>
            <a:p>
              <a:endParaRPr lang="en-US" dirty="0"/>
            </a:p>
          </p:txBody>
        </p:sp>
        <p:sp>
          <p:nvSpPr>
            <p:cNvPr id="4150" name="Line 41"/>
            <p:cNvSpPr>
              <a:spLocks noChangeShapeType="1"/>
            </p:cNvSpPr>
            <p:nvPr/>
          </p:nvSpPr>
          <p:spPr bwMode="auto">
            <a:xfrm flipV="1">
              <a:off x="3696" y="1920"/>
              <a:ext cx="1" cy="288"/>
            </a:xfrm>
            <a:prstGeom prst="line">
              <a:avLst/>
            </a:prstGeom>
            <a:noFill/>
            <a:ln w="28575">
              <a:solidFill>
                <a:srgbClr val="FF0000"/>
              </a:solidFill>
              <a:round/>
              <a:headEnd/>
              <a:tailEnd/>
            </a:ln>
          </p:spPr>
          <p:txBody>
            <a:bodyPr wrap="none" anchor="ctr"/>
            <a:lstStyle/>
            <a:p>
              <a:endParaRPr lang="en-US" dirty="0"/>
            </a:p>
          </p:txBody>
        </p:sp>
        <p:sp>
          <p:nvSpPr>
            <p:cNvPr id="4151" name="Line 42"/>
            <p:cNvSpPr>
              <a:spLocks noChangeShapeType="1"/>
            </p:cNvSpPr>
            <p:nvPr/>
          </p:nvSpPr>
          <p:spPr bwMode="auto">
            <a:xfrm flipV="1">
              <a:off x="3792" y="1728"/>
              <a:ext cx="1" cy="288"/>
            </a:xfrm>
            <a:prstGeom prst="line">
              <a:avLst/>
            </a:prstGeom>
            <a:noFill/>
            <a:ln w="28575">
              <a:solidFill>
                <a:srgbClr val="FF0000"/>
              </a:solidFill>
              <a:round/>
              <a:headEnd/>
              <a:tailEnd/>
            </a:ln>
          </p:spPr>
          <p:txBody>
            <a:bodyPr wrap="none" anchor="ctr"/>
            <a:lstStyle/>
            <a:p>
              <a:endParaRPr lang="en-US" dirty="0"/>
            </a:p>
          </p:txBody>
        </p:sp>
        <p:sp>
          <p:nvSpPr>
            <p:cNvPr id="4152" name="Line 43"/>
            <p:cNvSpPr>
              <a:spLocks noChangeShapeType="1"/>
            </p:cNvSpPr>
            <p:nvPr/>
          </p:nvSpPr>
          <p:spPr bwMode="auto">
            <a:xfrm flipV="1">
              <a:off x="3888" y="1536"/>
              <a:ext cx="1" cy="288"/>
            </a:xfrm>
            <a:prstGeom prst="line">
              <a:avLst/>
            </a:prstGeom>
            <a:noFill/>
            <a:ln w="28575">
              <a:solidFill>
                <a:srgbClr val="FF0000"/>
              </a:solidFill>
              <a:round/>
              <a:headEnd/>
              <a:tailEnd/>
            </a:ln>
          </p:spPr>
          <p:txBody>
            <a:bodyPr wrap="none" anchor="ctr"/>
            <a:lstStyle/>
            <a:p>
              <a:endParaRPr lang="en-US" dirty="0"/>
            </a:p>
          </p:txBody>
        </p:sp>
        <p:sp>
          <p:nvSpPr>
            <p:cNvPr id="4153" name="Line 44"/>
            <p:cNvSpPr>
              <a:spLocks noChangeShapeType="1"/>
            </p:cNvSpPr>
            <p:nvPr/>
          </p:nvSpPr>
          <p:spPr bwMode="auto">
            <a:xfrm flipV="1">
              <a:off x="3888" y="2352"/>
              <a:ext cx="1"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4154" name="Freeform 45"/>
            <p:cNvSpPr>
              <a:spLocks/>
            </p:cNvSpPr>
            <p:nvPr/>
          </p:nvSpPr>
          <p:spPr bwMode="auto">
            <a:xfrm>
              <a:off x="3696" y="1920"/>
              <a:ext cx="96" cy="96"/>
            </a:xfrm>
            <a:custGeom>
              <a:avLst/>
              <a:gdLst>
                <a:gd name="T0" fmla="*/ 0 w 192"/>
                <a:gd name="T1" fmla="*/ 0 h 240"/>
                <a:gd name="T2" fmla="*/ 3 w 192"/>
                <a:gd name="T3" fmla="*/ 2 h 240"/>
                <a:gd name="T4" fmla="*/ 6 w 192"/>
                <a:gd name="T5" fmla="*/ 2 h 240"/>
                <a:gd name="T6" fmla="*/ 0 60000 65536"/>
                <a:gd name="T7" fmla="*/ 0 60000 65536"/>
                <a:gd name="T8" fmla="*/ 0 60000 65536"/>
                <a:gd name="T9" fmla="*/ 0 w 192"/>
                <a:gd name="T10" fmla="*/ 0 h 240"/>
                <a:gd name="T11" fmla="*/ 192 w 192"/>
                <a:gd name="T12" fmla="*/ 240 h 240"/>
              </a:gdLst>
              <a:ahLst/>
              <a:cxnLst>
                <a:cxn ang="T6">
                  <a:pos x="T0" y="T1"/>
                </a:cxn>
                <a:cxn ang="T7">
                  <a:pos x="T2" y="T3"/>
                </a:cxn>
                <a:cxn ang="T8">
                  <a:pos x="T4" y="T5"/>
                </a:cxn>
              </a:cxnLst>
              <a:rect l="T9" t="T10" r="T11" b="T12"/>
              <a:pathLst>
                <a:path w="192" h="240">
                  <a:moveTo>
                    <a:pt x="0" y="0"/>
                  </a:moveTo>
                  <a:cubicBezTo>
                    <a:pt x="32" y="52"/>
                    <a:pt x="64" y="104"/>
                    <a:pt x="96" y="144"/>
                  </a:cubicBezTo>
                  <a:cubicBezTo>
                    <a:pt x="128" y="184"/>
                    <a:pt x="160" y="212"/>
                    <a:pt x="192" y="240"/>
                  </a:cubicBezTo>
                </a:path>
              </a:pathLst>
            </a:custGeom>
            <a:noFill/>
            <a:ln w="28575">
              <a:solidFill>
                <a:srgbClr val="FF0000"/>
              </a:solidFill>
              <a:round/>
              <a:headEnd/>
              <a:tailEnd/>
            </a:ln>
          </p:spPr>
          <p:txBody>
            <a:bodyPr wrap="none" anchor="ctr"/>
            <a:lstStyle/>
            <a:p>
              <a:endParaRPr lang="en-US" dirty="0"/>
            </a:p>
          </p:txBody>
        </p:sp>
        <p:sp>
          <p:nvSpPr>
            <p:cNvPr id="4155" name="Freeform 46"/>
            <p:cNvSpPr>
              <a:spLocks/>
            </p:cNvSpPr>
            <p:nvPr/>
          </p:nvSpPr>
          <p:spPr bwMode="auto">
            <a:xfrm>
              <a:off x="3792" y="1728"/>
              <a:ext cx="96" cy="96"/>
            </a:xfrm>
            <a:custGeom>
              <a:avLst/>
              <a:gdLst>
                <a:gd name="T0" fmla="*/ 0 w 192"/>
                <a:gd name="T1" fmla="*/ 0 h 240"/>
                <a:gd name="T2" fmla="*/ 3 w 192"/>
                <a:gd name="T3" fmla="*/ 2 h 240"/>
                <a:gd name="T4" fmla="*/ 6 w 192"/>
                <a:gd name="T5" fmla="*/ 2 h 240"/>
                <a:gd name="T6" fmla="*/ 0 60000 65536"/>
                <a:gd name="T7" fmla="*/ 0 60000 65536"/>
                <a:gd name="T8" fmla="*/ 0 60000 65536"/>
                <a:gd name="T9" fmla="*/ 0 w 192"/>
                <a:gd name="T10" fmla="*/ 0 h 240"/>
                <a:gd name="T11" fmla="*/ 192 w 192"/>
                <a:gd name="T12" fmla="*/ 240 h 240"/>
              </a:gdLst>
              <a:ahLst/>
              <a:cxnLst>
                <a:cxn ang="T6">
                  <a:pos x="T0" y="T1"/>
                </a:cxn>
                <a:cxn ang="T7">
                  <a:pos x="T2" y="T3"/>
                </a:cxn>
                <a:cxn ang="T8">
                  <a:pos x="T4" y="T5"/>
                </a:cxn>
              </a:cxnLst>
              <a:rect l="T9" t="T10" r="T11" b="T12"/>
              <a:pathLst>
                <a:path w="192" h="240">
                  <a:moveTo>
                    <a:pt x="0" y="0"/>
                  </a:moveTo>
                  <a:cubicBezTo>
                    <a:pt x="32" y="52"/>
                    <a:pt x="64" y="104"/>
                    <a:pt x="96" y="144"/>
                  </a:cubicBezTo>
                  <a:cubicBezTo>
                    <a:pt x="128" y="184"/>
                    <a:pt x="160" y="212"/>
                    <a:pt x="192" y="240"/>
                  </a:cubicBezTo>
                </a:path>
              </a:pathLst>
            </a:custGeom>
            <a:noFill/>
            <a:ln w="28575">
              <a:solidFill>
                <a:srgbClr val="FF0000"/>
              </a:solidFill>
              <a:round/>
              <a:headEnd/>
              <a:tailEnd/>
            </a:ln>
          </p:spPr>
          <p:txBody>
            <a:bodyPr wrap="none" anchor="ctr"/>
            <a:lstStyle/>
            <a:p>
              <a:endParaRPr lang="en-US" dirty="0"/>
            </a:p>
          </p:txBody>
        </p:sp>
      </p:grpSp>
      <p:sp>
        <p:nvSpPr>
          <p:cNvPr id="4111" name="Rectangle 53"/>
          <p:cNvSpPr>
            <a:spLocks noChangeArrowheads="1"/>
          </p:cNvSpPr>
          <p:nvPr/>
        </p:nvSpPr>
        <p:spPr bwMode="auto">
          <a:xfrm>
            <a:off x="5761991" y="5092204"/>
            <a:ext cx="360124" cy="1215231"/>
          </a:xfrm>
          <a:prstGeom prst="rect">
            <a:avLst/>
          </a:prstGeom>
          <a:noFill/>
          <a:ln w="28575">
            <a:solidFill>
              <a:schemeClr val="tx1"/>
            </a:solidFill>
            <a:miter lim="800000"/>
            <a:headEnd/>
            <a:tailEnd/>
          </a:ln>
        </p:spPr>
        <p:txBody>
          <a:bodyPr wrap="none" lIns="192902" tIns="96451" rIns="192902" bIns="96451" anchor="ctr"/>
          <a:lstStyle/>
          <a:p>
            <a:endParaRPr lang="en-US" dirty="0"/>
          </a:p>
        </p:txBody>
      </p:sp>
      <p:sp>
        <p:nvSpPr>
          <p:cNvPr id="4112" name="Line 54"/>
          <p:cNvSpPr>
            <a:spLocks noChangeShapeType="1"/>
          </p:cNvSpPr>
          <p:nvPr/>
        </p:nvSpPr>
        <p:spPr bwMode="auto">
          <a:xfrm>
            <a:off x="7022425" y="5497280"/>
            <a:ext cx="720249" cy="0"/>
          </a:xfrm>
          <a:prstGeom prst="line">
            <a:avLst/>
          </a:prstGeom>
          <a:noFill/>
          <a:ln w="28575">
            <a:solidFill>
              <a:schemeClr val="tx1"/>
            </a:solidFill>
            <a:round/>
            <a:headEnd/>
            <a:tailEnd/>
          </a:ln>
        </p:spPr>
        <p:txBody>
          <a:bodyPr wrap="none" lIns="192902" tIns="96451" rIns="192902" bIns="96451" anchor="ctr"/>
          <a:lstStyle/>
          <a:p>
            <a:endParaRPr lang="en-US" dirty="0"/>
          </a:p>
        </p:txBody>
      </p:sp>
      <p:sp>
        <p:nvSpPr>
          <p:cNvPr id="4113" name="Line 55"/>
          <p:cNvSpPr>
            <a:spLocks noChangeShapeType="1"/>
          </p:cNvSpPr>
          <p:nvPr/>
        </p:nvSpPr>
        <p:spPr bwMode="auto">
          <a:xfrm>
            <a:off x="7022425" y="5767331"/>
            <a:ext cx="720249" cy="0"/>
          </a:xfrm>
          <a:prstGeom prst="line">
            <a:avLst/>
          </a:prstGeom>
          <a:noFill/>
          <a:ln w="28575">
            <a:solidFill>
              <a:schemeClr val="tx1"/>
            </a:solidFill>
            <a:round/>
            <a:headEnd/>
            <a:tailEnd/>
          </a:ln>
        </p:spPr>
        <p:txBody>
          <a:bodyPr wrap="none" lIns="192902" tIns="96451" rIns="192902" bIns="96451" anchor="ctr"/>
          <a:lstStyle/>
          <a:p>
            <a:endParaRPr lang="en-US" dirty="0"/>
          </a:p>
        </p:txBody>
      </p:sp>
      <p:sp>
        <p:nvSpPr>
          <p:cNvPr id="4114" name="Oval 56"/>
          <p:cNvSpPr>
            <a:spLocks noChangeArrowheads="1"/>
          </p:cNvSpPr>
          <p:nvPr/>
        </p:nvSpPr>
        <p:spPr bwMode="auto">
          <a:xfrm>
            <a:off x="2160746" y="5497280"/>
            <a:ext cx="1080373" cy="945180"/>
          </a:xfrm>
          <a:prstGeom prst="ellipse">
            <a:avLst/>
          </a:prstGeom>
          <a:noFill/>
          <a:ln w="28575">
            <a:solidFill>
              <a:schemeClr val="tx1"/>
            </a:solidFill>
            <a:round/>
            <a:headEnd/>
            <a:tailEnd/>
          </a:ln>
        </p:spPr>
        <p:txBody>
          <a:bodyPr wrap="none" lIns="192902" tIns="96451" rIns="192902" bIns="96451" anchor="ctr"/>
          <a:lstStyle/>
          <a:p>
            <a:endParaRPr lang="en-US" dirty="0"/>
          </a:p>
        </p:txBody>
      </p:sp>
      <p:sp>
        <p:nvSpPr>
          <p:cNvPr id="4115" name="Oval 57"/>
          <p:cNvSpPr>
            <a:spLocks noChangeArrowheads="1"/>
          </p:cNvSpPr>
          <p:nvPr/>
        </p:nvSpPr>
        <p:spPr bwMode="auto">
          <a:xfrm>
            <a:off x="4861681" y="4147024"/>
            <a:ext cx="3656678" cy="3240617"/>
          </a:xfrm>
          <a:prstGeom prst="ellipse">
            <a:avLst/>
          </a:prstGeom>
          <a:noFill/>
          <a:ln w="9525">
            <a:solidFill>
              <a:srgbClr val="FF0000"/>
            </a:solidFill>
            <a:prstDash val="sysDot"/>
            <a:round/>
            <a:headEnd/>
            <a:tailEnd/>
          </a:ln>
        </p:spPr>
        <p:txBody>
          <a:bodyPr wrap="none" lIns="192902" tIns="96451" rIns="192902" bIns="96451" anchor="ctr"/>
          <a:lstStyle/>
          <a:p>
            <a:pPr algn="ctr"/>
            <a:endParaRPr lang="fr-FR" b="1"/>
          </a:p>
        </p:txBody>
      </p:sp>
      <p:sp>
        <p:nvSpPr>
          <p:cNvPr id="4116" name="Line 60"/>
          <p:cNvSpPr>
            <a:spLocks noChangeShapeType="1"/>
          </p:cNvSpPr>
          <p:nvPr/>
        </p:nvSpPr>
        <p:spPr bwMode="auto">
          <a:xfrm flipV="1">
            <a:off x="3961368" y="3876971"/>
            <a:ext cx="720249" cy="135026"/>
          </a:xfrm>
          <a:prstGeom prst="line">
            <a:avLst/>
          </a:prstGeom>
          <a:noFill/>
          <a:ln w="28575">
            <a:solidFill>
              <a:schemeClr val="tx1"/>
            </a:solidFill>
            <a:round/>
            <a:headEnd/>
            <a:tailEnd/>
          </a:ln>
        </p:spPr>
        <p:txBody>
          <a:bodyPr wrap="none" lIns="192902" tIns="96451" rIns="192902" bIns="96451" anchor="ctr"/>
          <a:lstStyle/>
          <a:p>
            <a:endParaRPr lang="en-US" dirty="0"/>
          </a:p>
        </p:txBody>
      </p:sp>
      <p:sp>
        <p:nvSpPr>
          <p:cNvPr id="4117" name="Line 61"/>
          <p:cNvSpPr>
            <a:spLocks noChangeShapeType="1"/>
          </p:cNvSpPr>
          <p:nvPr/>
        </p:nvSpPr>
        <p:spPr bwMode="auto">
          <a:xfrm flipV="1">
            <a:off x="2700932" y="4011998"/>
            <a:ext cx="0" cy="1485283"/>
          </a:xfrm>
          <a:prstGeom prst="line">
            <a:avLst/>
          </a:prstGeom>
          <a:noFill/>
          <a:ln w="9525">
            <a:solidFill>
              <a:schemeClr val="tx1"/>
            </a:solidFill>
            <a:round/>
            <a:headEnd/>
            <a:tailEnd/>
          </a:ln>
        </p:spPr>
        <p:txBody>
          <a:bodyPr wrap="none" lIns="192902" tIns="96451" rIns="192902" bIns="96451" anchor="ctr"/>
          <a:lstStyle/>
          <a:p>
            <a:endParaRPr lang="en-US" dirty="0"/>
          </a:p>
        </p:txBody>
      </p:sp>
      <p:grpSp>
        <p:nvGrpSpPr>
          <p:cNvPr id="7" name="Group 62"/>
          <p:cNvGrpSpPr>
            <a:grpSpLocks/>
          </p:cNvGrpSpPr>
          <p:nvPr/>
        </p:nvGrpSpPr>
        <p:grpSpPr bwMode="auto">
          <a:xfrm>
            <a:off x="2160746" y="6982563"/>
            <a:ext cx="1080373" cy="135026"/>
            <a:chOff x="576" y="2448"/>
            <a:chExt cx="240" cy="48"/>
          </a:xfrm>
        </p:grpSpPr>
        <p:sp>
          <p:nvSpPr>
            <p:cNvPr id="4145" name="Line 63"/>
            <p:cNvSpPr>
              <a:spLocks noChangeShapeType="1"/>
            </p:cNvSpPr>
            <p:nvPr/>
          </p:nvSpPr>
          <p:spPr bwMode="auto">
            <a:xfrm>
              <a:off x="576" y="2448"/>
              <a:ext cx="240" cy="0"/>
            </a:xfrm>
            <a:prstGeom prst="line">
              <a:avLst/>
            </a:prstGeom>
            <a:noFill/>
            <a:ln w="9525">
              <a:solidFill>
                <a:schemeClr val="tx1"/>
              </a:solidFill>
              <a:round/>
              <a:headEnd/>
              <a:tailEnd/>
            </a:ln>
          </p:spPr>
          <p:txBody>
            <a:bodyPr wrap="none" anchor="ctr"/>
            <a:lstStyle/>
            <a:p>
              <a:endParaRPr lang="en-US" dirty="0"/>
            </a:p>
          </p:txBody>
        </p:sp>
        <p:sp>
          <p:nvSpPr>
            <p:cNvPr id="4146" name="Line 64"/>
            <p:cNvSpPr>
              <a:spLocks noChangeShapeType="1"/>
            </p:cNvSpPr>
            <p:nvPr/>
          </p:nvSpPr>
          <p:spPr bwMode="auto">
            <a:xfrm>
              <a:off x="624" y="2496"/>
              <a:ext cx="144" cy="0"/>
            </a:xfrm>
            <a:prstGeom prst="line">
              <a:avLst/>
            </a:prstGeom>
            <a:noFill/>
            <a:ln w="9525">
              <a:solidFill>
                <a:schemeClr val="tx1"/>
              </a:solidFill>
              <a:round/>
              <a:headEnd/>
              <a:tailEnd/>
            </a:ln>
          </p:spPr>
          <p:txBody>
            <a:bodyPr wrap="none" anchor="ctr"/>
            <a:lstStyle/>
            <a:p>
              <a:endParaRPr lang="en-US" dirty="0"/>
            </a:p>
          </p:txBody>
        </p:sp>
      </p:grpSp>
      <p:grpSp>
        <p:nvGrpSpPr>
          <p:cNvPr id="8" name="Group 65"/>
          <p:cNvGrpSpPr>
            <a:grpSpLocks/>
          </p:cNvGrpSpPr>
          <p:nvPr/>
        </p:nvGrpSpPr>
        <p:grpSpPr bwMode="auto">
          <a:xfrm>
            <a:off x="6302177" y="6982563"/>
            <a:ext cx="900311" cy="135026"/>
            <a:chOff x="576" y="2448"/>
            <a:chExt cx="240" cy="48"/>
          </a:xfrm>
        </p:grpSpPr>
        <p:sp>
          <p:nvSpPr>
            <p:cNvPr id="4143" name="Line 66"/>
            <p:cNvSpPr>
              <a:spLocks noChangeShapeType="1"/>
            </p:cNvSpPr>
            <p:nvPr/>
          </p:nvSpPr>
          <p:spPr bwMode="auto">
            <a:xfrm>
              <a:off x="576" y="2448"/>
              <a:ext cx="240" cy="0"/>
            </a:xfrm>
            <a:prstGeom prst="line">
              <a:avLst/>
            </a:prstGeom>
            <a:noFill/>
            <a:ln w="9525">
              <a:solidFill>
                <a:schemeClr val="tx1"/>
              </a:solidFill>
              <a:round/>
              <a:headEnd/>
              <a:tailEnd/>
            </a:ln>
          </p:spPr>
          <p:txBody>
            <a:bodyPr wrap="none" anchor="ctr"/>
            <a:lstStyle/>
            <a:p>
              <a:endParaRPr lang="en-US" dirty="0"/>
            </a:p>
          </p:txBody>
        </p:sp>
        <p:sp>
          <p:nvSpPr>
            <p:cNvPr id="4144" name="Line 67"/>
            <p:cNvSpPr>
              <a:spLocks noChangeShapeType="1"/>
            </p:cNvSpPr>
            <p:nvPr/>
          </p:nvSpPr>
          <p:spPr bwMode="auto">
            <a:xfrm>
              <a:off x="624" y="2496"/>
              <a:ext cx="144" cy="0"/>
            </a:xfrm>
            <a:prstGeom prst="line">
              <a:avLst/>
            </a:prstGeom>
            <a:noFill/>
            <a:ln w="9525">
              <a:solidFill>
                <a:schemeClr val="tx1"/>
              </a:solidFill>
              <a:round/>
              <a:headEnd/>
              <a:tailEnd/>
            </a:ln>
          </p:spPr>
          <p:txBody>
            <a:bodyPr wrap="none" anchor="ctr"/>
            <a:lstStyle/>
            <a:p>
              <a:endParaRPr lang="en-US" dirty="0"/>
            </a:p>
          </p:txBody>
        </p:sp>
      </p:grpSp>
      <p:cxnSp>
        <p:nvCxnSpPr>
          <p:cNvPr id="4120" name="AutoShape 68"/>
          <p:cNvCxnSpPr>
            <a:cxnSpLocks noChangeShapeType="1"/>
            <a:endCxn id="4116" idx="0"/>
          </p:cNvCxnSpPr>
          <p:nvPr/>
        </p:nvCxnSpPr>
        <p:spPr bwMode="auto">
          <a:xfrm>
            <a:off x="2700933" y="4011997"/>
            <a:ext cx="1260436" cy="25318"/>
          </a:xfrm>
          <a:prstGeom prst="straightConnector1">
            <a:avLst/>
          </a:prstGeom>
          <a:noFill/>
          <a:ln w="9525">
            <a:solidFill>
              <a:schemeClr val="tx1"/>
            </a:solidFill>
            <a:round/>
            <a:headEnd/>
            <a:tailEnd/>
          </a:ln>
        </p:spPr>
      </p:cxnSp>
      <p:sp>
        <p:nvSpPr>
          <p:cNvPr id="4121" name="Line 69"/>
          <p:cNvSpPr>
            <a:spLocks noChangeShapeType="1"/>
          </p:cNvSpPr>
          <p:nvPr/>
        </p:nvSpPr>
        <p:spPr bwMode="auto">
          <a:xfrm>
            <a:off x="5942053" y="4687127"/>
            <a:ext cx="0" cy="405077"/>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4122" name="Line 72"/>
          <p:cNvSpPr>
            <a:spLocks noChangeShapeType="1"/>
          </p:cNvSpPr>
          <p:nvPr/>
        </p:nvSpPr>
        <p:spPr bwMode="auto">
          <a:xfrm>
            <a:off x="5942053" y="6307435"/>
            <a:ext cx="0" cy="405077"/>
          </a:xfrm>
          <a:prstGeom prst="line">
            <a:avLst/>
          </a:prstGeom>
          <a:noFill/>
          <a:ln w="9525">
            <a:solidFill>
              <a:schemeClr val="tx1"/>
            </a:solidFill>
            <a:round/>
            <a:headEnd/>
            <a:tailEnd/>
          </a:ln>
        </p:spPr>
        <p:txBody>
          <a:bodyPr wrap="none" lIns="192902" tIns="96451" rIns="192902" bIns="96451" anchor="ctr"/>
          <a:lstStyle/>
          <a:p>
            <a:endParaRPr lang="en-US" dirty="0"/>
          </a:p>
        </p:txBody>
      </p:sp>
      <p:cxnSp>
        <p:nvCxnSpPr>
          <p:cNvPr id="4123" name="AutoShape 73"/>
          <p:cNvCxnSpPr>
            <a:cxnSpLocks noChangeShapeType="1"/>
            <a:stCxn id="4121" idx="0"/>
          </p:cNvCxnSpPr>
          <p:nvPr/>
        </p:nvCxnSpPr>
        <p:spPr bwMode="auto">
          <a:xfrm>
            <a:off x="5942052" y="4687126"/>
            <a:ext cx="1440498" cy="0"/>
          </a:xfrm>
          <a:prstGeom prst="straightConnector1">
            <a:avLst/>
          </a:prstGeom>
          <a:noFill/>
          <a:ln w="9525">
            <a:solidFill>
              <a:schemeClr val="tx1"/>
            </a:solidFill>
            <a:round/>
            <a:headEnd/>
            <a:tailEnd/>
          </a:ln>
        </p:spPr>
      </p:cxnSp>
      <p:cxnSp>
        <p:nvCxnSpPr>
          <p:cNvPr id="4124" name="AutoShape 74"/>
          <p:cNvCxnSpPr>
            <a:cxnSpLocks noChangeShapeType="1"/>
            <a:stCxn id="4122" idx="1"/>
          </p:cNvCxnSpPr>
          <p:nvPr/>
        </p:nvCxnSpPr>
        <p:spPr bwMode="auto">
          <a:xfrm>
            <a:off x="5942052" y="6712511"/>
            <a:ext cx="1440498" cy="0"/>
          </a:xfrm>
          <a:prstGeom prst="straightConnector1">
            <a:avLst/>
          </a:prstGeom>
          <a:noFill/>
          <a:ln w="9525">
            <a:solidFill>
              <a:schemeClr val="tx1"/>
            </a:solidFill>
            <a:round/>
            <a:headEnd/>
            <a:tailEnd/>
          </a:ln>
        </p:spPr>
      </p:cxnSp>
      <p:sp>
        <p:nvSpPr>
          <p:cNvPr id="4125" name="Line 75"/>
          <p:cNvSpPr>
            <a:spLocks noChangeShapeType="1"/>
          </p:cNvSpPr>
          <p:nvPr/>
        </p:nvSpPr>
        <p:spPr bwMode="auto">
          <a:xfrm>
            <a:off x="6662301" y="6712513"/>
            <a:ext cx="0" cy="270051"/>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4126" name="Line 80"/>
          <p:cNvSpPr>
            <a:spLocks noChangeShapeType="1"/>
          </p:cNvSpPr>
          <p:nvPr/>
        </p:nvSpPr>
        <p:spPr bwMode="auto">
          <a:xfrm flipV="1">
            <a:off x="6662301" y="4011998"/>
            <a:ext cx="0" cy="675129"/>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4127" name="Line 81"/>
          <p:cNvSpPr>
            <a:spLocks noChangeShapeType="1"/>
          </p:cNvSpPr>
          <p:nvPr/>
        </p:nvSpPr>
        <p:spPr bwMode="auto">
          <a:xfrm flipH="1">
            <a:off x="4681617" y="4011997"/>
            <a:ext cx="1980685" cy="0"/>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4128" name="Line 82"/>
          <p:cNvSpPr>
            <a:spLocks noChangeShapeType="1"/>
          </p:cNvSpPr>
          <p:nvPr/>
        </p:nvSpPr>
        <p:spPr bwMode="auto">
          <a:xfrm>
            <a:off x="2700932" y="6442461"/>
            <a:ext cx="0" cy="540103"/>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4129" name="Text Box 83"/>
          <p:cNvSpPr txBox="1">
            <a:spLocks noChangeArrowheads="1"/>
          </p:cNvSpPr>
          <p:nvPr/>
        </p:nvSpPr>
        <p:spPr bwMode="auto">
          <a:xfrm>
            <a:off x="2303296" y="5570419"/>
            <a:ext cx="593153" cy="1071949"/>
          </a:xfrm>
          <a:prstGeom prst="rect">
            <a:avLst/>
          </a:prstGeom>
          <a:noFill/>
          <a:ln w="9525">
            <a:noFill/>
            <a:miter lim="800000"/>
            <a:headEnd/>
            <a:tailEnd/>
          </a:ln>
        </p:spPr>
        <p:txBody>
          <a:bodyPr wrap="none" lIns="192902" tIns="96451" rIns="192902" bIns="96451">
            <a:spAutoFit/>
          </a:bodyPr>
          <a:lstStyle/>
          <a:p>
            <a:r>
              <a:rPr lang="en-US" b="1" i="1" dirty="0"/>
              <a:t>I</a:t>
            </a:r>
            <a:endParaRPr lang="en-US" dirty="0"/>
          </a:p>
        </p:txBody>
      </p:sp>
      <p:grpSp>
        <p:nvGrpSpPr>
          <p:cNvPr id="9" name="Group 84"/>
          <p:cNvGrpSpPr>
            <a:grpSpLocks/>
          </p:cNvGrpSpPr>
          <p:nvPr/>
        </p:nvGrpSpPr>
        <p:grpSpPr bwMode="auto">
          <a:xfrm>
            <a:off x="1080374" y="1581534"/>
            <a:ext cx="3961368" cy="2025386"/>
            <a:chOff x="288" y="528"/>
            <a:chExt cx="1056" cy="720"/>
          </a:xfrm>
        </p:grpSpPr>
        <p:sp>
          <p:nvSpPr>
            <p:cNvPr id="4135" name="Freeform 85"/>
            <p:cNvSpPr>
              <a:spLocks/>
            </p:cNvSpPr>
            <p:nvPr/>
          </p:nvSpPr>
          <p:spPr bwMode="auto">
            <a:xfrm>
              <a:off x="288" y="624"/>
              <a:ext cx="1056" cy="168"/>
            </a:xfrm>
            <a:custGeom>
              <a:avLst/>
              <a:gdLst>
                <a:gd name="T0" fmla="*/ 0 w 1056"/>
                <a:gd name="T1" fmla="*/ 144 h 168"/>
                <a:gd name="T2" fmla="*/ 624 w 1056"/>
                <a:gd name="T3" fmla="*/ 144 h 168"/>
                <a:gd name="T4" fmla="*/ 1056 w 1056"/>
                <a:gd name="T5" fmla="*/ 0 h 168"/>
                <a:gd name="T6" fmla="*/ 0 60000 65536"/>
                <a:gd name="T7" fmla="*/ 0 60000 65536"/>
                <a:gd name="T8" fmla="*/ 0 60000 65536"/>
                <a:gd name="T9" fmla="*/ 0 w 1056"/>
                <a:gd name="T10" fmla="*/ 0 h 168"/>
                <a:gd name="T11" fmla="*/ 1056 w 1056"/>
                <a:gd name="T12" fmla="*/ 168 h 168"/>
              </a:gdLst>
              <a:ahLst/>
              <a:cxnLst>
                <a:cxn ang="T6">
                  <a:pos x="T0" y="T1"/>
                </a:cxn>
                <a:cxn ang="T7">
                  <a:pos x="T2" y="T3"/>
                </a:cxn>
                <a:cxn ang="T8">
                  <a:pos x="T4" y="T5"/>
                </a:cxn>
              </a:cxnLst>
              <a:rect l="T9" t="T10" r="T11" b="T12"/>
              <a:pathLst>
                <a:path w="1056" h="168">
                  <a:moveTo>
                    <a:pt x="0" y="144"/>
                  </a:moveTo>
                  <a:cubicBezTo>
                    <a:pt x="224" y="156"/>
                    <a:pt x="448" y="168"/>
                    <a:pt x="624" y="144"/>
                  </a:cubicBezTo>
                  <a:cubicBezTo>
                    <a:pt x="800" y="120"/>
                    <a:pt x="984" y="24"/>
                    <a:pt x="1056" y="0"/>
                  </a:cubicBezTo>
                </a:path>
              </a:pathLst>
            </a:custGeom>
            <a:noFill/>
            <a:ln w="9525">
              <a:solidFill>
                <a:srgbClr val="006600"/>
              </a:solidFill>
              <a:round/>
              <a:headEnd/>
              <a:tailEnd/>
            </a:ln>
          </p:spPr>
          <p:txBody>
            <a:bodyPr wrap="none" anchor="ctr"/>
            <a:lstStyle/>
            <a:p>
              <a:endParaRPr lang="en-US" dirty="0"/>
            </a:p>
          </p:txBody>
        </p:sp>
        <p:grpSp>
          <p:nvGrpSpPr>
            <p:cNvPr id="10" name="Group 86"/>
            <p:cNvGrpSpPr>
              <a:grpSpLocks/>
            </p:cNvGrpSpPr>
            <p:nvPr/>
          </p:nvGrpSpPr>
          <p:grpSpPr bwMode="auto">
            <a:xfrm>
              <a:off x="288" y="528"/>
              <a:ext cx="672" cy="585"/>
              <a:chOff x="288" y="528"/>
              <a:chExt cx="672" cy="585"/>
            </a:xfrm>
          </p:grpSpPr>
          <p:sp>
            <p:nvSpPr>
              <p:cNvPr id="4139" name="Line 87"/>
              <p:cNvSpPr>
                <a:spLocks noChangeShapeType="1"/>
              </p:cNvSpPr>
              <p:nvPr/>
            </p:nvSpPr>
            <p:spPr bwMode="auto">
              <a:xfrm>
                <a:off x="672" y="672"/>
                <a:ext cx="288" cy="0"/>
              </a:xfrm>
              <a:prstGeom prst="line">
                <a:avLst/>
              </a:prstGeom>
              <a:noFill/>
              <a:ln w="28575">
                <a:solidFill>
                  <a:schemeClr val="tx1"/>
                </a:solidFill>
                <a:round/>
                <a:headEnd/>
                <a:tailEnd type="triangle" w="med" len="med"/>
              </a:ln>
            </p:spPr>
            <p:txBody>
              <a:bodyPr wrap="none" anchor="ctr"/>
              <a:lstStyle/>
              <a:p>
                <a:endParaRPr lang="en-US" dirty="0"/>
              </a:p>
            </p:txBody>
          </p:sp>
          <p:sp>
            <p:nvSpPr>
              <p:cNvPr id="4140" name="Line 88"/>
              <p:cNvSpPr>
                <a:spLocks noChangeShapeType="1"/>
              </p:cNvSpPr>
              <p:nvPr/>
            </p:nvSpPr>
            <p:spPr bwMode="auto">
              <a:xfrm>
                <a:off x="288" y="672"/>
                <a:ext cx="240" cy="0"/>
              </a:xfrm>
              <a:prstGeom prst="line">
                <a:avLst/>
              </a:prstGeom>
              <a:noFill/>
              <a:ln w="9525">
                <a:solidFill>
                  <a:schemeClr val="tx1"/>
                </a:solidFill>
                <a:round/>
                <a:headEnd/>
                <a:tailEnd/>
              </a:ln>
            </p:spPr>
            <p:txBody>
              <a:bodyPr wrap="none" anchor="ctr"/>
              <a:lstStyle/>
              <a:p>
                <a:endParaRPr lang="en-US" dirty="0"/>
              </a:p>
            </p:txBody>
          </p:sp>
          <p:sp>
            <p:nvSpPr>
              <p:cNvPr id="4141" name="Line 89"/>
              <p:cNvSpPr>
                <a:spLocks noChangeShapeType="1"/>
              </p:cNvSpPr>
              <p:nvPr/>
            </p:nvSpPr>
            <p:spPr bwMode="auto">
              <a:xfrm>
                <a:off x="384" y="528"/>
                <a:ext cx="0" cy="144"/>
              </a:xfrm>
              <a:prstGeom prst="line">
                <a:avLst/>
              </a:prstGeom>
              <a:noFill/>
              <a:ln w="28575">
                <a:solidFill>
                  <a:schemeClr val="tx1"/>
                </a:solidFill>
                <a:round/>
                <a:headEnd/>
                <a:tailEnd/>
              </a:ln>
            </p:spPr>
            <p:txBody>
              <a:bodyPr wrap="none" anchor="ctr"/>
              <a:lstStyle/>
              <a:p>
                <a:endParaRPr lang="en-US" dirty="0"/>
              </a:p>
            </p:txBody>
          </p:sp>
          <p:sp>
            <p:nvSpPr>
              <p:cNvPr id="4142" name="Text Box 90"/>
              <p:cNvSpPr txBox="1">
                <a:spLocks noChangeArrowheads="1"/>
              </p:cNvSpPr>
              <p:nvPr/>
            </p:nvSpPr>
            <p:spPr bwMode="auto">
              <a:xfrm>
                <a:off x="288" y="768"/>
                <a:ext cx="92" cy="345"/>
              </a:xfrm>
              <a:prstGeom prst="rect">
                <a:avLst/>
              </a:prstGeom>
              <a:noFill/>
              <a:ln w="9525">
                <a:noFill/>
                <a:miter lim="800000"/>
                <a:headEnd/>
                <a:tailEnd/>
              </a:ln>
            </p:spPr>
            <p:txBody>
              <a:bodyPr wrap="none">
                <a:spAutoFit/>
              </a:bodyPr>
              <a:lstStyle/>
              <a:p>
                <a:r>
                  <a:rPr lang="en-US" dirty="0"/>
                  <a:t>j</a:t>
                </a:r>
              </a:p>
            </p:txBody>
          </p:sp>
        </p:grpSp>
        <p:sp>
          <p:nvSpPr>
            <p:cNvPr id="4137" name="Line 91"/>
            <p:cNvSpPr>
              <a:spLocks noChangeShapeType="1"/>
            </p:cNvSpPr>
            <p:nvPr/>
          </p:nvSpPr>
          <p:spPr bwMode="auto">
            <a:xfrm>
              <a:off x="1104" y="912"/>
              <a:ext cx="0" cy="336"/>
            </a:xfrm>
            <a:prstGeom prst="line">
              <a:avLst/>
            </a:prstGeom>
            <a:noFill/>
            <a:ln w="28575">
              <a:solidFill>
                <a:schemeClr val="tx1"/>
              </a:solidFill>
              <a:round/>
              <a:headEnd/>
              <a:tailEnd type="triangle" w="med" len="med"/>
            </a:ln>
          </p:spPr>
          <p:txBody>
            <a:bodyPr wrap="none" anchor="ctr"/>
            <a:lstStyle/>
            <a:p>
              <a:endParaRPr lang="en-US" dirty="0"/>
            </a:p>
          </p:txBody>
        </p:sp>
        <p:sp>
          <p:nvSpPr>
            <p:cNvPr id="4138" name="Line 92"/>
            <p:cNvSpPr>
              <a:spLocks noChangeShapeType="1"/>
            </p:cNvSpPr>
            <p:nvPr/>
          </p:nvSpPr>
          <p:spPr bwMode="auto">
            <a:xfrm flipH="1">
              <a:off x="672" y="912"/>
              <a:ext cx="432" cy="0"/>
            </a:xfrm>
            <a:prstGeom prst="line">
              <a:avLst/>
            </a:prstGeom>
            <a:noFill/>
            <a:ln w="28575">
              <a:solidFill>
                <a:schemeClr val="tx1"/>
              </a:solidFill>
              <a:round/>
              <a:headEnd/>
              <a:tailEnd/>
            </a:ln>
          </p:spPr>
          <p:txBody>
            <a:bodyPr wrap="none" anchor="ctr"/>
            <a:lstStyle/>
            <a:p>
              <a:endParaRPr lang="en-US" dirty="0"/>
            </a:p>
          </p:txBody>
        </p:sp>
      </p:grpSp>
      <p:sp>
        <p:nvSpPr>
          <p:cNvPr id="4132" name="Line 95"/>
          <p:cNvSpPr>
            <a:spLocks noChangeShapeType="1"/>
          </p:cNvSpPr>
          <p:nvPr/>
        </p:nvSpPr>
        <p:spPr bwMode="auto">
          <a:xfrm>
            <a:off x="7401308" y="4642118"/>
            <a:ext cx="0" cy="891733"/>
          </a:xfrm>
          <a:prstGeom prst="line">
            <a:avLst/>
          </a:prstGeom>
          <a:noFill/>
          <a:ln w="9525">
            <a:solidFill>
              <a:schemeClr val="tx1"/>
            </a:solidFill>
            <a:round/>
            <a:headEnd/>
            <a:tailEnd/>
          </a:ln>
        </p:spPr>
        <p:txBody>
          <a:bodyPr lIns="192902" tIns="96451" rIns="192902" bIns="96451"/>
          <a:lstStyle/>
          <a:p>
            <a:endParaRPr lang="en-US" dirty="0"/>
          </a:p>
        </p:txBody>
      </p:sp>
      <p:sp>
        <p:nvSpPr>
          <p:cNvPr id="4133" name="Line 96"/>
          <p:cNvSpPr>
            <a:spLocks noChangeShapeType="1"/>
          </p:cNvSpPr>
          <p:nvPr/>
        </p:nvSpPr>
        <p:spPr bwMode="auto">
          <a:xfrm>
            <a:off x="7401308" y="5789836"/>
            <a:ext cx="0" cy="891733"/>
          </a:xfrm>
          <a:prstGeom prst="line">
            <a:avLst/>
          </a:prstGeom>
          <a:noFill/>
          <a:ln w="9525">
            <a:solidFill>
              <a:schemeClr val="tx1"/>
            </a:solidFill>
            <a:round/>
            <a:headEnd/>
            <a:tailEnd/>
          </a:ln>
        </p:spPr>
        <p:txBody>
          <a:bodyPr lIns="192902" tIns="96451" rIns="192902" bIns="96451"/>
          <a:lstStyle/>
          <a:p>
            <a:endParaRPr lang="en-US" dirty="0"/>
          </a:p>
        </p:txBody>
      </p:sp>
      <p:sp>
        <p:nvSpPr>
          <p:cNvPr id="74" name="Text Box 55"/>
          <p:cNvSpPr txBox="1">
            <a:spLocks noChangeArrowheads="1"/>
          </p:cNvSpPr>
          <p:nvPr/>
        </p:nvSpPr>
        <p:spPr bwMode="auto">
          <a:xfrm>
            <a:off x="11932233" y="7426413"/>
            <a:ext cx="7707280" cy="3703439"/>
          </a:xfrm>
          <a:prstGeom prst="rect">
            <a:avLst/>
          </a:prstGeom>
          <a:noFill/>
          <a:ln w="9525">
            <a:noFill/>
            <a:miter lim="800000"/>
            <a:headEnd/>
            <a:tailEnd/>
          </a:ln>
        </p:spPr>
        <p:txBody>
          <a:bodyPr wrap="none" lIns="192902" tIns="96451" rIns="192902" bIns="96451">
            <a:spAutoFit/>
          </a:bodyPr>
          <a:lstStyle/>
          <a:p>
            <a:r>
              <a:rPr lang="fr-CH" b="1" dirty="0" err="1"/>
              <a:t>Subthreshold</a:t>
            </a:r>
            <a:r>
              <a:rPr lang="fr-CH" b="1" dirty="0"/>
              <a:t> </a:t>
            </a:r>
            <a:r>
              <a:rPr lang="fr-CH" b="1" dirty="0" err="1"/>
              <a:t>regime</a:t>
            </a:r>
            <a:endParaRPr lang="fr-CH" b="1" dirty="0"/>
          </a:p>
          <a:p>
            <a:r>
              <a:rPr lang="fr-CH" b="1" dirty="0"/>
              <a:t>  </a:t>
            </a:r>
            <a:r>
              <a:rPr lang="fr-CH" dirty="0"/>
              <a:t>- </a:t>
            </a:r>
            <a:r>
              <a:rPr lang="fr-CH" dirty="0" err="1"/>
              <a:t>linear</a:t>
            </a:r>
            <a:endParaRPr lang="fr-CH" dirty="0"/>
          </a:p>
          <a:p>
            <a:r>
              <a:rPr lang="fr-CH" dirty="0"/>
              <a:t>  - passive membrane</a:t>
            </a:r>
          </a:p>
          <a:p>
            <a:r>
              <a:rPr lang="fr-CH" dirty="0"/>
              <a:t>  - RC circuit</a:t>
            </a:r>
            <a:endParaRPr lang="fr-FR" dirty="0"/>
          </a:p>
        </p:txBody>
      </p:sp>
      <p:sp>
        <p:nvSpPr>
          <p:cNvPr id="71" name="Title 3"/>
          <p:cNvSpPr txBox="1">
            <a:spLocks/>
          </p:cNvSpPr>
          <p:nvPr/>
        </p:nvSpPr>
        <p:spPr>
          <a:xfrm>
            <a:off x="697827" y="32385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1.2. The passive membrane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5815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15815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4">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74">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4">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9"/>
                                        </p:tgtEl>
                                        <p:attrNameLst>
                                          <p:attrName>style.visibility</p:attrName>
                                        </p:attrNameLst>
                                      </p:cBhvr>
                                      <p:to>
                                        <p:strVal val="visible"/>
                                      </p:to>
                                    </p:se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8158" grpId="0" animBg="1"/>
      <p:bldP spid="115815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graphicFrame>
        <p:nvGraphicFramePr>
          <p:cNvPr id="5122" name="Object 4"/>
          <p:cNvGraphicFramePr>
            <a:graphicFrameLocks noChangeAspect="1"/>
          </p:cNvGraphicFramePr>
          <p:nvPr/>
        </p:nvGraphicFramePr>
        <p:xfrm>
          <a:off x="9186925" y="3921372"/>
          <a:ext cx="802777" cy="677942"/>
        </p:xfrm>
        <a:graphic>
          <a:graphicData uri="http://schemas.openxmlformats.org/presentationml/2006/ole">
            <mc:AlternateContent xmlns:mc="http://schemas.openxmlformats.org/markup-compatibility/2006">
              <mc:Choice xmlns:v="urn:schemas-microsoft-com:vml" Requires="v">
                <p:oleObj spid="_x0000_s140317" name="Equation" r:id="rId4" imgW="114120" imgH="126720" progId="Equation.3">
                  <p:embed/>
                </p:oleObj>
              </mc:Choice>
              <mc:Fallback>
                <p:oleObj name="Equation" r:id="rId4" imgW="114120" imgH="12672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6925" y="3921372"/>
                        <a:ext cx="802777" cy="677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5"/>
          <p:cNvGrpSpPr>
            <a:grpSpLocks/>
          </p:cNvGrpSpPr>
          <p:nvPr/>
        </p:nvGrpSpPr>
        <p:grpSpPr bwMode="auto">
          <a:xfrm>
            <a:off x="1444250" y="1952247"/>
            <a:ext cx="8282861" cy="1485283"/>
            <a:chOff x="672" y="384"/>
            <a:chExt cx="2208" cy="528"/>
          </a:xfrm>
        </p:grpSpPr>
        <p:sp>
          <p:nvSpPr>
            <p:cNvPr id="5156" name="Oval 6"/>
            <p:cNvSpPr>
              <a:spLocks noChangeArrowheads="1"/>
            </p:cNvSpPr>
            <p:nvPr/>
          </p:nvSpPr>
          <p:spPr bwMode="auto">
            <a:xfrm>
              <a:off x="1344" y="672"/>
              <a:ext cx="240" cy="192"/>
            </a:xfrm>
            <a:prstGeom prst="ellipse">
              <a:avLst/>
            </a:prstGeom>
            <a:solidFill>
              <a:srgbClr val="FF0000"/>
            </a:solidFill>
            <a:ln w="9525">
              <a:solidFill>
                <a:srgbClr val="FF0000"/>
              </a:solidFill>
              <a:round/>
              <a:headEnd/>
              <a:tailEnd/>
            </a:ln>
          </p:spPr>
          <p:txBody>
            <a:bodyPr wrap="none" anchor="ctr"/>
            <a:lstStyle/>
            <a:p>
              <a:endParaRPr lang="en-US" dirty="0"/>
            </a:p>
          </p:txBody>
        </p:sp>
        <p:sp>
          <p:nvSpPr>
            <p:cNvPr id="5157" name="Freeform 7"/>
            <p:cNvSpPr>
              <a:spLocks/>
            </p:cNvSpPr>
            <p:nvPr/>
          </p:nvSpPr>
          <p:spPr bwMode="auto">
            <a:xfrm flipV="1">
              <a:off x="1536" y="720"/>
              <a:ext cx="1344" cy="144"/>
            </a:xfrm>
            <a:custGeom>
              <a:avLst/>
              <a:gdLst>
                <a:gd name="T0" fmla="*/ 0 w 1344"/>
                <a:gd name="T1" fmla="*/ 1 h 472"/>
                <a:gd name="T2" fmla="*/ 384 w 1344"/>
                <a:gd name="T3" fmla="*/ 1 h 472"/>
                <a:gd name="T4" fmla="*/ 672 w 1344"/>
                <a:gd name="T5" fmla="*/ 1 h 472"/>
                <a:gd name="T6" fmla="*/ 1152 w 1344"/>
                <a:gd name="T7" fmla="*/ 0 h 472"/>
                <a:gd name="T8" fmla="*/ 1344 w 1344"/>
                <a:gd name="T9" fmla="*/ 0 h 472"/>
                <a:gd name="T10" fmla="*/ 0 60000 65536"/>
                <a:gd name="T11" fmla="*/ 0 60000 65536"/>
                <a:gd name="T12" fmla="*/ 0 60000 65536"/>
                <a:gd name="T13" fmla="*/ 0 60000 65536"/>
                <a:gd name="T14" fmla="*/ 0 60000 65536"/>
                <a:gd name="T15" fmla="*/ 0 w 1344"/>
                <a:gd name="T16" fmla="*/ 0 h 472"/>
                <a:gd name="T17" fmla="*/ 1344 w 1344"/>
                <a:gd name="T18" fmla="*/ 472 h 472"/>
              </a:gdLst>
              <a:ahLst/>
              <a:cxnLst>
                <a:cxn ang="T10">
                  <a:pos x="T0" y="T1"/>
                </a:cxn>
                <a:cxn ang="T11">
                  <a:pos x="T2" y="T3"/>
                </a:cxn>
                <a:cxn ang="T12">
                  <a:pos x="T4" y="T5"/>
                </a:cxn>
                <a:cxn ang="T13">
                  <a:pos x="T6" y="T7"/>
                </a:cxn>
                <a:cxn ang="T14">
                  <a:pos x="T8" y="T9"/>
                </a:cxn>
              </a:cxnLst>
              <a:rect l="T15" t="T16" r="T17" b="T18"/>
              <a:pathLst>
                <a:path w="1344" h="472">
                  <a:moveTo>
                    <a:pt x="0" y="288"/>
                  </a:moveTo>
                  <a:cubicBezTo>
                    <a:pt x="136" y="300"/>
                    <a:pt x="272" y="312"/>
                    <a:pt x="384" y="336"/>
                  </a:cubicBezTo>
                  <a:cubicBezTo>
                    <a:pt x="496" y="360"/>
                    <a:pt x="544" y="472"/>
                    <a:pt x="672" y="432"/>
                  </a:cubicBezTo>
                  <a:cubicBezTo>
                    <a:pt x="800" y="392"/>
                    <a:pt x="1040" y="168"/>
                    <a:pt x="1152" y="96"/>
                  </a:cubicBezTo>
                  <a:cubicBezTo>
                    <a:pt x="1264" y="24"/>
                    <a:pt x="1304" y="12"/>
                    <a:pt x="1344" y="0"/>
                  </a:cubicBezTo>
                </a:path>
              </a:pathLst>
            </a:custGeom>
            <a:noFill/>
            <a:ln w="9525">
              <a:solidFill>
                <a:srgbClr val="FF0000"/>
              </a:solidFill>
              <a:round/>
              <a:headEnd/>
              <a:tailEnd/>
            </a:ln>
          </p:spPr>
          <p:txBody>
            <a:bodyPr wrap="none" anchor="ctr"/>
            <a:lstStyle/>
            <a:p>
              <a:endParaRPr lang="en-US" dirty="0"/>
            </a:p>
          </p:txBody>
        </p:sp>
        <p:sp>
          <p:nvSpPr>
            <p:cNvPr id="5158" name="Freeform 8"/>
            <p:cNvSpPr>
              <a:spLocks/>
            </p:cNvSpPr>
            <p:nvPr/>
          </p:nvSpPr>
          <p:spPr bwMode="auto">
            <a:xfrm>
              <a:off x="672" y="528"/>
              <a:ext cx="768" cy="240"/>
            </a:xfrm>
            <a:custGeom>
              <a:avLst/>
              <a:gdLst>
                <a:gd name="T0" fmla="*/ 768 w 768"/>
                <a:gd name="T1" fmla="*/ 240 h 240"/>
                <a:gd name="T2" fmla="*/ 336 w 768"/>
                <a:gd name="T3" fmla="*/ 192 h 240"/>
                <a:gd name="T4" fmla="*/ 0 w 768"/>
                <a:gd name="T5" fmla="*/ 0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240"/>
                  </a:moveTo>
                  <a:cubicBezTo>
                    <a:pt x="616" y="236"/>
                    <a:pt x="464" y="232"/>
                    <a:pt x="336" y="192"/>
                  </a:cubicBezTo>
                  <a:cubicBezTo>
                    <a:pt x="208" y="152"/>
                    <a:pt x="56" y="32"/>
                    <a:pt x="0" y="0"/>
                  </a:cubicBezTo>
                </a:path>
              </a:pathLst>
            </a:custGeom>
            <a:noFill/>
            <a:ln w="28575">
              <a:solidFill>
                <a:srgbClr val="FF0000"/>
              </a:solidFill>
              <a:round/>
              <a:headEnd/>
              <a:tailEnd/>
            </a:ln>
          </p:spPr>
          <p:txBody>
            <a:bodyPr wrap="none" anchor="ctr"/>
            <a:lstStyle/>
            <a:p>
              <a:endParaRPr lang="en-US" dirty="0"/>
            </a:p>
          </p:txBody>
        </p:sp>
        <p:sp>
          <p:nvSpPr>
            <p:cNvPr id="5159" name="Freeform 9"/>
            <p:cNvSpPr>
              <a:spLocks/>
            </p:cNvSpPr>
            <p:nvPr/>
          </p:nvSpPr>
          <p:spPr bwMode="auto">
            <a:xfrm>
              <a:off x="720" y="768"/>
              <a:ext cx="528" cy="144"/>
            </a:xfrm>
            <a:custGeom>
              <a:avLst/>
              <a:gdLst>
                <a:gd name="T0" fmla="*/ 1177 w 432"/>
                <a:gd name="T1" fmla="*/ 0 h 144"/>
                <a:gd name="T2" fmla="*/ 786 w 432"/>
                <a:gd name="T3" fmla="*/ 96 h 144"/>
                <a:gd name="T4" fmla="*/ 0 w 432"/>
                <a:gd name="T5" fmla="*/ 144 h 144"/>
                <a:gd name="T6" fmla="*/ 0 60000 65536"/>
                <a:gd name="T7" fmla="*/ 0 60000 65536"/>
                <a:gd name="T8" fmla="*/ 0 60000 65536"/>
                <a:gd name="T9" fmla="*/ 0 w 432"/>
                <a:gd name="T10" fmla="*/ 0 h 144"/>
                <a:gd name="T11" fmla="*/ 432 w 432"/>
                <a:gd name="T12" fmla="*/ 144 h 144"/>
              </a:gdLst>
              <a:ahLst/>
              <a:cxnLst>
                <a:cxn ang="T6">
                  <a:pos x="T0" y="T1"/>
                </a:cxn>
                <a:cxn ang="T7">
                  <a:pos x="T2" y="T3"/>
                </a:cxn>
                <a:cxn ang="T8">
                  <a:pos x="T4" y="T5"/>
                </a:cxn>
              </a:cxnLst>
              <a:rect l="T9" t="T10" r="T11" b="T12"/>
              <a:pathLst>
                <a:path w="432" h="144">
                  <a:moveTo>
                    <a:pt x="432" y="0"/>
                  </a:moveTo>
                  <a:cubicBezTo>
                    <a:pt x="396" y="36"/>
                    <a:pt x="360" y="72"/>
                    <a:pt x="288" y="96"/>
                  </a:cubicBezTo>
                  <a:cubicBezTo>
                    <a:pt x="216" y="120"/>
                    <a:pt x="108" y="132"/>
                    <a:pt x="0" y="144"/>
                  </a:cubicBezTo>
                </a:path>
              </a:pathLst>
            </a:custGeom>
            <a:noFill/>
            <a:ln w="28575">
              <a:solidFill>
                <a:srgbClr val="FF0000"/>
              </a:solidFill>
              <a:round/>
              <a:headEnd/>
              <a:tailEnd/>
            </a:ln>
          </p:spPr>
          <p:txBody>
            <a:bodyPr wrap="none" anchor="ctr"/>
            <a:lstStyle/>
            <a:p>
              <a:endParaRPr lang="en-US" dirty="0"/>
            </a:p>
          </p:txBody>
        </p:sp>
        <p:sp>
          <p:nvSpPr>
            <p:cNvPr id="5160" name="Freeform 10"/>
            <p:cNvSpPr>
              <a:spLocks/>
            </p:cNvSpPr>
            <p:nvPr/>
          </p:nvSpPr>
          <p:spPr bwMode="auto">
            <a:xfrm>
              <a:off x="816" y="384"/>
              <a:ext cx="432" cy="384"/>
            </a:xfrm>
            <a:custGeom>
              <a:avLst/>
              <a:gdLst>
                <a:gd name="T0" fmla="*/ 432 w 432"/>
                <a:gd name="T1" fmla="*/ 384 h 384"/>
                <a:gd name="T2" fmla="*/ 288 w 432"/>
                <a:gd name="T3" fmla="*/ 144 h 384"/>
                <a:gd name="T4" fmla="*/ 0 w 432"/>
                <a:gd name="T5" fmla="*/ 0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432" y="384"/>
                  </a:moveTo>
                  <a:cubicBezTo>
                    <a:pt x="396" y="296"/>
                    <a:pt x="360" y="208"/>
                    <a:pt x="288" y="144"/>
                  </a:cubicBezTo>
                  <a:cubicBezTo>
                    <a:pt x="216" y="80"/>
                    <a:pt x="48" y="24"/>
                    <a:pt x="0" y="0"/>
                  </a:cubicBezTo>
                </a:path>
              </a:pathLst>
            </a:custGeom>
            <a:noFill/>
            <a:ln w="28575">
              <a:solidFill>
                <a:srgbClr val="FF0000"/>
              </a:solidFill>
              <a:round/>
              <a:headEnd/>
              <a:tailEnd/>
            </a:ln>
          </p:spPr>
          <p:txBody>
            <a:bodyPr wrap="none" anchor="ctr"/>
            <a:lstStyle/>
            <a:p>
              <a:endParaRPr lang="en-US" dirty="0"/>
            </a:p>
          </p:txBody>
        </p:sp>
      </p:grpSp>
      <p:sp>
        <p:nvSpPr>
          <p:cNvPr id="5126" name="Text Box 11"/>
          <p:cNvSpPr txBox="1">
            <a:spLocks noChangeArrowheads="1"/>
          </p:cNvSpPr>
          <p:nvPr/>
        </p:nvSpPr>
        <p:spPr bwMode="auto">
          <a:xfrm>
            <a:off x="3785061" y="3302504"/>
            <a:ext cx="551475" cy="1071949"/>
          </a:xfrm>
          <a:prstGeom prst="rect">
            <a:avLst/>
          </a:prstGeom>
          <a:noFill/>
          <a:ln w="9525">
            <a:noFill/>
            <a:miter lim="800000"/>
            <a:headEnd/>
            <a:tailEnd/>
          </a:ln>
        </p:spPr>
        <p:txBody>
          <a:bodyPr wrap="none" lIns="192902" tIns="96451" rIns="192902" bIns="96451">
            <a:spAutoFit/>
          </a:bodyPr>
          <a:lstStyle/>
          <a:p>
            <a:r>
              <a:rPr lang="en-US" dirty="0">
                <a:solidFill>
                  <a:srgbClr val="FF0000"/>
                </a:solidFill>
              </a:rPr>
              <a:t>i</a:t>
            </a:r>
          </a:p>
        </p:txBody>
      </p:sp>
      <p:sp>
        <p:nvSpPr>
          <p:cNvPr id="5127" name="Line 12"/>
          <p:cNvSpPr>
            <a:spLocks noChangeShapeType="1"/>
          </p:cNvSpPr>
          <p:nvPr/>
        </p:nvSpPr>
        <p:spPr bwMode="auto">
          <a:xfrm flipH="1">
            <a:off x="4325246" y="1865044"/>
            <a:ext cx="693989" cy="1167409"/>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5128" name="Line 13"/>
          <p:cNvSpPr>
            <a:spLocks noChangeShapeType="1"/>
          </p:cNvSpPr>
          <p:nvPr/>
        </p:nvSpPr>
        <p:spPr bwMode="auto">
          <a:xfrm flipH="1">
            <a:off x="4336498" y="1738457"/>
            <a:ext cx="510176" cy="1277118"/>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5129" name="Line 14"/>
          <p:cNvSpPr>
            <a:spLocks noChangeShapeType="1"/>
          </p:cNvSpPr>
          <p:nvPr/>
        </p:nvSpPr>
        <p:spPr bwMode="auto">
          <a:xfrm>
            <a:off x="10301058" y="7488300"/>
            <a:ext cx="9903421"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5130" name="Line 15"/>
          <p:cNvSpPr>
            <a:spLocks noChangeShapeType="1"/>
          </p:cNvSpPr>
          <p:nvPr/>
        </p:nvSpPr>
        <p:spPr bwMode="auto">
          <a:xfrm flipV="1">
            <a:off x="10301058" y="3842606"/>
            <a:ext cx="0" cy="3645694"/>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5131" name="Line 20"/>
          <p:cNvSpPr>
            <a:spLocks noChangeShapeType="1"/>
          </p:cNvSpPr>
          <p:nvPr/>
        </p:nvSpPr>
        <p:spPr bwMode="auto">
          <a:xfrm flipH="1">
            <a:off x="5188043" y="1738457"/>
            <a:ext cx="341367" cy="638560"/>
          </a:xfrm>
          <a:prstGeom prst="line">
            <a:avLst/>
          </a:prstGeom>
          <a:noFill/>
          <a:ln w="9525">
            <a:solidFill>
              <a:schemeClr val="tx1"/>
            </a:solidFill>
            <a:round/>
            <a:headEnd/>
            <a:tailEnd type="triangle" w="med" len="med"/>
          </a:ln>
        </p:spPr>
        <p:txBody>
          <a:bodyPr lIns="192902" tIns="96451" rIns="192902" bIns="96451"/>
          <a:lstStyle/>
          <a:p>
            <a:endParaRPr lang="en-US" dirty="0"/>
          </a:p>
        </p:txBody>
      </p:sp>
      <p:sp>
        <p:nvSpPr>
          <p:cNvPr id="5132" name="Text Box 21"/>
          <p:cNvSpPr txBox="1">
            <a:spLocks noChangeArrowheads="1"/>
          </p:cNvSpPr>
          <p:nvPr/>
        </p:nvSpPr>
        <p:spPr bwMode="auto">
          <a:xfrm>
            <a:off x="5653205" y="1392454"/>
            <a:ext cx="1284047" cy="1071949"/>
          </a:xfrm>
          <a:prstGeom prst="rect">
            <a:avLst/>
          </a:prstGeom>
          <a:noFill/>
          <a:ln w="9525">
            <a:noFill/>
            <a:miter lim="800000"/>
            <a:headEnd/>
            <a:tailEnd/>
          </a:ln>
        </p:spPr>
        <p:txBody>
          <a:bodyPr wrap="none" lIns="192902" tIns="96451" rIns="192902" bIns="96451">
            <a:spAutoFit/>
          </a:bodyPr>
          <a:lstStyle/>
          <a:p>
            <a:r>
              <a:rPr lang="fr-CH" i="1"/>
              <a:t>I(t)</a:t>
            </a:r>
            <a:endParaRPr lang="fr-FR" i="1"/>
          </a:p>
        </p:txBody>
      </p:sp>
      <p:sp>
        <p:nvSpPr>
          <p:cNvPr id="5133" name="Line 22"/>
          <p:cNvSpPr>
            <a:spLocks noChangeShapeType="1"/>
          </p:cNvSpPr>
          <p:nvPr/>
        </p:nvSpPr>
        <p:spPr bwMode="auto">
          <a:xfrm flipH="1">
            <a:off x="4677867" y="6076157"/>
            <a:ext cx="341367" cy="638560"/>
          </a:xfrm>
          <a:prstGeom prst="line">
            <a:avLst/>
          </a:prstGeom>
          <a:noFill/>
          <a:ln w="9525">
            <a:solidFill>
              <a:schemeClr val="tx1"/>
            </a:solidFill>
            <a:round/>
            <a:headEnd/>
            <a:tailEnd type="triangle" w="med" len="med"/>
          </a:ln>
        </p:spPr>
        <p:txBody>
          <a:bodyPr lIns="192902" tIns="96451" rIns="192902" bIns="96451"/>
          <a:lstStyle/>
          <a:p>
            <a:endParaRPr lang="en-US" dirty="0"/>
          </a:p>
        </p:txBody>
      </p:sp>
      <p:sp>
        <p:nvSpPr>
          <p:cNvPr id="5134" name="Text Box 23"/>
          <p:cNvSpPr txBox="1">
            <a:spLocks noChangeArrowheads="1"/>
          </p:cNvSpPr>
          <p:nvPr/>
        </p:nvSpPr>
        <p:spPr bwMode="auto">
          <a:xfrm>
            <a:off x="5143029" y="5730154"/>
            <a:ext cx="1284047" cy="1071949"/>
          </a:xfrm>
          <a:prstGeom prst="rect">
            <a:avLst/>
          </a:prstGeom>
          <a:noFill/>
          <a:ln w="9525">
            <a:noFill/>
            <a:miter lim="800000"/>
            <a:headEnd/>
            <a:tailEnd/>
          </a:ln>
        </p:spPr>
        <p:txBody>
          <a:bodyPr wrap="none" lIns="192902" tIns="96451" rIns="192902" bIns="96451">
            <a:spAutoFit/>
          </a:bodyPr>
          <a:lstStyle/>
          <a:p>
            <a:r>
              <a:rPr lang="fr-CH" i="1"/>
              <a:t>I(t)</a:t>
            </a:r>
            <a:endParaRPr lang="fr-FR" i="1"/>
          </a:p>
        </p:txBody>
      </p:sp>
      <p:sp>
        <p:nvSpPr>
          <p:cNvPr id="5135" name="Line 24"/>
          <p:cNvSpPr>
            <a:spLocks noChangeShapeType="1"/>
          </p:cNvSpPr>
          <p:nvPr/>
        </p:nvSpPr>
        <p:spPr bwMode="auto">
          <a:xfrm>
            <a:off x="2464605" y="8500993"/>
            <a:ext cx="1024102" cy="0"/>
          </a:xfrm>
          <a:prstGeom prst="line">
            <a:avLst/>
          </a:prstGeom>
          <a:noFill/>
          <a:ln w="57150">
            <a:solidFill>
              <a:schemeClr val="tx1"/>
            </a:solidFill>
            <a:round/>
            <a:headEnd/>
            <a:tailEnd/>
          </a:ln>
        </p:spPr>
        <p:txBody>
          <a:bodyPr lIns="192902" tIns="96451" rIns="192902" bIns="96451"/>
          <a:lstStyle/>
          <a:p>
            <a:endParaRPr lang="en-US" dirty="0"/>
          </a:p>
        </p:txBody>
      </p:sp>
      <p:sp>
        <p:nvSpPr>
          <p:cNvPr id="5136" name="Line 25"/>
          <p:cNvSpPr>
            <a:spLocks noChangeShapeType="1"/>
          </p:cNvSpPr>
          <p:nvPr/>
        </p:nvSpPr>
        <p:spPr bwMode="auto">
          <a:xfrm>
            <a:off x="2464605" y="8883566"/>
            <a:ext cx="1024102" cy="0"/>
          </a:xfrm>
          <a:prstGeom prst="line">
            <a:avLst/>
          </a:prstGeom>
          <a:noFill/>
          <a:ln w="57150">
            <a:solidFill>
              <a:schemeClr val="tx1"/>
            </a:solidFill>
            <a:round/>
            <a:headEnd/>
            <a:tailEnd/>
          </a:ln>
        </p:spPr>
        <p:txBody>
          <a:bodyPr lIns="192902" tIns="96451" rIns="192902" bIns="96451"/>
          <a:lstStyle/>
          <a:p>
            <a:endParaRPr lang="en-US" dirty="0"/>
          </a:p>
        </p:txBody>
      </p:sp>
      <p:sp>
        <p:nvSpPr>
          <p:cNvPr id="5137" name="Line 26"/>
          <p:cNvSpPr>
            <a:spLocks noChangeShapeType="1"/>
          </p:cNvSpPr>
          <p:nvPr/>
        </p:nvSpPr>
        <p:spPr bwMode="auto">
          <a:xfrm>
            <a:off x="2974779" y="7479863"/>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5138" name="Line 27"/>
          <p:cNvSpPr>
            <a:spLocks noChangeShapeType="1"/>
          </p:cNvSpPr>
          <p:nvPr/>
        </p:nvSpPr>
        <p:spPr bwMode="auto">
          <a:xfrm>
            <a:off x="4509057" y="6585319"/>
            <a:ext cx="0" cy="894545"/>
          </a:xfrm>
          <a:prstGeom prst="line">
            <a:avLst/>
          </a:prstGeom>
          <a:noFill/>
          <a:ln w="9525">
            <a:solidFill>
              <a:schemeClr val="tx1"/>
            </a:solidFill>
            <a:round/>
            <a:headEnd/>
            <a:tailEnd/>
          </a:ln>
        </p:spPr>
        <p:txBody>
          <a:bodyPr lIns="192902" tIns="96451" rIns="192902" bIns="96451"/>
          <a:lstStyle/>
          <a:p>
            <a:endParaRPr lang="en-US" dirty="0"/>
          </a:p>
        </p:txBody>
      </p:sp>
      <p:sp>
        <p:nvSpPr>
          <p:cNvPr id="5139" name="Line 28"/>
          <p:cNvSpPr>
            <a:spLocks noChangeShapeType="1"/>
          </p:cNvSpPr>
          <p:nvPr/>
        </p:nvSpPr>
        <p:spPr bwMode="auto">
          <a:xfrm>
            <a:off x="5529409" y="7479863"/>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5140" name="Line 29"/>
          <p:cNvSpPr>
            <a:spLocks noChangeShapeType="1"/>
          </p:cNvSpPr>
          <p:nvPr/>
        </p:nvSpPr>
        <p:spPr bwMode="auto">
          <a:xfrm>
            <a:off x="2974779" y="8883568"/>
            <a:ext cx="0" cy="1021133"/>
          </a:xfrm>
          <a:prstGeom prst="line">
            <a:avLst/>
          </a:prstGeom>
          <a:noFill/>
          <a:ln w="9525">
            <a:solidFill>
              <a:schemeClr val="tx1"/>
            </a:solidFill>
            <a:round/>
            <a:headEnd/>
            <a:tailEnd/>
          </a:ln>
        </p:spPr>
        <p:txBody>
          <a:bodyPr lIns="192902" tIns="96451" rIns="192902" bIns="96451"/>
          <a:lstStyle/>
          <a:p>
            <a:endParaRPr lang="en-US" dirty="0"/>
          </a:p>
        </p:txBody>
      </p:sp>
      <p:sp>
        <p:nvSpPr>
          <p:cNvPr id="5141" name="Line 30"/>
          <p:cNvSpPr>
            <a:spLocks noChangeShapeType="1"/>
          </p:cNvSpPr>
          <p:nvPr/>
        </p:nvSpPr>
        <p:spPr bwMode="auto">
          <a:xfrm>
            <a:off x="5528885" y="9393693"/>
            <a:ext cx="527" cy="511007"/>
          </a:xfrm>
          <a:prstGeom prst="line">
            <a:avLst/>
          </a:prstGeom>
          <a:noFill/>
          <a:ln w="9525">
            <a:solidFill>
              <a:schemeClr val="tx1"/>
            </a:solidFill>
            <a:round/>
            <a:headEnd/>
            <a:tailEnd/>
          </a:ln>
        </p:spPr>
        <p:txBody>
          <a:bodyPr lIns="192902" tIns="96451" rIns="192902" bIns="96451"/>
          <a:lstStyle/>
          <a:p>
            <a:endParaRPr lang="en-US" dirty="0"/>
          </a:p>
        </p:txBody>
      </p:sp>
      <p:sp>
        <p:nvSpPr>
          <p:cNvPr id="5142" name="Rectangle 31"/>
          <p:cNvSpPr>
            <a:spLocks noChangeArrowheads="1"/>
          </p:cNvSpPr>
          <p:nvPr/>
        </p:nvSpPr>
        <p:spPr bwMode="auto">
          <a:xfrm>
            <a:off x="5360604" y="7862523"/>
            <a:ext cx="337617" cy="894545"/>
          </a:xfrm>
          <a:prstGeom prst="rect">
            <a:avLst/>
          </a:prstGeom>
          <a:solidFill>
            <a:schemeClr val="tx2"/>
          </a:solidFill>
          <a:ln w="9525">
            <a:solidFill>
              <a:schemeClr val="tx1"/>
            </a:solidFill>
            <a:miter lim="800000"/>
            <a:headEnd/>
            <a:tailEnd/>
          </a:ln>
        </p:spPr>
        <p:txBody>
          <a:bodyPr wrap="none" lIns="192902" tIns="96451" rIns="192902" bIns="96451" anchor="ctr"/>
          <a:lstStyle/>
          <a:p>
            <a:endParaRPr lang="en-US" dirty="0"/>
          </a:p>
        </p:txBody>
      </p:sp>
      <p:sp>
        <p:nvSpPr>
          <p:cNvPr id="5143" name="Line 32"/>
          <p:cNvSpPr>
            <a:spLocks noChangeShapeType="1"/>
          </p:cNvSpPr>
          <p:nvPr/>
        </p:nvSpPr>
        <p:spPr bwMode="auto">
          <a:xfrm>
            <a:off x="2974780" y="7479862"/>
            <a:ext cx="2554631" cy="0"/>
          </a:xfrm>
          <a:prstGeom prst="line">
            <a:avLst/>
          </a:prstGeom>
          <a:noFill/>
          <a:ln w="9525">
            <a:solidFill>
              <a:schemeClr val="tx1"/>
            </a:solidFill>
            <a:round/>
            <a:headEnd/>
            <a:tailEnd/>
          </a:ln>
        </p:spPr>
        <p:txBody>
          <a:bodyPr lIns="192902" tIns="96451" rIns="192902" bIns="96451"/>
          <a:lstStyle/>
          <a:p>
            <a:endParaRPr lang="en-US" dirty="0"/>
          </a:p>
        </p:txBody>
      </p:sp>
      <p:sp>
        <p:nvSpPr>
          <p:cNvPr id="5144" name="Line 33"/>
          <p:cNvSpPr>
            <a:spLocks noChangeShapeType="1"/>
          </p:cNvSpPr>
          <p:nvPr/>
        </p:nvSpPr>
        <p:spPr bwMode="auto">
          <a:xfrm>
            <a:off x="2974780" y="9904699"/>
            <a:ext cx="2554631" cy="0"/>
          </a:xfrm>
          <a:prstGeom prst="line">
            <a:avLst/>
          </a:prstGeom>
          <a:noFill/>
          <a:ln w="9525">
            <a:solidFill>
              <a:schemeClr val="tx1"/>
            </a:solidFill>
            <a:round/>
            <a:headEnd/>
            <a:tailEnd/>
          </a:ln>
        </p:spPr>
        <p:txBody>
          <a:bodyPr lIns="192902" tIns="96451" rIns="192902" bIns="96451"/>
          <a:lstStyle/>
          <a:p>
            <a:endParaRPr lang="en-US" dirty="0"/>
          </a:p>
        </p:txBody>
      </p:sp>
      <p:sp>
        <p:nvSpPr>
          <p:cNvPr id="5145" name="Line 34"/>
          <p:cNvSpPr>
            <a:spLocks noChangeShapeType="1"/>
          </p:cNvSpPr>
          <p:nvPr/>
        </p:nvSpPr>
        <p:spPr bwMode="auto">
          <a:xfrm>
            <a:off x="4167690" y="9904699"/>
            <a:ext cx="0" cy="382573"/>
          </a:xfrm>
          <a:prstGeom prst="line">
            <a:avLst/>
          </a:prstGeom>
          <a:noFill/>
          <a:ln w="9525">
            <a:solidFill>
              <a:schemeClr val="tx1"/>
            </a:solidFill>
            <a:round/>
            <a:headEnd/>
            <a:tailEnd/>
          </a:ln>
        </p:spPr>
        <p:txBody>
          <a:bodyPr lIns="192902" tIns="96451" rIns="192902" bIns="96451"/>
          <a:lstStyle/>
          <a:p>
            <a:endParaRPr lang="en-US" dirty="0"/>
          </a:p>
        </p:txBody>
      </p:sp>
      <p:sp>
        <p:nvSpPr>
          <p:cNvPr id="5146" name="Line 35"/>
          <p:cNvSpPr>
            <a:spLocks noChangeShapeType="1"/>
          </p:cNvSpPr>
          <p:nvPr/>
        </p:nvSpPr>
        <p:spPr bwMode="auto">
          <a:xfrm>
            <a:off x="3488705" y="10287271"/>
            <a:ext cx="1189162" cy="0"/>
          </a:xfrm>
          <a:prstGeom prst="line">
            <a:avLst/>
          </a:prstGeom>
          <a:noFill/>
          <a:ln w="9525">
            <a:solidFill>
              <a:schemeClr val="tx1"/>
            </a:solidFill>
            <a:round/>
            <a:headEnd/>
            <a:tailEnd/>
          </a:ln>
        </p:spPr>
        <p:txBody>
          <a:bodyPr lIns="192902" tIns="96451" rIns="192902" bIns="96451"/>
          <a:lstStyle/>
          <a:p>
            <a:endParaRPr lang="en-US" dirty="0"/>
          </a:p>
        </p:txBody>
      </p:sp>
      <p:sp>
        <p:nvSpPr>
          <p:cNvPr id="5147" name="Line 36"/>
          <p:cNvSpPr>
            <a:spLocks noChangeShapeType="1"/>
          </p:cNvSpPr>
          <p:nvPr/>
        </p:nvSpPr>
        <p:spPr bwMode="auto">
          <a:xfrm>
            <a:off x="3826322" y="10413857"/>
            <a:ext cx="682736" cy="0"/>
          </a:xfrm>
          <a:prstGeom prst="line">
            <a:avLst/>
          </a:prstGeom>
          <a:noFill/>
          <a:ln w="9525">
            <a:solidFill>
              <a:schemeClr val="tx1"/>
            </a:solidFill>
            <a:round/>
            <a:headEnd/>
            <a:tailEnd/>
          </a:ln>
        </p:spPr>
        <p:txBody>
          <a:bodyPr lIns="192902" tIns="96451" rIns="192902" bIns="96451"/>
          <a:lstStyle/>
          <a:p>
            <a:endParaRPr lang="en-US" dirty="0"/>
          </a:p>
        </p:txBody>
      </p:sp>
      <p:sp>
        <p:nvSpPr>
          <p:cNvPr id="5148" name="Line 41"/>
          <p:cNvSpPr>
            <a:spLocks noChangeShapeType="1"/>
          </p:cNvSpPr>
          <p:nvPr/>
        </p:nvSpPr>
        <p:spPr bwMode="auto">
          <a:xfrm>
            <a:off x="5529411" y="7479862"/>
            <a:ext cx="1699338"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5149" name="Line 42"/>
          <p:cNvSpPr>
            <a:spLocks noChangeShapeType="1"/>
          </p:cNvSpPr>
          <p:nvPr/>
        </p:nvSpPr>
        <p:spPr bwMode="auto">
          <a:xfrm>
            <a:off x="5529411" y="9904699"/>
            <a:ext cx="1699338"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5150" name="Freeform 43"/>
          <p:cNvSpPr>
            <a:spLocks/>
          </p:cNvSpPr>
          <p:nvPr/>
        </p:nvSpPr>
        <p:spPr bwMode="auto">
          <a:xfrm>
            <a:off x="10293556" y="4928439"/>
            <a:ext cx="4932955" cy="2551424"/>
          </a:xfrm>
          <a:custGeom>
            <a:avLst/>
            <a:gdLst>
              <a:gd name="T0" fmla="*/ 0 w 1315"/>
              <a:gd name="T1" fmla="*/ 2147483647 h 907"/>
              <a:gd name="T2" fmla="*/ 2147483647 w 1315"/>
              <a:gd name="T3" fmla="*/ 2147483647 h 907"/>
              <a:gd name="T4" fmla="*/ 2147483647 w 1315"/>
              <a:gd name="T5" fmla="*/ 2147483647 h 907"/>
              <a:gd name="T6" fmla="*/ 2147483647 w 1315"/>
              <a:gd name="T7" fmla="*/ 2147483647 h 907"/>
              <a:gd name="T8" fmla="*/ 2147483647 w 1315"/>
              <a:gd name="T9" fmla="*/ 2147483647 h 907"/>
              <a:gd name="T10" fmla="*/ 2147483647 w 1315"/>
              <a:gd name="T11" fmla="*/ 0 h 907"/>
              <a:gd name="T12" fmla="*/ 0 60000 65536"/>
              <a:gd name="T13" fmla="*/ 0 60000 65536"/>
              <a:gd name="T14" fmla="*/ 0 60000 65536"/>
              <a:gd name="T15" fmla="*/ 0 60000 65536"/>
              <a:gd name="T16" fmla="*/ 0 60000 65536"/>
              <a:gd name="T17" fmla="*/ 0 60000 65536"/>
              <a:gd name="T18" fmla="*/ 0 w 1315"/>
              <a:gd name="T19" fmla="*/ 0 h 907"/>
              <a:gd name="T20" fmla="*/ 1315 w 1315"/>
              <a:gd name="T21" fmla="*/ 907 h 907"/>
            </a:gdLst>
            <a:ahLst/>
            <a:cxnLst>
              <a:cxn ang="T12">
                <a:pos x="T0" y="T1"/>
              </a:cxn>
              <a:cxn ang="T13">
                <a:pos x="T2" y="T3"/>
              </a:cxn>
              <a:cxn ang="T14">
                <a:pos x="T4" y="T5"/>
              </a:cxn>
              <a:cxn ang="T15">
                <a:pos x="T6" y="T7"/>
              </a:cxn>
              <a:cxn ang="T16">
                <a:pos x="T8" y="T9"/>
              </a:cxn>
              <a:cxn ang="T17">
                <a:pos x="T10" y="T11"/>
              </a:cxn>
            </a:cxnLst>
            <a:rect l="T18" t="T19" r="T20" b="T21"/>
            <a:pathLst>
              <a:path w="1315" h="907">
                <a:moveTo>
                  <a:pt x="0" y="907"/>
                </a:moveTo>
                <a:cubicBezTo>
                  <a:pt x="11" y="820"/>
                  <a:pt x="23" y="733"/>
                  <a:pt x="91" y="680"/>
                </a:cubicBezTo>
                <a:cubicBezTo>
                  <a:pt x="159" y="627"/>
                  <a:pt x="295" y="657"/>
                  <a:pt x="408" y="589"/>
                </a:cubicBezTo>
                <a:cubicBezTo>
                  <a:pt x="521" y="521"/>
                  <a:pt x="658" y="347"/>
                  <a:pt x="771" y="272"/>
                </a:cubicBezTo>
                <a:cubicBezTo>
                  <a:pt x="884" y="197"/>
                  <a:pt x="998" y="181"/>
                  <a:pt x="1089" y="136"/>
                </a:cubicBezTo>
                <a:cubicBezTo>
                  <a:pt x="1180" y="91"/>
                  <a:pt x="1278" y="30"/>
                  <a:pt x="1315" y="0"/>
                </a:cubicBezTo>
              </a:path>
            </a:pathLst>
          </a:custGeom>
          <a:noFill/>
          <a:ln w="38100">
            <a:solidFill>
              <a:srgbClr val="FF0000"/>
            </a:solidFill>
            <a:round/>
            <a:headEnd/>
            <a:tailEnd/>
          </a:ln>
        </p:spPr>
        <p:txBody>
          <a:bodyPr lIns="192902" tIns="96451" rIns="192902" bIns="96451"/>
          <a:lstStyle/>
          <a:p>
            <a:endParaRPr lang="en-US" dirty="0"/>
          </a:p>
        </p:txBody>
      </p:sp>
      <p:sp>
        <p:nvSpPr>
          <p:cNvPr id="5151" name="Text Box 46"/>
          <p:cNvSpPr txBox="1">
            <a:spLocks noChangeArrowheads="1"/>
          </p:cNvSpPr>
          <p:nvPr/>
        </p:nvSpPr>
        <p:spPr bwMode="auto">
          <a:xfrm>
            <a:off x="9055628" y="1519039"/>
            <a:ext cx="7482988" cy="1071949"/>
          </a:xfrm>
          <a:prstGeom prst="rect">
            <a:avLst/>
          </a:prstGeom>
          <a:noFill/>
          <a:ln w="9525">
            <a:noFill/>
            <a:miter lim="800000"/>
            <a:headEnd/>
            <a:tailEnd/>
          </a:ln>
        </p:spPr>
        <p:txBody>
          <a:bodyPr wrap="none" lIns="192902" tIns="96451" rIns="192902" bIns="96451">
            <a:spAutoFit/>
          </a:bodyPr>
          <a:lstStyle/>
          <a:p>
            <a:r>
              <a:rPr lang="fr-CH"/>
              <a:t>Time-dependent input</a:t>
            </a:r>
            <a:endParaRPr lang="fr-FR"/>
          </a:p>
        </p:txBody>
      </p:sp>
      <p:sp>
        <p:nvSpPr>
          <p:cNvPr id="5152" name="Line 48"/>
          <p:cNvSpPr>
            <a:spLocks noChangeShapeType="1"/>
          </p:cNvSpPr>
          <p:nvPr/>
        </p:nvSpPr>
        <p:spPr bwMode="auto">
          <a:xfrm>
            <a:off x="7059939" y="9139553"/>
            <a:ext cx="0" cy="765146"/>
          </a:xfrm>
          <a:prstGeom prst="line">
            <a:avLst/>
          </a:prstGeom>
          <a:noFill/>
          <a:ln w="9525">
            <a:solidFill>
              <a:schemeClr val="tx1"/>
            </a:solidFill>
            <a:round/>
            <a:headEnd/>
            <a:tailEnd type="triangle" w="med" len="med"/>
          </a:ln>
        </p:spPr>
        <p:txBody>
          <a:bodyPr lIns="192902" tIns="96451" rIns="192902" bIns="96451"/>
          <a:lstStyle/>
          <a:p>
            <a:endParaRPr lang="en-US" dirty="0"/>
          </a:p>
        </p:txBody>
      </p:sp>
      <p:sp>
        <p:nvSpPr>
          <p:cNvPr id="5153" name="Line 49"/>
          <p:cNvSpPr>
            <a:spLocks noChangeShapeType="1"/>
          </p:cNvSpPr>
          <p:nvPr/>
        </p:nvSpPr>
        <p:spPr bwMode="auto">
          <a:xfrm>
            <a:off x="7059939" y="7479862"/>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sp>
        <p:nvSpPr>
          <p:cNvPr id="5154" name="Text Box 50"/>
          <p:cNvSpPr txBox="1">
            <a:spLocks noChangeArrowheads="1"/>
          </p:cNvSpPr>
          <p:nvPr/>
        </p:nvSpPr>
        <p:spPr bwMode="auto">
          <a:xfrm>
            <a:off x="6606032" y="8154991"/>
            <a:ext cx="796734" cy="1071949"/>
          </a:xfrm>
          <a:prstGeom prst="rect">
            <a:avLst/>
          </a:prstGeom>
          <a:noFill/>
          <a:ln w="9525">
            <a:noFill/>
            <a:miter lim="800000"/>
            <a:headEnd/>
            <a:tailEnd/>
          </a:ln>
        </p:spPr>
        <p:txBody>
          <a:bodyPr wrap="none" lIns="192902" tIns="96451" rIns="192902" bIns="96451">
            <a:spAutoFit/>
          </a:bodyPr>
          <a:lstStyle/>
          <a:p>
            <a:r>
              <a:rPr lang="fr-CH"/>
              <a:t>u</a:t>
            </a:r>
            <a:endParaRPr lang="fr-FR"/>
          </a:p>
        </p:txBody>
      </p:sp>
      <p:sp>
        <p:nvSpPr>
          <p:cNvPr id="1160243" name="Text Box 51"/>
          <p:cNvSpPr txBox="1">
            <a:spLocks noChangeArrowheads="1"/>
          </p:cNvSpPr>
          <p:nvPr/>
        </p:nvSpPr>
        <p:spPr bwMode="auto">
          <a:xfrm>
            <a:off x="11937353" y="7739733"/>
            <a:ext cx="7811475" cy="2287666"/>
          </a:xfrm>
          <a:prstGeom prst="rect">
            <a:avLst/>
          </a:prstGeom>
          <a:solidFill>
            <a:srgbClr val="87D4F7"/>
          </a:solidFill>
          <a:ln w="38100">
            <a:solidFill>
              <a:schemeClr val="accent2"/>
            </a:solidFill>
            <a:miter lim="800000"/>
            <a:headEnd/>
            <a:tailEnd/>
          </a:ln>
        </p:spPr>
        <p:txBody>
          <a:bodyPr wrap="none" lIns="192902" tIns="96451" rIns="192902" bIns="96451">
            <a:spAutoFit/>
          </a:bodyPr>
          <a:lstStyle/>
          <a:p>
            <a:r>
              <a:rPr lang="fr-CH" sz="6800" i="1" dirty="0"/>
              <a:t>Math </a:t>
            </a:r>
            <a:r>
              <a:rPr lang="fr-CH" sz="6800" i="1" dirty="0" err="1"/>
              <a:t>development</a:t>
            </a:r>
            <a:r>
              <a:rPr lang="fr-CH" sz="6800" i="1" dirty="0"/>
              <a:t>:</a:t>
            </a:r>
          </a:p>
          <a:p>
            <a:r>
              <a:rPr lang="fr-CH" sz="6800" i="1" dirty="0" err="1"/>
              <a:t>Derive</a:t>
            </a:r>
            <a:r>
              <a:rPr lang="fr-CH" sz="6800" i="1" dirty="0"/>
              <a:t> </a:t>
            </a:r>
            <a:r>
              <a:rPr lang="fr-CH" sz="6800" i="1" dirty="0" err="1"/>
              <a:t>equation</a:t>
            </a:r>
            <a:endParaRPr lang="fr-FR" sz="6800" i="1" dirty="0"/>
          </a:p>
        </p:txBody>
      </p:sp>
      <p:sp>
        <p:nvSpPr>
          <p:cNvPr id="41" name="Line 30"/>
          <p:cNvSpPr>
            <a:spLocks noChangeShapeType="1"/>
          </p:cNvSpPr>
          <p:nvPr/>
        </p:nvSpPr>
        <p:spPr bwMode="auto">
          <a:xfrm>
            <a:off x="5528885" y="8755704"/>
            <a:ext cx="0" cy="510390"/>
          </a:xfrm>
          <a:prstGeom prst="line">
            <a:avLst/>
          </a:prstGeom>
          <a:noFill/>
          <a:ln w="9525">
            <a:solidFill>
              <a:schemeClr val="tx1"/>
            </a:solidFill>
            <a:round/>
            <a:headEnd/>
            <a:tailEnd/>
          </a:ln>
        </p:spPr>
        <p:txBody>
          <a:bodyPr lIns="192902" tIns="96451" rIns="192902" bIns="96451"/>
          <a:lstStyle/>
          <a:p>
            <a:endParaRPr lang="en-US" dirty="0"/>
          </a:p>
        </p:txBody>
      </p:sp>
      <p:sp>
        <p:nvSpPr>
          <p:cNvPr id="42" name="Line 35"/>
          <p:cNvSpPr>
            <a:spLocks noChangeShapeType="1"/>
          </p:cNvSpPr>
          <p:nvPr/>
        </p:nvSpPr>
        <p:spPr bwMode="auto">
          <a:xfrm>
            <a:off x="4850190" y="9267106"/>
            <a:ext cx="1189162" cy="0"/>
          </a:xfrm>
          <a:prstGeom prst="line">
            <a:avLst/>
          </a:prstGeom>
          <a:noFill/>
          <a:ln w="9525">
            <a:solidFill>
              <a:schemeClr val="tx1"/>
            </a:solidFill>
            <a:round/>
            <a:headEnd/>
            <a:tailEnd/>
          </a:ln>
        </p:spPr>
        <p:txBody>
          <a:bodyPr lIns="192902" tIns="96451" rIns="192902" bIns="96451"/>
          <a:lstStyle/>
          <a:p>
            <a:endParaRPr lang="en-US" dirty="0"/>
          </a:p>
        </p:txBody>
      </p:sp>
      <p:sp>
        <p:nvSpPr>
          <p:cNvPr id="43" name="Line 36"/>
          <p:cNvSpPr>
            <a:spLocks noChangeShapeType="1"/>
          </p:cNvSpPr>
          <p:nvPr/>
        </p:nvSpPr>
        <p:spPr bwMode="auto">
          <a:xfrm>
            <a:off x="5187808" y="9393692"/>
            <a:ext cx="682736" cy="0"/>
          </a:xfrm>
          <a:prstGeom prst="line">
            <a:avLst/>
          </a:prstGeom>
          <a:noFill/>
          <a:ln w="9525">
            <a:solidFill>
              <a:schemeClr val="tx1"/>
            </a:solidFill>
            <a:round/>
            <a:headEnd/>
            <a:tailEnd/>
          </a:ln>
        </p:spPr>
        <p:txBody>
          <a:bodyPr lIns="192902" tIns="96451" rIns="192902" bIns="96451"/>
          <a:lstStyle/>
          <a:p>
            <a:endParaRPr lang="en-US" dirty="0"/>
          </a:p>
        </p:txBody>
      </p:sp>
      <p:sp>
        <p:nvSpPr>
          <p:cNvPr id="45" name="Line 36"/>
          <p:cNvSpPr>
            <a:spLocks noChangeShapeType="1"/>
          </p:cNvSpPr>
          <p:nvPr/>
        </p:nvSpPr>
        <p:spPr bwMode="auto">
          <a:xfrm>
            <a:off x="3997475" y="10542070"/>
            <a:ext cx="321499" cy="0"/>
          </a:xfrm>
          <a:prstGeom prst="line">
            <a:avLst/>
          </a:prstGeom>
          <a:noFill/>
          <a:ln w="9525">
            <a:solidFill>
              <a:schemeClr val="tx1"/>
            </a:solidFill>
            <a:round/>
            <a:headEnd/>
            <a:tailEnd/>
          </a:ln>
        </p:spPr>
        <p:txBody>
          <a:bodyPr lIns="192902" tIns="96451" rIns="192902" bIns="96451"/>
          <a:lstStyle/>
          <a:p>
            <a:endParaRPr lang="en-US" dirty="0"/>
          </a:p>
        </p:txBody>
      </p:sp>
      <p:sp>
        <p:nvSpPr>
          <p:cNvPr id="47" name="Title 3"/>
          <p:cNvSpPr txBox="1">
            <a:spLocks/>
          </p:cNvSpPr>
          <p:nvPr/>
        </p:nvSpPr>
        <p:spPr>
          <a:xfrm>
            <a:off x="697827" y="32385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1.2. The passive membrane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024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sp>
        <p:nvSpPr>
          <p:cNvPr id="5124" name="Text Box 3"/>
          <p:cNvSpPr txBox="1">
            <a:spLocks noChangeArrowheads="1"/>
          </p:cNvSpPr>
          <p:nvPr/>
        </p:nvSpPr>
        <p:spPr bwMode="auto">
          <a:xfrm>
            <a:off x="4141431" y="135027"/>
            <a:ext cx="10477270" cy="1241226"/>
          </a:xfrm>
          <a:prstGeom prst="rect">
            <a:avLst/>
          </a:prstGeom>
          <a:noFill/>
          <a:ln w="9525">
            <a:solidFill>
              <a:srgbClr val="FF0000"/>
            </a:solidFill>
            <a:miter lim="800000"/>
            <a:headEnd/>
            <a:tailEnd/>
          </a:ln>
        </p:spPr>
        <p:txBody>
          <a:bodyPr wrap="none" lIns="192902" tIns="96451" rIns="192902" bIns="96451">
            <a:spAutoFit/>
          </a:bodyPr>
          <a:lstStyle/>
          <a:p>
            <a:r>
              <a:rPr lang="en-US" sz="6800" dirty="0"/>
              <a:t>Passive Membrane Model</a:t>
            </a:r>
            <a:endParaRPr lang="en-US" sz="6800" dirty="0">
              <a:solidFill>
                <a:srgbClr val="FFFF00"/>
              </a:solidFill>
            </a:endParaRPr>
          </a:p>
        </p:txBody>
      </p:sp>
      <p:grpSp>
        <p:nvGrpSpPr>
          <p:cNvPr id="2" name="Group 45"/>
          <p:cNvGrpSpPr/>
          <p:nvPr/>
        </p:nvGrpSpPr>
        <p:grpSpPr>
          <a:xfrm>
            <a:off x="1312010" y="2120634"/>
            <a:ext cx="6405552" cy="6124681"/>
            <a:chOff x="1042988" y="3233738"/>
            <a:chExt cx="2016125" cy="2715542"/>
          </a:xfrm>
        </p:grpSpPr>
        <p:sp>
          <p:nvSpPr>
            <p:cNvPr id="5133" name="Line 22"/>
            <p:cNvSpPr>
              <a:spLocks noChangeShapeType="1"/>
            </p:cNvSpPr>
            <p:nvPr/>
          </p:nvSpPr>
          <p:spPr bwMode="auto">
            <a:xfrm flipH="1">
              <a:off x="1979613" y="3429000"/>
              <a:ext cx="144462" cy="360363"/>
            </a:xfrm>
            <a:prstGeom prst="line">
              <a:avLst/>
            </a:prstGeom>
            <a:noFill/>
            <a:ln w="9525">
              <a:solidFill>
                <a:schemeClr val="tx1"/>
              </a:solidFill>
              <a:round/>
              <a:headEnd/>
              <a:tailEnd type="triangle" w="med" len="med"/>
            </a:ln>
          </p:spPr>
          <p:txBody>
            <a:bodyPr/>
            <a:lstStyle/>
            <a:p>
              <a:endParaRPr lang="en-US" dirty="0"/>
            </a:p>
          </p:txBody>
        </p:sp>
        <p:sp>
          <p:nvSpPr>
            <p:cNvPr id="5134" name="Text Box 23"/>
            <p:cNvSpPr txBox="1">
              <a:spLocks noChangeArrowheads="1"/>
            </p:cNvSpPr>
            <p:nvPr/>
          </p:nvSpPr>
          <p:spPr bwMode="auto">
            <a:xfrm>
              <a:off x="2176463" y="3233738"/>
              <a:ext cx="361882" cy="443498"/>
            </a:xfrm>
            <a:prstGeom prst="rect">
              <a:avLst/>
            </a:prstGeom>
            <a:noFill/>
            <a:ln w="9525">
              <a:noFill/>
              <a:miter lim="800000"/>
              <a:headEnd/>
              <a:tailEnd/>
            </a:ln>
          </p:spPr>
          <p:txBody>
            <a:bodyPr wrap="none">
              <a:spAutoFit/>
            </a:bodyPr>
            <a:lstStyle/>
            <a:p>
              <a:r>
                <a:rPr lang="fr-CH" sz="5900" i="1" dirty="0"/>
                <a:t>I(t)</a:t>
              </a:r>
              <a:endParaRPr lang="fr-FR" sz="5900" i="1" dirty="0"/>
            </a:p>
          </p:txBody>
        </p:sp>
        <p:sp>
          <p:nvSpPr>
            <p:cNvPr id="5135" name="Line 24"/>
            <p:cNvSpPr>
              <a:spLocks noChangeShapeType="1"/>
            </p:cNvSpPr>
            <p:nvPr/>
          </p:nvSpPr>
          <p:spPr bwMode="auto">
            <a:xfrm>
              <a:off x="1042988" y="4797425"/>
              <a:ext cx="433387" cy="0"/>
            </a:xfrm>
            <a:prstGeom prst="line">
              <a:avLst/>
            </a:prstGeom>
            <a:noFill/>
            <a:ln w="57150">
              <a:solidFill>
                <a:schemeClr val="tx1"/>
              </a:solidFill>
              <a:round/>
              <a:headEnd/>
              <a:tailEnd/>
            </a:ln>
          </p:spPr>
          <p:txBody>
            <a:bodyPr/>
            <a:lstStyle/>
            <a:p>
              <a:endParaRPr lang="en-US" dirty="0"/>
            </a:p>
          </p:txBody>
        </p:sp>
        <p:sp>
          <p:nvSpPr>
            <p:cNvPr id="5136" name="Line 25"/>
            <p:cNvSpPr>
              <a:spLocks noChangeShapeType="1"/>
            </p:cNvSpPr>
            <p:nvPr/>
          </p:nvSpPr>
          <p:spPr bwMode="auto">
            <a:xfrm>
              <a:off x="1042988" y="5013325"/>
              <a:ext cx="433387" cy="0"/>
            </a:xfrm>
            <a:prstGeom prst="line">
              <a:avLst/>
            </a:prstGeom>
            <a:noFill/>
            <a:ln w="57150">
              <a:solidFill>
                <a:schemeClr val="tx1"/>
              </a:solidFill>
              <a:round/>
              <a:headEnd/>
              <a:tailEnd/>
            </a:ln>
          </p:spPr>
          <p:txBody>
            <a:bodyPr/>
            <a:lstStyle/>
            <a:p>
              <a:endParaRPr lang="en-US" dirty="0"/>
            </a:p>
          </p:txBody>
        </p:sp>
        <p:sp>
          <p:nvSpPr>
            <p:cNvPr id="5137" name="Line 26"/>
            <p:cNvSpPr>
              <a:spLocks noChangeShapeType="1"/>
            </p:cNvSpPr>
            <p:nvPr/>
          </p:nvSpPr>
          <p:spPr bwMode="auto">
            <a:xfrm>
              <a:off x="1258888" y="4221163"/>
              <a:ext cx="0" cy="576262"/>
            </a:xfrm>
            <a:prstGeom prst="line">
              <a:avLst/>
            </a:prstGeom>
            <a:noFill/>
            <a:ln w="9525">
              <a:solidFill>
                <a:schemeClr val="tx1"/>
              </a:solidFill>
              <a:round/>
              <a:headEnd/>
              <a:tailEnd/>
            </a:ln>
          </p:spPr>
          <p:txBody>
            <a:bodyPr/>
            <a:lstStyle/>
            <a:p>
              <a:endParaRPr lang="en-US" dirty="0"/>
            </a:p>
          </p:txBody>
        </p:sp>
        <p:sp>
          <p:nvSpPr>
            <p:cNvPr id="5138" name="Line 27"/>
            <p:cNvSpPr>
              <a:spLocks noChangeShapeType="1"/>
            </p:cNvSpPr>
            <p:nvPr/>
          </p:nvSpPr>
          <p:spPr bwMode="auto">
            <a:xfrm>
              <a:off x="1908175" y="3716338"/>
              <a:ext cx="0" cy="504825"/>
            </a:xfrm>
            <a:prstGeom prst="line">
              <a:avLst/>
            </a:prstGeom>
            <a:noFill/>
            <a:ln w="9525">
              <a:solidFill>
                <a:schemeClr val="tx1"/>
              </a:solidFill>
              <a:round/>
              <a:headEnd/>
              <a:tailEnd/>
            </a:ln>
          </p:spPr>
          <p:txBody>
            <a:bodyPr/>
            <a:lstStyle/>
            <a:p>
              <a:endParaRPr lang="en-US" dirty="0"/>
            </a:p>
          </p:txBody>
        </p:sp>
        <p:sp>
          <p:nvSpPr>
            <p:cNvPr id="5139" name="Line 28"/>
            <p:cNvSpPr>
              <a:spLocks noChangeShapeType="1"/>
            </p:cNvSpPr>
            <p:nvPr/>
          </p:nvSpPr>
          <p:spPr bwMode="auto">
            <a:xfrm>
              <a:off x="2339975" y="4221163"/>
              <a:ext cx="0" cy="576262"/>
            </a:xfrm>
            <a:prstGeom prst="line">
              <a:avLst/>
            </a:prstGeom>
            <a:noFill/>
            <a:ln w="9525">
              <a:solidFill>
                <a:schemeClr val="tx1"/>
              </a:solidFill>
              <a:round/>
              <a:headEnd/>
              <a:tailEnd/>
            </a:ln>
          </p:spPr>
          <p:txBody>
            <a:bodyPr/>
            <a:lstStyle/>
            <a:p>
              <a:endParaRPr lang="en-US" dirty="0"/>
            </a:p>
          </p:txBody>
        </p:sp>
        <p:sp>
          <p:nvSpPr>
            <p:cNvPr id="5140" name="Line 29"/>
            <p:cNvSpPr>
              <a:spLocks noChangeShapeType="1"/>
            </p:cNvSpPr>
            <p:nvPr/>
          </p:nvSpPr>
          <p:spPr bwMode="auto">
            <a:xfrm>
              <a:off x="1258888" y="5013325"/>
              <a:ext cx="0" cy="576263"/>
            </a:xfrm>
            <a:prstGeom prst="line">
              <a:avLst/>
            </a:prstGeom>
            <a:noFill/>
            <a:ln w="9525">
              <a:solidFill>
                <a:schemeClr val="tx1"/>
              </a:solidFill>
              <a:round/>
              <a:headEnd/>
              <a:tailEnd/>
            </a:ln>
          </p:spPr>
          <p:txBody>
            <a:bodyPr/>
            <a:lstStyle/>
            <a:p>
              <a:endParaRPr lang="en-US" dirty="0"/>
            </a:p>
          </p:txBody>
        </p:sp>
        <p:sp>
          <p:nvSpPr>
            <p:cNvPr id="5141" name="Line 30"/>
            <p:cNvSpPr>
              <a:spLocks noChangeShapeType="1"/>
            </p:cNvSpPr>
            <p:nvPr/>
          </p:nvSpPr>
          <p:spPr bwMode="auto">
            <a:xfrm>
              <a:off x="2339752" y="5301208"/>
              <a:ext cx="223" cy="288380"/>
            </a:xfrm>
            <a:prstGeom prst="line">
              <a:avLst/>
            </a:prstGeom>
            <a:noFill/>
            <a:ln w="9525">
              <a:solidFill>
                <a:schemeClr val="tx1"/>
              </a:solidFill>
              <a:round/>
              <a:headEnd/>
              <a:tailEnd/>
            </a:ln>
          </p:spPr>
          <p:txBody>
            <a:bodyPr/>
            <a:lstStyle/>
            <a:p>
              <a:endParaRPr lang="en-US" dirty="0"/>
            </a:p>
          </p:txBody>
        </p:sp>
        <p:sp>
          <p:nvSpPr>
            <p:cNvPr id="5142" name="Rectangle 31"/>
            <p:cNvSpPr>
              <a:spLocks noChangeArrowheads="1"/>
            </p:cNvSpPr>
            <p:nvPr/>
          </p:nvSpPr>
          <p:spPr bwMode="auto">
            <a:xfrm>
              <a:off x="2268538" y="4437112"/>
              <a:ext cx="142875" cy="504825"/>
            </a:xfrm>
            <a:prstGeom prst="rect">
              <a:avLst/>
            </a:prstGeom>
            <a:solidFill>
              <a:schemeClr val="tx2"/>
            </a:solidFill>
            <a:ln w="9525">
              <a:solidFill>
                <a:schemeClr val="tx1"/>
              </a:solidFill>
              <a:miter lim="800000"/>
              <a:headEnd/>
              <a:tailEnd/>
            </a:ln>
          </p:spPr>
          <p:txBody>
            <a:bodyPr wrap="none" anchor="ctr"/>
            <a:lstStyle/>
            <a:p>
              <a:endParaRPr lang="en-US" dirty="0"/>
            </a:p>
          </p:txBody>
        </p:sp>
        <p:sp>
          <p:nvSpPr>
            <p:cNvPr id="5143" name="Line 32"/>
            <p:cNvSpPr>
              <a:spLocks noChangeShapeType="1"/>
            </p:cNvSpPr>
            <p:nvPr/>
          </p:nvSpPr>
          <p:spPr bwMode="auto">
            <a:xfrm>
              <a:off x="1258888" y="4221163"/>
              <a:ext cx="1081087" cy="0"/>
            </a:xfrm>
            <a:prstGeom prst="line">
              <a:avLst/>
            </a:prstGeom>
            <a:noFill/>
            <a:ln w="9525">
              <a:solidFill>
                <a:schemeClr val="tx1"/>
              </a:solidFill>
              <a:round/>
              <a:headEnd/>
              <a:tailEnd/>
            </a:ln>
          </p:spPr>
          <p:txBody>
            <a:bodyPr/>
            <a:lstStyle/>
            <a:p>
              <a:endParaRPr lang="en-US" dirty="0"/>
            </a:p>
          </p:txBody>
        </p:sp>
        <p:sp>
          <p:nvSpPr>
            <p:cNvPr id="5144" name="Line 33"/>
            <p:cNvSpPr>
              <a:spLocks noChangeShapeType="1"/>
            </p:cNvSpPr>
            <p:nvPr/>
          </p:nvSpPr>
          <p:spPr bwMode="auto">
            <a:xfrm>
              <a:off x="1258888" y="5589588"/>
              <a:ext cx="1081087" cy="0"/>
            </a:xfrm>
            <a:prstGeom prst="line">
              <a:avLst/>
            </a:prstGeom>
            <a:noFill/>
            <a:ln w="9525">
              <a:solidFill>
                <a:schemeClr val="tx1"/>
              </a:solidFill>
              <a:round/>
              <a:headEnd/>
              <a:tailEnd/>
            </a:ln>
          </p:spPr>
          <p:txBody>
            <a:bodyPr/>
            <a:lstStyle/>
            <a:p>
              <a:endParaRPr lang="en-US" dirty="0"/>
            </a:p>
          </p:txBody>
        </p:sp>
        <p:sp>
          <p:nvSpPr>
            <p:cNvPr id="5145" name="Line 34"/>
            <p:cNvSpPr>
              <a:spLocks noChangeShapeType="1"/>
            </p:cNvSpPr>
            <p:nvPr/>
          </p:nvSpPr>
          <p:spPr bwMode="auto">
            <a:xfrm>
              <a:off x="1763713" y="5589588"/>
              <a:ext cx="0" cy="215900"/>
            </a:xfrm>
            <a:prstGeom prst="line">
              <a:avLst/>
            </a:prstGeom>
            <a:noFill/>
            <a:ln w="9525">
              <a:solidFill>
                <a:schemeClr val="tx1"/>
              </a:solidFill>
              <a:round/>
              <a:headEnd/>
              <a:tailEnd/>
            </a:ln>
          </p:spPr>
          <p:txBody>
            <a:bodyPr/>
            <a:lstStyle/>
            <a:p>
              <a:endParaRPr lang="en-US" dirty="0"/>
            </a:p>
          </p:txBody>
        </p:sp>
        <p:sp>
          <p:nvSpPr>
            <p:cNvPr id="5146" name="Line 35"/>
            <p:cNvSpPr>
              <a:spLocks noChangeShapeType="1"/>
            </p:cNvSpPr>
            <p:nvPr/>
          </p:nvSpPr>
          <p:spPr bwMode="auto">
            <a:xfrm>
              <a:off x="1476375" y="5805488"/>
              <a:ext cx="503238" cy="0"/>
            </a:xfrm>
            <a:prstGeom prst="line">
              <a:avLst/>
            </a:prstGeom>
            <a:noFill/>
            <a:ln w="9525">
              <a:solidFill>
                <a:schemeClr val="tx1"/>
              </a:solidFill>
              <a:round/>
              <a:headEnd/>
              <a:tailEnd/>
            </a:ln>
          </p:spPr>
          <p:txBody>
            <a:bodyPr/>
            <a:lstStyle/>
            <a:p>
              <a:endParaRPr lang="en-US" dirty="0"/>
            </a:p>
          </p:txBody>
        </p:sp>
        <p:sp>
          <p:nvSpPr>
            <p:cNvPr id="5147" name="Line 36"/>
            <p:cNvSpPr>
              <a:spLocks noChangeShapeType="1"/>
            </p:cNvSpPr>
            <p:nvPr/>
          </p:nvSpPr>
          <p:spPr bwMode="auto">
            <a:xfrm>
              <a:off x="1619250" y="5876925"/>
              <a:ext cx="288925" cy="0"/>
            </a:xfrm>
            <a:prstGeom prst="line">
              <a:avLst/>
            </a:prstGeom>
            <a:noFill/>
            <a:ln w="9525">
              <a:solidFill>
                <a:schemeClr val="tx1"/>
              </a:solidFill>
              <a:round/>
              <a:headEnd/>
              <a:tailEnd/>
            </a:ln>
          </p:spPr>
          <p:txBody>
            <a:bodyPr/>
            <a:lstStyle/>
            <a:p>
              <a:endParaRPr lang="en-US" dirty="0"/>
            </a:p>
          </p:txBody>
        </p:sp>
        <p:sp>
          <p:nvSpPr>
            <p:cNvPr id="5148" name="Line 41"/>
            <p:cNvSpPr>
              <a:spLocks noChangeShapeType="1"/>
            </p:cNvSpPr>
            <p:nvPr/>
          </p:nvSpPr>
          <p:spPr bwMode="auto">
            <a:xfrm>
              <a:off x="2339975" y="4221163"/>
              <a:ext cx="719138" cy="0"/>
            </a:xfrm>
            <a:prstGeom prst="line">
              <a:avLst/>
            </a:prstGeom>
            <a:noFill/>
            <a:ln w="9525">
              <a:solidFill>
                <a:schemeClr val="tx1"/>
              </a:solidFill>
              <a:prstDash val="dash"/>
              <a:round/>
              <a:headEnd/>
              <a:tailEnd/>
            </a:ln>
          </p:spPr>
          <p:txBody>
            <a:bodyPr/>
            <a:lstStyle/>
            <a:p>
              <a:endParaRPr lang="en-US" dirty="0"/>
            </a:p>
          </p:txBody>
        </p:sp>
        <p:sp>
          <p:nvSpPr>
            <p:cNvPr id="5149" name="Line 42"/>
            <p:cNvSpPr>
              <a:spLocks noChangeShapeType="1"/>
            </p:cNvSpPr>
            <p:nvPr/>
          </p:nvSpPr>
          <p:spPr bwMode="auto">
            <a:xfrm>
              <a:off x="2339975" y="5589588"/>
              <a:ext cx="719138" cy="0"/>
            </a:xfrm>
            <a:prstGeom prst="line">
              <a:avLst/>
            </a:prstGeom>
            <a:noFill/>
            <a:ln w="9525">
              <a:solidFill>
                <a:schemeClr val="tx1"/>
              </a:solidFill>
              <a:prstDash val="dash"/>
              <a:round/>
              <a:headEnd/>
              <a:tailEnd/>
            </a:ln>
          </p:spPr>
          <p:txBody>
            <a:bodyPr/>
            <a:lstStyle/>
            <a:p>
              <a:endParaRPr lang="en-US" dirty="0"/>
            </a:p>
          </p:txBody>
        </p:sp>
        <p:sp>
          <p:nvSpPr>
            <p:cNvPr id="5152" name="Line 48"/>
            <p:cNvSpPr>
              <a:spLocks noChangeShapeType="1"/>
            </p:cNvSpPr>
            <p:nvPr/>
          </p:nvSpPr>
          <p:spPr bwMode="auto">
            <a:xfrm>
              <a:off x="2987675" y="5157788"/>
              <a:ext cx="0" cy="431800"/>
            </a:xfrm>
            <a:prstGeom prst="line">
              <a:avLst/>
            </a:prstGeom>
            <a:noFill/>
            <a:ln w="9525">
              <a:solidFill>
                <a:schemeClr val="tx1"/>
              </a:solidFill>
              <a:round/>
              <a:headEnd/>
              <a:tailEnd type="triangle" w="med" len="med"/>
            </a:ln>
          </p:spPr>
          <p:txBody>
            <a:bodyPr/>
            <a:lstStyle/>
            <a:p>
              <a:endParaRPr lang="en-US" dirty="0"/>
            </a:p>
          </p:txBody>
        </p:sp>
        <p:sp>
          <p:nvSpPr>
            <p:cNvPr id="5153" name="Line 49"/>
            <p:cNvSpPr>
              <a:spLocks noChangeShapeType="1"/>
            </p:cNvSpPr>
            <p:nvPr/>
          </p:nvSpPr>
          <p:spPr bwMode="auto">
            <a:xfrm>
              <a:off x="2987675" y="4221163"/>
              <a:ext cx="0" cy="431800"/>
            </a:xfrm>
            <a:prstGeom prst="line">
              <a:avLst/>
            </a:prstGeom>
            <a:noFill/>
            <a:ln w="9525">
              <a:solidFill>
                <a:schemeClr val="tx1"/>
              </a:solidFill>
              <a:round/>
              <a:headEnd type="triangle" w="med" len="med"/>
              <a:tailEnd/>
            </a:ln>
          </p:spPr>
          <p:txBody>
            <a:bodyPr/>
            <a:lstStyle/>
            <a:p>
              <a:endParaRPr lang="en-US" dirty="0"/>
            </a:p>
          </p:txBody>
        </p:sp>
        <p:sp>
          <p:nvSpPr>
            <p:cNvPr id="5154" name="Text Box 50"/>
            <p:cNvSpPr txBox="1">
              <a:spLocks noChangeArrowheads="1"/>
            </p:cNvSpPr>
            <p:nvPr/>
          </p:nvSpPr>
          <p:spPr bwMode="auto">
            <a:xfrm>
              <a:off x="2795588" y="4602163"/>
              <a:ext cx="190817" cy="443498"/>
            </a:xfrm>
            <a:prstGeom prst="rect">
              <a:avLst/>
            </a:prstGeom>
            <a:noFill/>
            <a:ln w="9525">
              <a:noFill/>
              <a:miter lim="800000"/>
              <a:headEnd/>
              <a:tailEnd/>
            </a:ln>
          </p:spPr>
          <p:txBody>
            <a:bodyPr wrap="none">
              <a:spAutoFit/>
            </a:bodyPr>
            <a:lstStyle/>
            <a:p>
              <a:r>
                <a:rPr lang="fr-CH" sz="5900" dirty="0"/>
                <a:t>u</a:t>
              </a:r>
              <a:endParaRPr lang="fr-FR" sz="5900" dirty="0"/>
            </a:p>
          </p:txBody>
        </p:sp>
        <p:sp>
          <p:nvSpPr>
            <p:cNvPr id="41" name="Line 30"/>
            <p:cNvSpPr>
              <a:spLocks noChangeShapeType="1"/>
            </p:cNvSpPr>
            <p:nvPr/>
          </p:nvSpPr>
          <p:spPr bwMode="auto">
            <a:xfrm>
              <a:off x="2339753" y="4941168"/>
              <a:ext cx="0" cy="288032"/>
            </a:xfrm>
            <a:prstGeom prst="line">
              <a:avLst/>
            </a:prstGeom>
            <a:noFill/>
            <a:ln w="9525">
              <a:solidFill>
                <a:schemeClr val="tx1"/>
              </a:solidFill>
              <a:round/>
              <a:headEnd/>
              <a:tailEnd/>
            </a:ln>
          </p:spPr>
          <p:txBody>
            <a:bodyPr/>
            <a:lstStyle/>
            <a:p>
              <a:endParaRPr lang="en-US" dirty="0"/>
            </a:p>
          </p:txBody>
        </p:sp>
        <p:sp>
          <p:nvSpPr>
            <p:cNvPr id="42" name="Line 35"/>
            <p:cNvSpPr>
              <a:spLocks noChangeShapeType="1"/>
            </p:cNvSpPr>
            <p:nvPr/>
          </p:nvSpPr>
          <p:spPr bwMode="auto">
            <a:xfrm>
              <a:off x="2052538" y="5229771"/>
              <a:ext cx="503238" cy="0"/>
            </a:xfrm>
            <a:prstGeom prst="line">
              <a:avLst/>
            </a:prstGeom>
            <a:noFill/>
            <a:ln w="9525">
              <a:solidFill>
                <a:schemeClr val="tx1"/>
              </a:solidFill>
              <a:round/>
              <a:headEnd/>
              <a:tailEnd/>
            </a:ln>
          </p:spPr>
          <p:txBody>
            <a:bodyPr/>
            <a:lstStyle/>
            <a:p>
              <a:endParaRPr lang="en-US" dirty="0"/>
            </a:p>
          </p:txBody>
        </p:sp>
        <p:sp>
          <p:nvSpPr>
            <p:cNvPr id="43" name="Line 36"/>
            <p:cNvSpPr>
              <a:spLocks noChangeShapeType="1"/>
            </p:cNvSpPr>
            <p:nvPr/>
          </p:nvSpPr>
          <p:spPr bwMode="auto">
            <a:xfrm>
              <a:off x="2195413" y="5301208"/>
              <a:ext cx="288925" cy="0"/>
            </a:xfrm>
            <a:prstGeom prst="line">
              <a:avLst/>
            </a:prstGeom>
            <a:noFill/>
            <a:ln w="9525">
              <a:solidFill>
                <a:schemeClr val="tx1"/>
              </a:solidFill>
              <a:round/>
              <a:headEnd/>
              <a:tailEnd/>
            </a:ln>
          </p:spPr>
          <p:txBody>
            <a:bodyPr/>
            <a:lstStyle/>
            <a:p>
              <a:endParaRPr lang="en-US" dirty="0"/>
            </a:p>
          </p:txBody>
        </p:sp>
        <p:sp>
          <p:nvSpPr>
            <p:cNvPr id="45" name="Line 36"/>
            <p:cNvSpPr>
              <a:spLocks noChangeShapeType="1"/>
            </p:cNvSpPr>
            <p:nvPr/>
          </p:nvSpPr>
          <p:spPr bwMode="auto">
            <a:xfrm>
              <a:off x="1691680" y="5949280"/>
              <a:ext cx="136054" cy="0"/>
            </a:xfrm>
            <a:prstGeom prst="line">
              <a:avLst/>
            </a:prstGeom>
            <a:noFill/>
            <a:ln w="9525">
              <a:solidFill>
                <a:schemeClr val="tx1"/>
              </a:solidFill>
              <a:round/>
              <a:headEnd/>
              <a:tailEnd/>
            </a:ln>
          </p:spPr>
          <p:txBody>
            <a:bodyPr/>
            <a:lstStyle/>
            <a:p>
              <a:endParaRPr lang="en-US"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87985" y="323850"/>
            <a:ext cx="20619478"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 Biological Modeling of Neural Networks</a:t>
            </a:r>
          </a:p>
        </p:txBody>
      </p:sp>
      <p:sp>
        <p:nvSpPr>
          <p:cNvPr id="10244" name="Espace réservé du contenu 1"/>
          <p:cNvSpPr>
            <a:spLocks noGrp="1"/>
          </p:cNvSpPr>
          <p:nvPr>
            <p:ph idx="4294967295"/>
          </p:nvPr>
        </p:nvSpPr>
        <p:spPr bwMode="auto">
          <a:xfrm>
            <a:off x="11381873" y="2347913"/>
            <a:ext cx="10225589" cy="8545512"/>
          </a:xfrm>
          <a:prstGeom prst="rect">
            <a:avLst/>
          </a:prstGeom>
          <a:noFill/>
          <a:ln>
            <a:miter lim="800000"/>
            <a:headEnd/>
            <a:tailEnd/>
          </a:ln>
        </p:spPr>
        <p:txBody>
          <a:bodyPr vert="horz" wrap="square" numCol="1" anchor="ctr" anchorCtr="0" compatLnSpc="1">
            <a:prstTxWarp prst="textNoShape">
              <a:avLst/>
            </a:prstTxWarp>
          </a:bodyPr>
          <a:lstStyle/>
          <a:p>
            <a:pPr marL="1079500" indent="-568325">
              <a:spcBef>
                <a:spcPct val="0"/>
              </a:spcBef>
              <a:spcAft>
                <a:spcPct val="0"/>
              </a:spcAft>
              <a:buNone/>
            </a:pPr>
            <a:r>
              <a:rPr lang="fr-CH" sz="5400" dirty="0">
                <a:solidFill>
                  <a:schemeClr val="tx1"/>
                </a:solidFill>
                <a:latin typeface="Arial Narrow" pitchFamily="34" charset="0"/>
                <a:ea typeface="ＭＳ Ｐゴシック" pitchFamily="34" charset="-128"/>
              </a:rPr>
              <a:t>1.1 </a:t>
            </a:r>
            <a:r>
              <a:rPr lang="fr-CH" sz="5400" b="1" dirty="0" err="1">
                <a:solidFill>
                  <a:schemeClr val="tx1"/>
                </a:solidFill>
                <a:latin typeface="Arial Narrow" pitchFamily="34" charset="0"/>
                <a:ea typeface="ＭＳ Ｐゴシック" pitchFamily="34" charset="-128"/>
              </a:rPr>
              <a:t>Neurons</a:t>
            </a:r>
            <a:r>
              <a:rPr lang="fr-CH" sz="5400" b="1" dirty="0">
                <a:solidFill>
                  <a:schemeClr val="tx1"/>
                </a:solidFill>
                <a:latin typeface="Arial Narrow" pitchFamily="34" charset="0"/>
                <a:ea typeface="ＭＳ Ｐゴシック" pitchFamily="34" charset="-128"/>
              </a:rPr>
              <a:t> and Synapses:  </a:t>
            </a:r>
          </a:p>
          <a:p>
            <a:pPr marL="1079500" indent="-568325">
              <a:spcBef>
                <a:spcPct val="0"/>
              </a:spcBef>
              <a:spcAft>
                <a:spcPct val="0"/>
              </a:spcAft>
              <a:buNone/>
            </a:pPr>
            <a:r>
              <a:rPr lang="fr-CH" sz="5400" dirty="0">
                <a:solidFill>
                  <a:schemeClr val="tx1"/>
                </a:solidFill>
                <a:latin typeface="Arial Narrow" pitchFamily="34" charset="0"/>
                <a:ea typeface="ＭＳ Ｐゴシック" pitchFamily="34" charset="-128"/>
              </a:rPr>
              <a:t>       </a:t>
            </a:r>
            <a:r>
              <a:rPr lang="fr-CH" sz="4400" dirty="0" err="1">
                <a:solidFill>
                  <a:schemeClr val="tx1"/>
                </a:solidFill>
                <a:latin typeface="Arial Narrow" pitchFamily="34" charset="0"/>
                <a:ea typeface="ＭＳ Ｐゴシック" pitchFamily="34" charset="-128"/>
              </a:rPr>
              <a:t>Overview</a:t>
            </a:r>
            <a:endParaRPr lang="fr-CH" sz="5400" dirty="0">
              <a:solidFill>
                <a:schemeClr val="tx1"/>
              </a:solidFill>
              <a:latin typeface="Arial Narrow" pitchFamily="34" charset="0"/>
              <a:ea typeface="ＭＳ Ｐゴシック" pitchFamily="34" charset="-128"/>
            </a:endParaRPr>
          </a:p>
          <a:p>
            <a:pPr marL="1079500" indent="-568325">
              <a:spcBef>
                <a:spcPct val="0"/>
              </a:spcBef>
              <a:spcAft>
                <a:spcPct val="0"/>
              </a:spcAft>
              <a:buNone/>
            </a:pPr>
            <a:r>
              <a:rPr lang="fr-CH" sz="5400" dirty="0">
                <a:solidFill>
                  <a:schemeClr val="tx1"/>
                </a:solidFill>
                <a:latin typeface="Arial Narrow" pitchFamily="34" charset="0"/>
                <a:ea typeface="ＭＳ Ｐゴシック" pitchFamily="34" charset="-128"/>
              </a:rPr>
              <a:t>1.2 </a:t>
            </a:r>
            <a:r>
              <a:rPr lang="fr-CH" sz="5400" b="1" dirty="0">
                <a:solidFill>
                  <a:schemeClr val="tx1"/>
                </a:solidFill>
                <a:latin typeface="Arial Narrow" pitchFamily="34" charset="0"/>
                <a:ea typeface="ＭＳ Ｐゴシック" pitchFamily="34" charset="-128"/>
              </a:rPr>
              <a:t>The Passive Membrane</a:t>
            </a:r>
          </a:p>
          <a:p>
            <a:pPr marL="1509713" lvl="1" indent="-568325">
              <a:spcBef>
                <a:spcPct val="0"/>
              </a:spcBef>
              <a:buNone/>
            </a:pPr>
            <a:r>
              <a:rPr lang="fr-CH" sz="4400" dirty="0">
                <a:solidFill>
                  <a:schemeClr val="tx1"/>
                </a:solidFill>
                <a:latin typeface="Arial Narrow" pitchFamily="34" charset="0"/>
                <a:ea typeface="ＭＳ Ｐゴシック" pitchFamily="34" charset="-128"/>
              </a:rPr>
              <a:t>    - </a:t>
            </a:r>
            <a:r>
              <a:rPr lang="fr-CH" sz="4400" dirty="0" err="1">
                <a:solidFill>
                  <a:schemeClr val="tx1"/>
                </a:solidFill>
                <a:latin typeface="Arial Narrow" pitchFamily="34" charset="0"/>
                <a:ea typeface="ＭＳ Ｐゴシック" pitchFamily="34" charset="-128"/>
              </a:rPr>
              <a:t>Linear</a:t>
            </a:r>
            <a:r>
              <a:rPr lang="fr-CH" sz="4400" dirty="0">
                <a:solidFill>
                  <a:schemeClr val="tx1"/>
                </a:solidFill>
                <a:latin typeface="Arial Narrow" pitchFamily="34" charset="0"/>
                <a:ea typeface="ＭＳ Ｐゴシック" pitchFamily="34" charset="-128"/>
              </a:rPr>
              <a:t> circuit</a:t>
            </a:r>
          </a:p>
          <a:p>
            <a:pPr marL="1509713" lvl="1" indent="-568325">
              <a:spcBef>
                <a:spcPct val="0"/>
              </a:spcBef>
              <a:buNone/>
            </a:pPr>
            <a:r>
              <a:rPr lang="fr-CH" sz="4400" dirty="0">
                <a:solidFill>
                  <a:schemeClr val="tx1"/>
                </a:solidFill>
                <a:latin typeface="Arial Narrow" pitchFamily="34" charset="0"/>
                <a:ea typeface="ＭＳ Ｐゴシック" pitchFamily="34" charset="-128"/>
              </a:rPr>
              <a:t>    - Dirac delta-</a:t>
            </a:r>
            <a:r>
              <a:rPr lang="fr-CH" sz="4400" dirty="0" err="1">
                <a:solidFill>
                  <a:schemeClr val="tx1"/>
                </a:solidFill>
                <a:latin typeface="Arial Narrow" pitchFamily="34" charset="0"/>
                <a:ea typeface="ＭＳ Ｐゴシック" pitchFamily="34" charset="-128"/>
              </a:rPr>
              <a:t>function</a:t>
            </a:r>
            <a:endParaRPr lang="fr-CH" sz="4400" dirty="0">
              <a:solidFill>
                <a:schemeClr val="tx1"/>
              </a:solidFill>
              <a:latin typeface="Arial Narrow" pitchFamily="34" charset="0"/>
              <a:ea typeface="ＭＳ Ｐゴシック" pitchFamily="34" charset="-128"/>
            </a:endParaRPr>
          </a:p>
          <a:p>
            <a:pPr marL="1079500" indent="-568325">
              <a:spcBef>
                <a:spcPct val="0"/>
              </a:spcBef>
              <a:spcAft>
                <a:spcPct val="0"/>
              </a:spcAft>
              <a:buNone/>
            </a:pPr>
            <a:r>
              <a:rPr lang="fr-CH" sz="5400" dirty="0">
                <a:solidFill>
                  <a:schemeClr val="tx1"/>
                </a:solidFill>
                <a:latin typeface="Arial Narrow" pitchFamily="34" charset="0"/>
                <a:ea typeface="ＭＳ Ｐゴシック" pitchFamily="34" charset="-128"/>
              </a:rPr>
              <a:t>1.3 </a:t>
            </a:r>
            <a:r>
              <a:rPr lang="fr-CH" sz="5400" b="1" dirty="0" err="1">
                <a:solidFill>
                  <a:schemeClr val="tx1"/>
                </a:solidFill>
                <a:latin typeface="Arial Narrow" pitchFamily="34" charset="0"/>
                <a:ea typeface="ＭＳ Ｐゴシック" pitchFamily="34" charset="-128"/>
              </a:rPr>
              <a:t>Leaky</a:t>
            </a:r>
            <a:r>
              <a:rPr lang="fr-CH" sz="5400" b="1" dirty="0">
                <a:solidFill>
                  <a:schemeClr val="tx1"/>
                </a:solidFill>
                <a:latin typeface="Arial Narrow" pitchFamily="34" charset="0"/>
                <a:ea typeface="ＭＳ Ｐゴシック" pitchFamily="34" charset="-128"/>
              </a:rPr>
              <a:t> </a:t>
            </a:r>
            <a:r>
              <a:rPr lang="fr-CH" sz="5400" b="1" dirty="0" err="1">
                <a:solidFill>
                  <a:schemeClr val="tx1"/>
                </a:solidFill>
                <a:latin typeface="Arial Narrow" pitchFamily="34" charset="0"/>
                <a:ea typeface="ＭＳ Ｐゴシック" pitchFamily="34" charset="-128"/>
              </a:rPr>
              <a:t>Integrate</a:t>
            </a:r>
            <a:r>
              <a:rPr lang="fr-CH" sz="5400" b="1" dirty="0">
                <a:solidFill>
                  <a:schemeClr val="tx1"/>
                </a:solidFill>
                <a:latin typeface="Arial Narrow" pitchFamily="34" charset="0"/>
                <a:ea typeface="ＭＳ Ｐゴシック" pitchFamily="34" charset="-128"/>
              </a:rPr>
              <a:t>-and-</a:t>
            </a:r>
            <a:r>
              <a:rPr lang="fr-CH" sz="5400" b="1" dirty="0" err="1">
                <a:solidFill>
                  <a:schemeClr val="tx1"/>
                </a:solidFill>
                <a:latin typeface="Arial Narrow" pitchFamily="34" charset="0"/>
                <a:ea typeface="ＭＳ Ｐゴシック" pitchFamily="34" charset="-128"/>
              </a:rPr>
              <a:t>Fire</a:t>
            </a:r>
            <a:r>
              <a:rPr lang="fr-CH" sz="5400" b="1" dirty="0">
                <a:solidFill>
                  <a:schemeClr val="tx1"/>
                </a:solidFill>
                <a:latin typeface="Arial Narrow" pitchFamily="34" charset="0"/>
                <a:ea typeface="ＭＳ Ｐゴシック" pitchFamily="34" charset="-128"/>
              </a:rPr>
              <a:t>  Model</a:t>
            </a:r>
          </a:p>
          <a:p>
            <a:pPr indent="-568325">
              <a:spcBef>
                <a:spcPct val="0"/>
              </a:spcBef>
              <a:buNone/>
            </a:pPr>
            <a:r>
              <a:rPr lang="fr-CH" sz="5400" dirty="0">
                <a:solidFill>
                  <a:schemeClr val="tx1"/>
                </a:solidFill>
                <a:latin typeface="Arial Narrow" pitchFamily="34" charset="0"/>
                <a:ea typeface="ＭＳ Ｐゴシック" pitchFamily="34" charset="-128"/>
              </a:rPr>
              <a:t>1.4 </a:t>
            </a:r>
            <a:r>
              <a:rPr lang="fr-CH" sz="5400" b="1" dirty="0" err="1">
                <a:solidFill>
                  <a:schemeClr val="tx1"/>
                </a:solidFill>
                <a:latin typeface="Arial Narrow" pitchFamily="34" charset="0"/>
                <a:ea typeface="ＭＳ Ｐゴシック" pitchFamily="34" charset="-128"/>
              </a:rPr>
              <a:t>Generalized</a:t>
            </a:r>
            <a:r>
              <a:rPr lang="fr-CH" sz="5400" b="1" dirty="0">
                <a:solidFill>
                  <a:schemeClr val="tx1"/>
                </a:solidFill>
                <a:latin typeface="Arial Narrow" pitchFamily="34" charset="0"/>
                <a:ea typeface="ＭＳ Ｐゴシック" pitchFamily="34" charset="-128"/>
              </a:rPr>
              <a:t> </a:t>
            </a:r>
            <a:r>
              <a:rPr lang="fr-CH" sz="5400" b="1" dirty="0" err="1">
                <a:solidFill>
                  <a:schemeClr val="tx1"/>
                </a:solidFill>
                <a:latin typeface="Arial Narrow" pitchFamily="34" charset="0"/>
                <a:ea typeface="ＭＳ Ｐゴシック" pitchFamily="34" charset="-128"/>
              </a:rPr>
              <a:t>Integrate</a:t>
            </a:r>
            <a:r>
              <a:rPr lang="fr-CH" sz="5400" b="1" dirty="0">
                <a:solidFill>
                  <a:schemeClr val="tx1"/>
                </a:solidFill>
                <a:latin typeface="Arial Narrow" pitchFamily="34" charset="0"/>
                <a:ea typeface="ＭＳ Ｐゴシック" pitchFamily="34" charset="-128"/>
              </a:rPr>
              <a:t>-and-</a:t>
            </a:r>
            <a:r>
              <a:rPr lang="fr-CH" sz="5400" b="1" dirty="0" err="1">
                <a:solidFill>
                  <a:schemeClr val="tx1"/>
                </a:solidFill>
                <a:latin typeface="Arial Narrow" pitchFamily="34" charset="0"/>
                <a:ea typeface="ＭＳ Ｐゴシック" pitchFamily="34" charset="-128"/>
              </a:rPr>
              <a:t>Fire</a:t>
            </a:r>
            <a:r>
              <a:rPr lang="fr-CH" sz="5400" b="1" dirty="0">
                <a:solidFill>
                  <a:schemeClr val="tx1"/>
                </a:solidFill>
                <a:latin typeface="Arial Narrow" pitchFamily="34" charset="0"/>
                <a:ea typeface="ＭＳ Ｐゴシック" pitchFamily="34" charset="-128"/>
              </a:rPr>
              <a:t> </a:t>
            </a:r>
          </a:p>
          <a:p>
            <a:pPr indent="-568325">
              <a:spcBef>
                <a:spcPct val="0"/>
              </a:spcBef>
              <a:buNone/>
            </a:pPr>
            <a:r>
              <a:rPr lang="fr-CH" sz="5400" b="1" dirty="0">
                <a:solidFill>
                  <a:schemeClr val="tx1"/>
                </a:solidFill>
                <a:latin typeface="Arial Narrow" pitchFamily="34" charset="0"/>
                <a:ea typeface="ＭＳ Ｐゴシック" pitchFamily="34" charset="-128"/>
              </a:rPr>
              <a:t>         Model</a:t>
            </a:r>
          </a:p>
          <a:p>
            <a:pPr indent="-568325">
              <a:spcBef>
                <a:spcPct val="0"/>
              </a:spcBef>
              <a:buNone/>
            </a:pPr>
            <a:r>
              <a:rPr lang="fr-CH" sz="5400" dirty="0">
                <a:solidFill>
                  <a:schemeClr val="tx1"/>
                </a:solidFill>
                <a:latin typeface="Arial Narrow" pitchFamily="34" charset="0"/>
                <a:ea typeface="ＭＳ Ｐゴシック" pitchFamily="34" charset="-128"/>
              </a:rPr>
              <a:t>1.5. </a:t>
            </a:r>
            <a:r>
              <a:rPr lang="fr-CH" sz="5400" b="1" dirty="0" err="1">
                <a:solidFill>
                  <a:schemeClr val="tx1"/>
                </a:solidFill>
                <a:latin typeface="Arial Narrow" pitchFamily="34" charset="0"/>
                <a:ea typeface="ＭＳ Ｐゴシック" pitchFamily="34" charset="-128"/>
              </a:rPr>
              <a:t>Quality</a:t>
            </a:r>
            <a:r>
              <a:rPr lang="fr-CH" sz="5400" b="1" dirty="0">
                <a:solidFill>
                  <a:schemeClr val="tx1"/>
                </a:solidFill>
                <a:latin typeface="Arial Narrow" pitchFamily="34" charset="0"/>
                <a:ea typeface="ＭＳ Ｐゴシック" pitchFamily="34" charset="-128"/>
              </a:rPr>
              <a:t> of </a:t>
            </a:r>
            <a:r>
              <a:rPr lang="fr-CH" sz="5400" b="1" dirty="0" err="1">
                <a:solidFill>
                  <a:schemeClr val="tx1"/>
                </a:solidFill>
                <a:latin typeface="Arial Narrow" pitchFamily="34" charset="0"/>
                <a:ea typeface="ＭＳ Ｐゴシック" pitchFamily="34" charset="-128"/>
              </a:rPr>
              <a:t>Integrate</a:t>
            </a:r>
            <a:r>
              <a:rPr lang="fr-CH" sz="5400" b="1" dirty="0">
                <a:solidFill>
                  <a:schemeClr val="tx1"/>
                </a:solidFill>
                <a:latin typeface="Arial Narrow" pitchFamily="34" charset="0"/>
                <a:ea typeface="ＭＳ Ｐゴシック" pitchFamily="34" charset="-128"/>
              </a:rPr>
              <a:t>-and-</a:t>
            </a:r>
            <a:r>
              <a:rPr lang="fr-CH" sz="5400" b="1" dirty="0" err="1">
                <a:solidFill>
                  <a:schemeClr val="tx1"/>
                </a:solidFill>
                <a:latin typeface="Arial Narrow" pitchFamily="34" charset="0"/>
                <a:ea typeface="ＭＳ Ｐゴシック" pitchFamily="34" charset="-128"/>
              </a:rPr>
              <a:t>Fire</a:t>
            </a:r>
            <a:endParaRPr lang="fr-CH" sz="5400" b="1" dirty="0">
              <a:solidFill>
                <a:schemeClr val="tx1"/>
              </a:solidFill>
              <a:latin typeface="Arial Narrow" pitchFamily="34" charset="0"/>
              <a:ea typeface="ＭＳ Ｐゴシック" pitchFamily="34" charset="-128"/>
            </a:endParaRPr>
          </a:p>
          <a:p>
            <a:pPr indent="-568325">
              <a:spcBef>
                <a:spcPct val="0"/>
              </a:spcBef>
              <a:buNone/>
            </a:pPr>
            <a:r>
              <a:rPr lang="fr-CH" sz="5400" b="1" dirty="0">
                <a:solidFill>
                  <a:schemeClr val="tx1"/>
                </a:solidFill>
                <a:latin typeface="Arial Narrow" pitchFamily="34" charset="0"/>
                <a:ea typeface="ＭＳ Ｐゴシック" pitchFamily="34" charset="-128"/>
              </a:rPr>
              <a:t>         </a:t>
            </a:r>
            <a:r>
              <a:rPr lang="fr-CH" sz="5400" b="1" dirty="0" err="1">
                <a:solidFill>
                  <a:schemeClr val="tx1"/>
                </a:solidFill>
                <a:latin typeface="Arial Narrow" pitchFamily="34" charset="0"/>
                <a:ea typeface="ＭＳ Ｐゴシック" pitchFamily="34" charset="-128"/>
              </a:rPr>
              <a:t>Models</a:t>
            </a:r>
            <a:endParaRPr lang="fr-CH" sz="5400" b="1" dirty="0">
              <a:solidFill>
                <a:schemeClr val="tx1"/>
              </a:solidFill>
              <a:latin typeface="Arial Narrow" pitchFamily="34" charset="0"/>
              <a:ea typeface="ＭＳ Ｐゴシック" pitchFamily="34" charset="-128"/>
            </a:endParaRPr>
          </a:p>
          <a:p>
            <a:pPr marL="1079500" indent="-568325">
              <a:spcBef>
                <a:spcPct val="0"/>
              </a:spcBef>
              <a:spcAft>
                <a:spcPct val="0"/>
              </a:spcAft>
              <a:buNone/>
            </a:pPr>
            <a:endParaRPr lang="fr-CH" sz="5400" dirty="0">
              <a:solidFill>
                <a:schemeClr val="tx1"/>
              </a:solidFill>
              <a:latin typeface="Arial Narrow" pitchFamily="34" charset="0"/>
              <a:ea typeface="ＭＳ Ｐゴシック" pitchFamily="34" charset="-128"/>
            </a:endParaRPr>
          </a:p>
        </p:txBody>
      </p:sp>
      <p:sp>
        <p:nvSpPr>
          <p:cNvPr id="5" name="Rounded Rectangle 4"/>
          <p:cNvSpPr/>
          <p:nvPr/>
        </p:nvSpPr>
        <p:spPr>
          <a:xfrm>
            <a:off x="11887200" y="2347913"/>
            <a:ext cx="8085221" cy="1622508"/>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16C1D4E-B6F8-461D-8B9F-B5A7F64DE394}"/>
              </a:ext>
            </a:extLst>
          </p:cNvPr>
          <p:cNvPicPr>
            <a:picLocks noChangeAspect="1"/>
          </p:cNvPicPr>
          <p:nvPr/>
        </p:nvPicPr>
        <p:blipFill>
          <a:blip r:embed="rId3"/>
          <a:stretch>
            <a:fillRect/>
          </a:stretch>
        </p:blipFill>
        <p:spPr>
          <a:xfrm>
            <a:off x="0" y="0"/>
            <a:ext cx="21897227" cy="12152313"/>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21F1C243-72B5-46CF-8157-381D2FC508AC}"/>
                  </a:ext>
                </a:extLst>
              </p14:cNvPr>
              <p14:cNvContentPartPr/>
              <p14:nvPr/>
            </p14:nvContentPartPr>
            <p14:xfrm>
              <a:off x="4636800" y="10206720"/>
              <a:ext cx="1396080" cy="1857240"/>
            </p14:xfrm>
          </p:contentPart>
        </mc:Choice>
        <mc:Fallback>
          <p:pic>
            <p:nvPicPr>
              <p:cNvPr id="3" name="墨迹 2">
                <a:extLst>
                  <a:ext uri="{FF2B5EF4-FFF2-40B4-BE49-F238E27FC236}">
                    <a16:creationId xmlns:a16="http://schemas.microsoft.com/office/drawing/2014/main" id="{21F1C243-72B5-46CF-8157-381D2FC508AC}"/>
                  </a:ext>
                </a:extLst>
              </p:cNvPr>
              <p:cNvPicPr/>
              <p:nvPr/>
            </p:nvPicPr>
            <p:blipFill>
              <a:blip r:embed="rId5"/>
              <a:stretch>
                <a:fillRect/>
              </a:stretch>
            </p:blipFill>
            <p:spPr>
              <a:xfrm>
                <a:off x="4627440" y="10197360"/>
                <a:ext cx="1414800" cy="1875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DC8207D2-F752-4118-906C-4CD8E2AB515C}"/>
                  </a:ext>
                </a:extLst>
              </p14:cNvPr>
              <p14:cNvContentPartPr/>
              <p14:nvPr/>
            </p14:nvContentPartPr>
            <p14:xfrm>
              <a:off x="11085480" y="4861440"/>
              <a:ext cx="6235560" cy="934560"/>
            </p14:xfrm>
          </p:contentPart>
        </mc:Choice>
        <mc:Fallback>
          <p:pic>
            <p:nvPicPr>
              <p:cNvPr id="4" name="墨迹 3">
                <a:extLst>
                  <a:ext uri="{FF2B5EF4-FFF2-40B4-BE49-F238E27FC236}">
                    <a16:creationId xmlns:a16="http://schemas.microsoft.com/office/drawing/2014/main" id="{DC8207D2-F752-4118-906C-4CD8E2AB515C}"/>
                  </a:ext>
                </a:extLst>
              </p:cNvPr>
              <p:cNvPicPr/>
              <p:nvPr/>
            </p:nvPicPr>
            <p:blipFill>
              <a:blip r:embed="rId7"/>
              <a:stretch>
                <a:fillRect/>
              </a:stretch>
            </p:blipFill>
            <p:spPr>
              <a:xfrm>
                <a:off x="11076120" y="4852080"/>
                <a:ext cx="6254280" cy="953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墨迹 4">
                <a:extLst>
                  <a:ext uri="{FF2B5EF4-FFF2-40B4-BE49-F238E27FC236}">
                    <a16:creationId xmlns:a16="http://schemas.microsoft.com/office/drawing/2014/main" id="{62DE4675-5160-489B-8E3D-3EC76CB67F46}"/>
                  </a:ext>
                </a:extLst>
              </p14:cNvPr>
              <p14:cNvContentPartPr/>
              <p14:nvPr/>
            </p14:nvContentPartPr>
            <p14:xfrm>
              <a:off x="10567800" y="8620200"/>
              <a:ext cx="8745120" cy="889200"/>
            </p14:xfrm>
          </p:contentPart>
        </mc:Choice>
        <mc:Fallback>
          <p:pic>
            <p:nvPicPr>
              <p:cNvPr id="5" name="墨迹 4">
                <a:extLst>
                  <a:ext uri="{FF2B5EF4-FFF2-40B4-BE49-F238E27FC236}">
                    <a16:creationId xmlns:a16="http://schemas.microsoft.com/office/drawing/2014/main" id="{62DE4675-5160-489B-8E3D-3EC76CB67F46}"/>
                  </a:ext>
                </a:extLst>
              </p:cNvPr>
              <p:cNvPicPr/>
              <p:nvPr/>
            </p:nvPicPr>
            <p:blipFill>
              <a:blip r:embed="rId9"/>
              <a:stretch>
                <a:fillRect/>
              </a:stretch>
            </p:blipFill>
            <p:spPr>
              <a:xfrm>
                <a:off x="10558440" y="8610840"/>
                <a:ext cx="8763840" cy="907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墨迹 5">
                <a:extLst>
                  <a:ext uri="{FF2B5EF4-FFF2-40B4-BE49-F238E27FC236}">
                    <a16:creationId xmlns:a16="http://schemas.microsoft.com/office/drawing/2014/main" id="{1523A891-3016-4C9F-A29D-C524EE04CA83}"/>
                  </a:ext>
                </a:extLst>
              </p14:cNvPr>
              <p14:cNvContentPartPr/>
              <p14:nvPr/>
            </p14:nvContentPartPr>
            <p14:xfrm>
              <a:off x="7866720" y="11005920"/>
              <a:ext cx="124200" cy="123840"/>
            </p14:xfrm>
          </p:contentPart>
        </mc:Choice>
        <mc:Fallback>
          <p:pic>
            <p:nvPicPr>
              <p:cNvPr id="6" name="墨迹 5">
                <a:extLst>
                  <a:ext uri="{FF2B5EF4-FFF2-40B4-BE49-F238E27FC236}">
                    <a16:creationId xmlns:a16="http://schemas.microsoft.com/office/drawing/2014/main" id="{1523A891-3016-4C9F-A29D-C524EE04CA83}"/>
                  </a:ext>
                </a:extLst>
              </p:cNvPr>
              <p:cNvPicPr/>
              <p:nvPr/>
            </p:nvPicPr>
            <p:blipFill>
              <a:blip r:embed="rId11"/>
              <a:stretch>
                <a:fillRect/>
              </a:stretch>
            </p:blipFill>
            <p:spPr>
              <a:xfrm>
                <a:off x="7857360" y="10996560"/>
                <a:ext cx="142920" cy="142560"/>
              </a:xfrm>
              <a:prstGeom prst="rect">
                <a:avLst/>
              </a:prstGeom>
            </p:spPr>
          </p:pic>
        </mc:Fallback>
      </mc:AlternateContent>
    </p:spTree>
    <p:extLst>
      <p:ext uri="{BB962C8B-B14F-4D97-AF65-F5344CB8AC3E}">
        <p14:creationId xmlns:p14="http://schemas.microsoft.com/office/powerpoint/2010/main" val="2466289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sp>
        <p:nvSpPr>
          <p:cNvPr id="6150" name="Text Box 3"/>
          <p:cNvSpPr txBox="1">
            <a:spLocks noChangeArrowheads="1"/>
          </p:cNvSpPr>
          <p:nvPr/>
        </p:nvSpPr>
        <p:spPr bwMode="auto">
          <a:xfrm>
            <a:off x="4141430" y="135026"/>
            <a:ext cx="10477270" cy="1241226"/>
          </a:xfrm>
          <a:prstGeom prst="rect">
            <a:avLst/>
          </a:prstGeom>
          <a:noFill/>
          <a:ln w="9525">
            <a:noFill/>
            <a:miter lim="800000"/>
            <a:headEnd/>
            <a:tailEnd/>
          </a:ln>
        </p:spPr>
        <p:txBody>
          <a:bodyPr wrap="none" lIns="192902" tIns="96451" rIns="192902" bIns="96451">
            <a:spAutoFit/>
          </a:bodyPr>
          <a:lstStyle/>
          <a:p>
            <a:r>
              <a:rPr lang="en-US" sz="6800" dirty="0"/>
              <a:t>Passive Membrane Model</a:t>
            </a:r>
            <a:endParaRPr lang="en-US" sz="6800" dirty="0">
              <a:solidFill>
                <a:srgbClr val="FFFF00"/>
              </a:solidFill>
            </a:endParaRPr>
          </a:p>
        </p:txBody>
      </p:sp>
      <p:graphicFrame>
        <p:nvGraphicFramePr>
          <p:cNvPr id="6146" name="Object 2"/>
          <p:cNvGraphicFramePr>
            <a:graphicFrameLocks noChangeAspect="1"/>
          </p:cNvGraphicFramePr>
          <p:nvPr/>
        </p:nvGraphicFramePr>
        <p:xfrm>
          <a:off x="8823048" y="2970567"/>
          <a:ext cx="1072871" cy="1220857"/>
        </p:xfrm>
        <a:graphic>
          <a:graphicData uri="http://schemas.openxmlformats.org/presentationml/2006/ole">
            <mc:AlternateContent xmlns:mc="http://schemas.openxmlformats.org/markup-compatibility/2006">
              <mc:Choice xmlns:v="urn:schemas-microsoft-com:vml" Requires="v">
                <p:oleObj spid="_x0000_s141395" name="Equation" r:id="rId4" imgW="152280" imgH="228600" progId="Equation.3">
                  <p:embed/>
                </p:oleObj>
              </mc:Choice>
              <mc:Fallback>
                <p:oleObj name="Equation" r:id="rId4" imgW="152280" imgH="228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3048" y="2970567"/>
                        <a:ext cx="1072871" cy="122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5"/>
          <p:cNvGrpSpPr>
            <a:grpSpLocks/>
          </p:cNvGrpSpPr>
          <p:nvPr/>
        </p:nvGrpSpPr>
        <p:grpSpPr bwMode="auto">
          <a:xfrm>
            <a:off x="4501555" y="1080205"/>
            <a:ext cx="8282861" cy="1485283"/>
            <a:chOff x="672" y="384"/>
            <a:chExt cx="2208" cy="528"/>
          </a:xfrm>
        </p:grpSpPr>
        <p:sp>
          <p:nvSpPr>
            <p:cNvPr id="6195" name="Oval 6"/>
            <p:cNvSpPr>
              <a:spLocks noChangeArrowheads="1"/>
            </p:cNvSpPr>
            <p:nvPr/>
          </p:nvSpPr>
          <p:spPr bwMode="auto">
            <a:xfrm>
              <a:off x="1344" y="672"/>
              <a:ext cx="240" cy="192"/>
            </a:xfrm>
            <a:prstGeom prst="ellipse">
              <a:avLst/>
            </a:prstGeom>
            <a:solidFill>
              <a:srgbClr val="FF0000"/>
            </a:solidFill>
            <a:ln w="9525">
              <a:solidFill>
                <a:srgbClr val="FF0000"/>
              </a:solidFill>
              <a:round/>
              <a:headEnd/>
              <a:tailEnd/>
            </a:ln>
          </p:spPr>
          <p:txBody>
            <a:bodyPr wrap="none" anchor="ctr"/>
            <a:lstStyle/>
            <a:p>
              <a:endParaRPr lang="en-US" dirty="0"/>
            </a:p>
          </p:txBody>
        </p:sp>
        <p:sp>
          <p:nvSpPr>
            <p:cNvPr id="6196" name="Freeform 7"/>
            <p:cNvSpPr>
              <a:spLocks/>
            </p:cNvSpPr>
            <p:nvPr/>
          </p:nvSpPr>
          <p:spPr bwMode="auto">
            <a:xfrm flipV="1">
              <a:off x="1536" y="720"/>
              <a:ext cx="1344" cy="144"/>
            </a:xfrm>
            <a:custGeom>
              <a:avLst/>
              <a:gdLst>
                <a:gd name="T0" fmla="*/ 0 w 1344"/>
                <a:gd name="T1" fmla="*/ 1 h 472"/>
                <a:gd name="T2" fmla="*/ 384 w 1344"/>
                <a:gd name="T3" fmla="*/ 1 h 472"/>
                <a:gd name="T4" fmla="*/ 672 w 1344"/>
                <a:gd name="T5" fmla="*/ 1 h 472"/>
                <a:gd name="T6" fmla="*/ 1152 w 1344"/>
                <a:gd name="T7" fmla="*/ 0 h 472"/>
                <a:gd name="T8" fmla="*/ 1344 w 1344"/>
                <a:gd name="T9" fmla="*/ 0 h 472"/>
                <a:gd name="T10" fmla="*/ 0 60000 65536"/>
                <a:gd name="T11" fmla="*/ 0 60000 65536"/>
                <a:gd name="T12" fmla="*/ 0 60000 65536"/>
                <a:gd name="T13" fmla="*/ 0 60000 65536"/>
                <a:gd name="T14" fmla="*/ 0 60000 65536"/>
                <a:gd name="T15" fmla="*/ 0 w 1344"/>
                <a:gd name="T16" fmla="*/ 0 h 472"/>
                <a:gd name="T17" fmla="*/ 1344 w 1344"/>
                <a:gd name="T18" fmla="*/ 472 h 472"/>
              </a:gdLst>
              <a:ahLst/>
              <a:cxnLst>
                <a:cxn ang="T10">
                  <a:pos x="T0" y="T1"/>
                </a:cxn>
                <a:cxn ang="T11">
                  <a:pos x="T2" y="T3"/>
                </a:cxn>
                <a:cxn ang="T12">
                  <a:pos x="T4" y="T5"/>
                </a:cxn>
                <a:cxn ang="T13">
                  <a:pos x="T6" y="T7"/>
                </a:cxn>
                <a:cxn ang="T14">
                  <a:pos x="T8" y="T9"/>
                </a:cxn>
              </a:cxnLst>
              <a:rect l="T15" t="T16" r="T17" b="T18"/>
              <a:pathLst>
                <a:path w="1344" h="472">
                  <a:moveTo>
                    <a:pt x="0" y="288"/>
                  </a:moveTo>
                  <a:cubicBezTo>
                    <a:pt x="136" y="300"/>
                    <a:pt x="272" y="312"/>
                    <a:pt x="384" y="336"/>
                  </a:cubicBezTo>
                  <a:cubicBezTo>
                    <a:pt x="496" y="360"/>
                    <a:pt x="544" y="472"/>
                    <a:pt x="672" y="432"/>
                  </a:cubicBezTo>
                  <a:cubicBezTo>
                    <a:pt x="800" y="392"/>
                    <a:pt x="1040" y="168"/>
                    <a:pt x="1152" y="96"/>
                  </a:cubicBezTo>
                  <a:cubicBezTo>
                    <a:pt x="1264" y="24"/>
                    <a:pt x="1304" y="12"/>
                    <a:pt x="1344" y="0"/>
                  </a:cubicBezTo>
                </a:path>
              </a:pathLst>
            </a:custGeom>
            <a:noFill/>
            <a:ln w="9525">
              <a:solidFill>
                <a:srgbClr val="FF0000"/>
              </a:solidFill>
              <a:round/>
              <a:headEnd/>
              <a:tailEnd/>
            </a:ln>
          </p:spPr>
          <p:txBody>
            <a:bodyPr wrap="none" anchor="ctr"/>
            <a:lstStyle/>
            <a:p>
              <a:endParaRPr lang="en-US" dirty="0"/>
            </a:p>
          </p:txBody>
        </p:sp>
        <p:sp>
          <p:nvSpPr>
            <p:cNvPr id="6197" name="Freeform 8"/>
            <p:cNvSpPr>
              <a:spLocks/>
            </p:cNvSpPr>
            <p:nvPr/>
          </p:nvSpPr>
          <p:spPr bwMode="auto">
            <a:xfrm>
              <a:off x="672" y="528"/>
              <a:ext cx="768" cy="240"/>
            </a:xfrm>
            <a:custGeom>
              <a:avLst/>
              <a:gdLst>
                <a:gd name="T0" fmla="*/ 768 w 768"/>
                <a:gd name="T1" fmla="*/ 240 h 240"/>
                <a:gd name="T2" fmla="*/ 336 w 768"/>
                <a:gd name="T3" fmla="*/ 192 h 240"/>
                <a:gd name="T4" fmla="*/ 0 w 768"/>
                <a:gd name="T5" fmla="*/ 0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240"/>
                  </a:moveTo>
                  <a:cubicBezTo>
                    <a:pt x="616" y="236"/>
                    <a:pt x="464" y="232"/>
                    <a:pt x="336" y="192"/>
                  </a:cubicBezTo>
                  <a:cubicBezTo>
                    <a:pt x="208" y="152"/>
                    <a:pt x="56" y="32"/>
                    <a:pt x="0" y="0"/>
                  </a:cubicBezTo>
                </a:path>
              </a:pathLst>
            </a:custGeom>
            <a:noFill/>
            <a:ln w="28575">
              <a:solidFill>
                <a:srgbClr val="FF0000"/>
              </a:solidFill>
              <a:round/>
              <a:headEnd/>
              <a:tailEnd/>
            </a:ln>
          </p:spPr>
          <p:txBody>
            <a:bodyPr wrap="none" anchor="ctr"/>
            <a:lstStyle/>
            <a:p>
              <a:endParaRPr lang="en-US" dirty="0"/>
            </a:p>
          </p:txBody>
        </p:sp>
        <p:sp>
          <p:nvSpPr>
            <p:cNvPr id="6198" name="Freeform 9"/>
            <p:cNvSpPr>
              <a:spLocks/>
            </p:cNvSpPr>
            <p:nvPr/>
          </p:nvSpPr>
          <p:spPr bwMode="auto">
            <a:xfrm>
              <a:off x="720" y="768"/>
              <a:ext cx="528" cy="144"/>
            </a:xfrm>
            <a:custGeom>
              <a:avLst/>
              <a:gdLst>
                <a:gd name="T0" fmla="*/ 1177 w 432"/>
                <a:gd name="T1" fmla="*/ 0 h 144"/>
                <a:gd name="T2" fmla="*/ 786 w 432"/>
                <a:gd name="T3" fmla="*/ 96 h 144"/>
                <a:gd name="T4" fmla="*/ 0 w 432"/>
                <a:gd name="T5" fmla="*/ 144 h 144"/>
                <a:gd name="T6" fmla="*/ 0 60000 65536"/>
                <a:gd name="T7" fmla="*/ 0 60000 65536"/>
                <a:gd name="T8" fmla="*/ 0 60000 65536"/>
                <a:gd name="T9" fmla="*/ 0 w 432"/>
                <a:gd name="T10" fmla="*/ 0 h 144"/>
                <a:gd name="T11" fmla="*/ 432 w 432"/>
                <a:gd name="T12" fmla="*/ 144 h 144"/>
              </a:gdLst>
              <a:ahLst/>
              <a:cxnLst>
                <a:cxn ang="T6">
                  <a:pos x="T0" y="T1"/>
                </a:cxn>
                <a:cxn ang="T7">
                  <a:pos x="T2" y="T3"/>
                </a:cxn>
                <a:cxn ang="T8">
                  <a:pos x="T4" y="T5"/>
                </a:cxn>
              </a:cxnLst>
              <a:rect l="T9" t="T10" r="T11" b="T12"/>
              <a:pathLst>
                <a:path w="432" h="144">
                  <a:moveTo>
                    <a:pt x="432" y="0"/>
                  </a:moveTo>
                  <a:cubicBezTo>
                    <a:pt x="396" y="36"/>
                    <a:pt x="360" y="72"/>
                    <a:pt x="288" y="96"/>
                  </a:cubicBezTo>
                  <a:cubicBezTo>
                    <a:pt x="216" y="120"/>
                    <a:pt x="108" y="132"/>
                    <a:pt x="0" y="144"/>
                  </a:cubicBezTo>
                </a:path>
              </a:pathLst>
            </a:custGeom>
            <a:noFill/>
            <a:ln w="28575">
              <a:solidFill>
                <a:srgbClr val="FF0000"/>
              </a:solidFill>
              <a:round/>
              <a:headEnd/>
              <a:tailEnd/>
            </a:ln>
          </p:spPr>
          <p:txBody>
            <a:bodyPr wrap="none" anchor="ctr"/>
            <a:lstStyle/>
            <a:p>
              <a:endParaRPr lang="en-US" dirty="0"/>
            </a:p>
          </p:txBody>
        </p:sp>
        <p:sp>
          <p:nvSpPr>
            <p:cNvPr id="6199" name="Freeform 10"/>
            <p:cNvSpPr>
              <a:spLocks/>
            </p:cNvSpPr>
            <p:nvPr/>
          </p:nvSpPr>
          <p:spPr bwMode="auto">
            <a:xfrm>
              <a:off x="816" y="384"/>
              <a:ext cx="432" cy="384"/>
            </a:xfrm>
            <a:custGeom>
              <a:avLst/>
              <a:gdLst>
                <a:gd name="T0" fmla="*/ 432 w 432"/>
                <a:gd name="T1" fmla="*/ 384 h 384"/>
                <a:gd name="T2" fmla="*/ 288 w 432"/>
                <a:gd name="T3" fmla="*/ 144 h 384"/>
                <a:gd name="T4" fmla="*/ 0 w 432"/>
                <a:gd name="T5" fmla="*/ 0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432" y="384"/>
                  </a:moveTo>
                  <a:cubicBezTo>
                    <a:pt x="396" y="296"/>
                    <a:pt x="360" y="208"/>
                    <a:pt x="288" y="144"/>
                  </a:cubicBezTo>
                  <a:cubicBezTo>
                    <a:pt x="216" y="80"/>
                    <a:pt x="48" y="24"/>
                    <a:pt x="0" y="0"/>
                  </a:cubicBezTo>
                </a:path>
              </a:pathLst>
            </a:custGeom>
            <a:noFill/>
            <a:ln w="28575">
              <a:solidFill>
                <a:srgbClr val="FF0000"/>
              </a:solidFill>
              <a:round/>
              <a:headEnd/>
              <a:tailEnd/>
            </a:ln>
          </p:spPr>
          <p:txBody>
            <a:bodyPr wrap="none" anchor="ctr"/>
            <a:lstStyle/>
            <a:p>
              <a:endParaRPr lang="en-US" dirty="0"/>
            </a:p>
          </p:txBody>
        </p:sp>
      </p:grpSp>
      <p:sp>
        <p:nvSpPr>
          <p:cNvPr id="6152" name="Text Box 11"/>
          <p:cNvSpPr txBox="1">
            <a:spLocks noChangeArrowheads="1"/>
          </p:cNvSpPr>
          <p:nvPr/>
        </p:nvSpPr>
        <p:spPr bwMode="auto">
          <a:xfrm>
            <a:off x="6842363" y="2430463"/>
            <a:ext cx="551475" cy="1071949"/>
          </a:xfrm>
          <a:prstGeom prst="rect">
            <a:avLst/>
          </a:prstGeom>
          <a:noFill/>
          <a:ln w="9525">
            <a:noFill/>
            <a:miter lim="800000"/>
            <a:headEnd/>
            <a:tailEnd/>
          </a:ln>
        </p:spPr>
        <p:txBody>
          <a:bodyPr wrap="none" lIns="192902" tIns="96451" rIns="192902" bIns="96451">
            <a:spAutoFit/>
          </a:bodyPr>
          <a:lstStyle/>
          <a:p>
            <a:r>
              <a:rPr lang="en-US" dirty="0">
                <a:solidFill>
                  <a:srgbClr val="FF0000"/>
                </a:solidFill>
              </a:rPr>
              <a:t>i</a:t>
            </a:r>
          </a:p>
        </p:txBody>
      </p:sp>
      <p:sp>
        <p:nvSpPr>
          <p:cNvPr id="6153" name="Line 12"/>
          <p:cNvSpPr>
            <a:spLocks noChangeShapeType="1"/>
          </p:cNvSpPr>
          <p:nvPr/>
        </p:nvSpPr>
        <p:spPr bwMode="auto">
          <a:xfrm flipH="1" flipV="1">
            <a:off x="7382551" y="2160412"/>
            <a:ext cx="2520870" cy="1485283"/>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6154" name="Line 13"/>
          <p:cNvSpPr>
            <a:spLocks noChangeShapeType="1"/>
          </p:cNvSpPr>
          <p:nvPr/>
        </p:nvSpPr>
        <p:spPr bwMode="auto">
          <a:xfrm flipH="1" flipV="1">
            <a:off x="7382551" y="2160412"/>
            <a:ext cx="2340808" cy="1215231"/>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1162254" name="Line 14"/>
          <p:cNvSpPr>
            <a:spLocks noChangeShapeType="1"/>
          </p:cNvSpPr>
          <p:nvPr/>
        </p:nvSpPr>
        <p:spPr bwMode="auto">
          <a:xfrm>
            <a:off x="10083483" y="6616259"/>
            <a:ext cx="9903421"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1162255" name="Line 15"/>
          <p:cNvSpPr>
            <a:spLocks noChangeShapeType="1"/>
          </p:cNvSpPr>
          <p:nvPr/>
        </p:nvSpPr>
        <p:spPr bwMode="auto">
          <a:xfrm flipV="1">
            <a:off x="10083483" y="2970565"/>
            <a:ext cx="0" cy="3645694"/>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aphicFrame>
        <p:nvGraphicFramePr>
          <p:cNvPr id="1162259" name="Object 3"/>
          <p:cNvGraphicFramePr>
            <a:graphicFrameLocks noChangeAspect="1"/>
          </p:cNvGraphicFramePr>
          <p:nvPr/>
        </p:nvGraphicFramePr>
        <p:xfrm>
          <a:off x="1114137" y="8245009"/>
          <a:ext cx="9497716" cy="1893172"/>
        </p:xfrm>
        <a:graphic>
          <a:graphicData uri="http://schemas.openxmlformats.org/presentationml/2006/ole">
            <mc:AlternateContent xmlns:mc="http://schemas.openxmlformats.org/markup-compatibility/2006">
              <mc:Choice xmlns:v="urn:schemas-microsoft-com:vml" Requires="v">
                <p:oleObj spid="_x0000_s141396" name="Equation" r:id="rId6" imgW="1688760" imgH="393480" progId="Equation.3">
                  <p:embed/>
                </p:oleObj>
              </mc:Choice>
              <mc:Fallback>
                <p:oleObj name="Equation" r:id="rId6" imgW="1688760" imgH="39348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4137" y="8245009"/>
                        <a:ext cx="9497716" cy="18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6157" name="Rectangle 42"/>
          <p:cNvSpPr>
            <a:spLocks noChangeArrowheads="1"/>
          </p:cNvSpPr>
          <p:nvPr/>
        </p:nvSpPr>
        <p:spPr bwMode="auto">
          <a:xfrm>
            <a:off x="5761991" y="4995952"/>
            <a:ext cx="360124" cy="1215231"/>
          </a:xfrm>
          <a:prstGeom prst="rect">
            <a:avLst/>
          </a:prstGeom>
          <a:noFill/>
          <a:ln w="28575">
            <a:solidFill>
              <a:schemeClr val="tx1"/>
            </a:solidFill>
            <a:miter lim="800000"/>
            <a:headEnd/>
            <a:tailEnd/>
          </a:ln>
        </p:spPr>
        <p:txBody>
          <a:bodyPr wrap="none" lIns="192902" tIns="96451" rIns="192902" bIns="96451" anchor="ctr"/>
          <a:lstStyle/>
          <a:p>
            <a:endParaRPr lang="en-US" dirty="0"/>
          </a:p>
        </p:txBody>
      </p:sp>
      <p:sp>
        <p:nvSpPr>
          <p:cNvPr id="6158" name="Line 43"/>
          <p:cNvSpPr>
            <a:spLocks noChangeShapeType="1"/>
          </p:cNvSpPr>
          <p:nvPr/>
        </p:nvSpPr>
        <p:spPr bwMode="auto">
          <a:xfrm>
            <a:off x="7022425" y="5401028"/>
            <a:ext cx="720249" cy="0"/>
          </a:xfrm>
          <a:prstGeom prst="line">
            <a:avLst/>
          </a:prstGeom>
          <a:noFill/>
          <a:ln w="28575">
            <a:solidFill>
              <a:schemeClr val="tx1"/>
            </a:solidFill>
            <a:round/>
            <a:headEnd/>
            <a:tailEnd/>
          </a:ln>
        </p:spPr>
        <p:txBody>
          <a:bodyPr wrap="none" lIns="192902" tIns="96451" rIns="192902" bIns="96451" anchor="ctr"/>
          <a:lstStyle/>
          <a:p>
            <a:endParaRPr lang="en-US" dirty="0"/>
          </a:p>
        </p:txBody>
      </p:sp>
      <p:sp>
        <p:nvSpPr>
          <p:cNvPr id="6159" name="Line 44"/>
          <p:cNvSpPr>
            <a:spLocks noChangeShapeType="1"/>
          </p:cNvSpPr>
          <p:nvPr/>
        </p:nvSpPr>
        <p:spPr bwMode="auto">
          <a:xfrm>
            <a:off x="7022425" y="5671079"/>
            <a:ext cx="720249" cy="0"/>
          </a:xfrm>
          <a:prstGeom prst="line">
            <a:avLst/>
          </a:prstGeom>
          <a:noFill/>
          <a:ln w="28575">
            <a:solidFill>
              <a:schemeClr val="tx1"/>
            </a:solidFill>
            <a:round/>
            <a:headEnd/>
            <a:tailEnd/>
          </a:ln>
        </p:spPr>
        <p:txBody>
          <a:bodyPr wrap="none" lIns="192902" tIns="96451" rIns="192902" bIns="96451" anchor="ctr"/>
          <a:lstStyle/>
          <a:p>
            <a:endParaRPr lang="en-US" dirty="0"/>
          </a:p>
        </p:txBody>
      </p:sp>
      <p:sp>
        <p:nvSpPr>
          <p:cNvPr id="6160" name="Oval 45"/>
          <p:cNvSpPr>
            <a:spLocks noChangeArrowheads="1"/>
          </p:cNvSpPr>
          <p:nvPr/>
        </p:nvSpPr>
        <p:spPr bwMode="auto">
          <a:xfrm>
            <a:off x="2160746" y="5401028"/>
            <a:ext cx="1080373" cy="945180"/>
          </a:xfrm>
          <a:prstGeom prst="ellipse">
            <a:avLst/>
          </a:prstGeom>
          <a:noFill/>
          <a:ln w="28575">
            <a:solidFill>
              <a:schemeClr val="tx1"/>
            </a:solidFill>
            <a:round/>
            <a:headEnd/>
            <a:tailEnd/>
          </a:ln>
        </p:spPr>
        <p:txBody>
          <a:bodyPr wrap="none" lIns="192902" tIns="96451" rIns="192902" bIns="96451" anchor="ctr"/>
          <a:lstStyle/>
          <a:p>
            <a:endParaRPr lang="en-US" dirty="0"/>
          </a:p>
        </p:txBody>
      </p:sp>
      <p:sp>
        <p:nvSpPr>
          <p:cNvPr id="6161" name="Oval 46"/>
          <p:cNvSpPr>
            <a:spLocks noChangeArrowheads="1"/>
          </p:cNvSpPr>
          <p:nvPr/>
        </p:nvSpPr>
        <p:spPr bwMode="auto">
          <a:xfrm>
            <a:off x="4861680" y="4050772"/>
            <a:ext cx="4321493" cy="3240617"/>
          </a:xfrm>
          <a:prstGeom prst="ellipse">
            <a:avLst/>
          </a:prstGeom>
          <a:noFill/>
          <a:ln w="9525">
            <a:solidFill>
              <a:srgbClr val="FF0000"/>
            </a:solidFill>
            <a:prstDash val="sysDot"/>
            <a:round/>
            <a:headEnd/>
            <a:tailEnd/>
          </a:ln>
        </p:spPr>
        <p:txBody>
          <a:bodyPr wrap="none" lIns="192902" tIns="96451" rIns="192902" bIns="96451" anchor="ctr"/>
          <a:lstStyle/>
          <a:p>
            <a:pPr algn="ctr"/>
            <a:endParaRPr lang="fr-FR" b="1"/>
          </a:p>
        </p:txBody>
      </p:sp>
      <p:sp>
        <p:nvSpPr>
          <p:cNvPr id="6162" name="Line 47"/>
          <p:cNvSpPr>
            <a:spLocks noChangeShapeType="1"/>
          </p:cNvSpPr>
          <p:nvPr/>
        </p:nvSpPr>
        <p:spPr bwMode="auto">
          <a:xfrm flipV="1">
            <a:off x="3961368" y="3780719"/>
            <a:ext cx="720249" cy="135026"/>
          </a:xfrm>
          <a:prstGeom prst="line">
            <a:avLst/>
          </a:prstGeom>
          <a:noFill/>
          <a:ln w="28575">
            <a:solidFill>
              <a:schemeClr val="tx1"/>
            </a:solidFill>
            <a:round/>
            <a:headEnd/>
            <a:tailEnd/>
          </a:ln>
        </p:spPr>
        <p:txBody>
          <a:bodyPr wrap="none" lIns="192902" tIns="96451" rIns="192902" bIns="96451" anchor="ctr"/>
          <a:lstStyle/>
          <a:p>
            <a:endParaRPr lang="en-US" dirty="0"/>
          </a:p>
        </p:txBody>
      </p:sp>
      <p:sp>
        <p:nvSpPr>
          <p:cNvPr id="6163" name="Line 48"/>
          <p:cNvSpPr>
            <a:spLocks noChangeShapeType="1"/>
          </p:cNvSpPr>
          <p:nvPr/>
        </p:nvSpPr>
        <p:spPr bwMode="auto">
          <a:xfrm flipV="1">
            <a:off x="2700932" y="3915746"/>
            <a:ext cx="0" cy="1485283"/>
          </a:xfrm>
          <a:prstGeom prst="line">
            <a:avLst/>
          </a:prstGeom>
          <a:noFill/>
          <a:ln w="9525">
            <a:solidFill>
              <a:schemeClr val="tx1"/>
            </a:solidFill>
            <a:round/>
            <a:headEnd/>
            <a:tailEnd/>
          </a:ln>
        </p:spPr>
        <p:txBody>
          <a:bodyPr wrap="none" lIns="192902" tIns="96451" rIns="192902" bIns="96451" anchor="ctr"/>
          <a:lstStyle/>
          <a:p>
            <a:endParaRPr lang="en-US" dirty="0"/>
          </a:p>
        </p:txBody>
      </p:sp>
      <p:grpSp>
        <p:nvGrpSpPr>
          <p:cNvPr id="3" name="Group 49"/>
          <p:cNvGrpSpPr>
            <a:grpSpLocks/>
          </p:cNvGrpSpPr>
          <p:nvPr/>
        </p:nvGrpSpPr>
        <p:grpSpPr bwMode="auto">
          <a:xfrm>
            <a:off x="2160746" y="6886311"/>
            <a:ext cx="1080373" cy="135026"/>
            <a:chOff x="576" y="2448"/>
            <a:chExt cx="240" cy="48"/>
          </a:xfrm>
        </p:grpSpPr>
        <p:sp>
          <p:nvSpPr>
            <p:cNvPr id="6193" name="Line 50"/>
            <p:cNvSpPr>
              <a:spLocks noChangeShapeType="1"/>
            </p:cNvSpPr>
            <p:nvPr/>
          </p:nvSpPr>
          <p:spPr bwMode="auto">
            <a:xfrm>
              <a:off x="576" y="2448"/>
              <a:ext cx="240" cy="0"/>
            </a:xfrm>
            <a:prstGeom prst="line">
              <a:avLst/>
            </a:prstGeom>
            <a:noFill/>
            <a:ln w="9525">
              <a:solidFill>
                <a:schemeClr val="tx1"/>
              </a:solidFill>
              <a:round/>
              <a:headEnd/>
              <a:tailEnd/>
            </a:ln>
          </p:spPr>
          <p:txBody>
            <a:bodyPr wrap="none" anchor="ctr"/>
            <a:lstStyle/>
            <a:p>
              <a:endParaRPr lang="en-US" dirty="0"/>
            </a:p>
          </p:txBody>
        </p:sp>
        <p:sp>
          <p:nvSpPr>
            <p:cNvPr id="6194" name="Line 51"/>
            <p:cNvSpPr>
              <a:spLocks noChangeShapeType="1"/>
            </p:cNvSpPr>
            <p:nvPr/>
          </p:nvSpPr>
          <p:spPr bwMode="auto">
            <a:xfrm>
              <a:off x="624" y="2496"/>
              <a:ext cx="144" cy="0"/>
            </a:xfrm>
            <a:prstGeom prst="line">
              <a:avLst/>
            </a:prstGeom>
            <a:noFill/>
            <a:ln w="9525">
              <a:solidFill>
                <a:schemeClr val="tx1"/>
              </a:solidFill>
              <a:round/>
              <a:headEnd/>
              <a:tailEnd/>
            </a:ln>
          </p:spPr>
          <p:txBody>
            <a:bodyPr wrap="none" anchor="ctr"/>
            <a:lstStyle/>
            <a:p>
              <a:endParaRPr lang="en-US" dirty="0"/>
            </a:p>
          </p:txBody>
        </p:sp>
      </p:grpSp>
      <p:grpSp>
        <p:nvGrpSpPr>
          <p:cNvPr id="4" name="Group 52"/>
          <p:cNvGrpSpPr>
            <a:grpSpLocks/>
          </p:cNvGrpSpPr>
          <p:nvPr/>
        </p:nvGrpSpPr>
        <p:grpSpPr bwMode="auto">
          <a:xfrm>
            <a:off x="6302177" y="6886311"/>
            <a:ext cx="900311" cy="135026"/>
            <a:chOff x="576" y="2448"/>
            <a:chExt cx="240" cy="48"/>
          </a:xfrm>
        </p:grpSpPr>
        <p:sp>
          <p:nvSpPr>
            <p:cNvPr id="6191" name="Line 53"/>
            <p:cNvSpPr>
              <a:spLocks noChangeShapeType="1"/>
            </p:cNvSpPr>
            <p:nvPr/>
          </p:nvSpPr>
          <p:spPr bwMode="auto">
            <a:xfrm>
              <a:off x="576" y="2448"/>
              <a:ext cx="240" cy="0"/>
            </a:xfrm>
            <a:prstGeom prst="line">
              <a:avLst/>
            </a:prstGeom>
            <a:noFill/>
            <a:ln w="9525">
              <a:solidFill>
                <a:schemeClr val="tx1"/>
              </a:solidFill>
              <a:round/>
              <a:headEnd/>
              <a:tailEnd/>
            </a:ln>
          </p:spPr>
          <p:txBody>
            <a:bodyPr wrap="none" anchor="ctr"/>
            <a:lstStyle/>
            <a:p>
              <a:endParaRPr lang="en-US" dirty="0"/>
            </a:p>
          </p:txBody>
        </p:sp>
        <p:sp>
          <p:nvSpPr>
            <p:cNvPr id="6192" name="Line 54"/>
            <p:cNvSpPr>
              <a:spLocks noChangeShapeType="1"/>
            </p:cNvSpPr>
            <p:nvPr/>
          </p:nvSpPr>
          <p:spPr bwMode="auto">
            <a:xfrm>
              <a:off x="624" y="2496"/>
              <a:ext cx="144" cy="0"/>
            </a:xfrm>
            <a:prstGeom prst="line">
              <a:avLst/>
            </a:prstGeom>
            <a:noFill/>
            <a:ln w="9525">
              <a:solidFill>
                <a:schemeClr val="tx1"/>
              </a:solidFill>
              <a:round/>
              <a:headEnd/>
              <a:tailEnd/>
            </a:ln>
          </p:spPr>
          <p:txBody>
            <a:bodyPr wrap="none" anchor="ctr"/>
            <a:lstStyle/>
            <a:p>
              <a:endParaRPr lang="en-US" dirty="0"/>
            </a:p>
          </p:txBody>
        </p:sp>
      </p:grpSp>
      <p:cxnSp>
        <p:nvCxnSpPr>
          <p:cNvPr id="6166" name="AutoShape 55"/>
          <p:cNvCxnSpPr>
            <a:cxnSpLocks noChangeShapeType="1"/>
            <a:endCxn id="6162" idx="0"/>
          </p:cNvCxnSpPr>
          <p:nvPr/>
        </p:nvCxnSpPr>
        <p:spPr bwMode="auto">
          <a:xfrm>
            <a:off x="2700933" y="3915745"/>
            <a:ext cx="1260436" cy="25318"/>
          </a:xfrm>
          <a:prstGeom prst="straightConnector1">
            <a:avLst/>
          </a:prstGeom>
          <a:noFill/>
          <a:ln w="9525">
            <a:solidFill>
              <a:schemeClr val="tx1"/>
            </a:solidFill>
            <a:round/>
            <a:headEnd/>
            <a:tailEnd/>
          </a:ln>
        </p:spPr>
      </p:cxnSp>
      <p:sp>
        <p:nvSpPr>
          <p:cNvPr id="6167" name="Line 56"/>
          <p:cNvSpPr>
            <a:spLocks noChangeShapeType="1"/>
          </p:cNvSpPr>
          <p:nvPr/>
        </p:nvSpPr>
        <p:spPr bwMode="auto">
          <a:xfrm>
            <a:off x="5942053" y="4590875"/>
            <a:ext cx="0" cy="405077"/>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6168" name="Line 57"/>
          <p:cNvSpPr>
            <a:spLocks noChangeShapeType="1"/>
          </p:cNvSpPr>
          <p:nvPr/>
        </p:nvSpPr>
        <p:spPr bwMode="auto">
          <a:xfrm>
            <a:off x="5942053" y="6211183"/>
            <a:ext cx="0" cy="405077"/>
          </a:xfrm>
          <a:prstGeom prst="line">
            <a:avLst/>
          </a:prstGeom>
          <a:noFill/>
          <a:ln w="9525">
            <a:solidFill>
              <a:schemeClr val="tx1"/>
            </a:solidFill>
            <a:round/>
            <a:headEnd/>
            <a:tailEnd/>
          </a:ln>
        </p:spPr>
        <p:txBody>
          <a:bodyPr wrap="none" lIns="192902" tIns="96451" rIns="192902" bIns="96451" anchor="ctr"/>
          <a:lstStyle/>
          <a:p>
            <a:endParaRPr lang="en-US" dirty="0"/>
          </a:p>
        </p:txBody>
      </p:sp>
      <p:cxnSp>
        <p:nvCxnSpPr>
          <p:cNvPr id="6169" name="AutoShape 58"/>
          <p:cNvCxnSpPr>
            <a:cxnSpLocks noChangeShapeType="1"/>
            <a:stCxn id="6167" idx="0"/>
          </p:cNvCxnSpPr>
          <p:nvPr/>
        </p:nvCxnSpPr>
        <p:spPr bwMode="auto">
          <a:xfrm>
            <a:off x="5942052" y="4590874"/>
            <a:ext cx="1440498" cy="0"/>
          </a:xfrm>
          <a:prstGeom prst="straightConnector1">
            <a:avLst/>
          </a:prstGeom>
          <a:noFill/>
          <a:ln w="9525">
            <a:solidFill>
              <a:schemeClr val="tx1"/>
            </a:solidFill>
            <a:round/>
            <a:headEnd/>
            <a:tailEnd/>
          </a:ln>
        </p:spPr>
      </p:cxnSp>
      <p:cxnSp>
        <p:nvCxnSpPr>
          <p:cNvPr id="6170" name="AutoShape 59"/>
          <p:cNvCxnSpPr>
            <a:cxnSpLocks noChangeShapeType="1"/>
            <a:stCxn id="6168" idx="1"/>
          </p:cNvCxnSpPr>
          <p:nvPr/>
        </p:nvCxnSpPr>
        <p:spPr bwMode="auto">
          <a:xfrm>
            <a:off x="5942052" y="6616259"/>
            <a:ext cx="1440498" cy="0"/>
          </a:xfrm>
          <a:prstGeom prst="straightConnector1">
            <a:avLst/>
          </a:prstGeom>
          <a:noFill/>
          <a:ln w="9525">
            <a:solidFill>
              <a:schemeClr val="tx1"/>
            </a:solidFill>
            <a:round/>
            <a:headEnd/>
            <a:tailEnd/>
          </a:ln>
        </p:spPr>
      </p:cxnSp>
      <p:sp>
        <p:nvSpPr>
          <p:cNvPr id="6171" name="Line 60"/>
          <p:cNvSpPr>
            <a:spLocks noChangeShapeType="1"/>
          </p:cNvSpPr>
          <p:nvPr/>
        </p:nvSpPr>
        <p:spPr bwMode="auto">
          <a:xfrm>
            <a:off x="6662301" y="6616261"/>
            <a:ext cx="0" cy="270051"/>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6172" name="Line 61"/>
          <p:cNvSpPr>
            <a:spLocks noChangeShapeType="1"/>
          </p:cNvSpPr>
          <p:nvPr/>
        </p:nvSpPr>
        <p:spPr bwMode="auto">
          <a:xfrm flipV="1">
            <a:off x="6662301" y="3915746"/>
            <a:ext cx="0" cy="675129"/>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6173" name="Line 62"/>
          <p:cNvSpPr>
            <a:spLocks noChangeShapeType="1"/>
          </p:cNvSpPr>
          <p:nvPr/>
        </p:nvSpPr>
        <p:spPr bwMode="auto">
          <a:xfrm flipH="1">
            <a:off x="4681617" y="3915745"/>
            <a:ext cx="1980685" cy="0"/>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6174" name="Line 63"/>
          <p:cNvSpPr>
            <a:spLocks noChangeShapeType="1"/>
          </p:cNvSpPr>
          <p:nvPr/>
        </p:nvSpPr>
        <p:spPr bwMode="auto">
          <a:xfrm>
            <a:off x="2700932" y="6346209"/>
            <a:ext cx="0" cy="540103"/>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6175" name="Text Box 64"/>
          <p:cNvSpPr txBox="1">
            <a:spLocks noChangeArrowheads="1"/>
          </p:cNvSpPr>
          <p:nvPr/>
        </p:nvSpPr>
        <p:spPr bwMode="auto">
          <a:xfrm>
            <a:off x="2303296" y="5474167"/>
            <a:ext cx="593153" cy="1071949"/>
          </a:xfrm>
          <a:prstGeom prst="rect">
            <a:avLst/>
          </a:prstGeom>
          <a:noFill/>
          <a:ln w="9525">
            <a:noFill/>
            <a:miter lim="800000"/>
            <a:headEnd/>
            <a:tailEnd/>
          </a:ln>
        </p:spPr>
        <p:txBody>
          <a:bodyPr wrap="none" lIns="192902" tIns="96451" rIns="192902" bIns="96451">
            <a:spAutoFit/>
          </a:bodyPr>
          <a:lstStyle/>
          <a:p>
            <a:r>
              <a:rPr lang="en-US" b="1" i="1" dirty="0"/>
              <a:t>I</a:t>
            </a:r>
            <a:endParaRPr lang="en-US" dirty="0"/>
          </a:p>
        </p:txBody>
      </p:sp>
      <p:grpSp>
        <p:nvGrpSpPr>
          <p:cNvPr id="5" name="Group 65"/>
          <p:cNvGrpSpPr>
            <a:grpSpLocks/>
          </p:cNvGrpSpPr>
          <p:nvPr/>
        </p:nvGrpSpPr>
        <p:grpSpPr bwMode="auto">
          <a:xfrm>
            <a:off x="1080374" y="1485282"/>
            <a:ext cx="3961368" cy="2025386"/>
            <a:chOff x="288" y="528"/>
            <a:chExt cx="1056" cy="720"/>
          </a:xfrm>
        </p:grpSpPr>
        <p:sp>
          <p:nvSpPr>
            <p:cNvPr id="6183" name="Freeform 66"/>
            <p:cNvSpPr>
              <a:spLocks/>
            </p:cNvSpPr>
            <p:nvPr/>
          </p:nvSpPr>
          <p:spPr bwMode="auto">
            <a:xfrm>
              <a:off x="288" y="624"/>
              <a:ext cx="1056" cy="168"/>
            </a:xfrm>
            <a:custGeom>
              <a:avLst/>
              <a:gdLst>
                <a:gd name="T0" fmla="*/ 0 w 1056"/>
                <a:gd name="T1" fmla="*/ 144 h 168"/>
                <a:gd name="T2" fmla="*/ 624 w 1056"/>
                <a:gd name="T3" fmla="*/ 144 h 168"/>
                <a:gd name="T4" fmla="*/ 1056 w 1056"/>
                <a:gd name="T5" fmla="*/ 0 h 168"/>
                <a:gd name="T6" fmla="*/ 0 60000 65536"/>
                <a:gd name="T7" fmla="*/ 0 60000 65536"/>
                <a:gd name="T8" fmla="*/ 0 60000 65536"/>
                <a:gd name="T9" fmla="*/ 0 w 1056"/>
                <a:gd name="T10" fmla="*/ 0 h 168"/>
                <a:gd name="T11" fmla="*/ 1056 w 1056"/>
                <a:gd name="T12" fmla="*/ 168 h 168"/>
              </a:gdLst>
              <a:ahLst/>
              <a:cxnLst>
                <a:cxn ang="T6">
                  <a:pos x="T0" y="T1"/>
                </a:cxn>
                <a:cxn ang="T7">
                  <a:pos x="T2" y="T3"/>
                </a:cxn>
                <a:cxn ang="T8">
                  <a:pos x="T4" y="T5"/>
                </a:cxn>
              </a:cxnLst>
              <a:rect l="T9" t="T10" r="T11" b="T12"/>
              <a:pathLst>
                <a:path w="1056" h="168">
                  <a:moveTo>
                    <a:pt x="0" y="144"/>
                  </a:moveTo>
                  <a:cubicBezTo>
                    <a:pt x="224" y="156"/>
                    <a:pt x="448" y="168"/>
                    <a:pt x="624" y="144"/>
                  </a:cubicBezTo>
                  <a:cubicBezTo>
                    <a:pt x="800" y="120"/>
                    <a:pt x="984" y="24"/>
                    <a:pt x="1056" y="0"/>
                  </a:cubicBezTo>
                </a:path>
              </a:pathLst>
            </a:custGeom>
            <a:noFill/>
            <a:ln w="9525">
              <a:solidFill>
                <a:srgbClr val="006600"/>
              </a:solidFill>
              <a:round/>
              <a:headEnd/>
              <a:tailEnd/>
            </a:ln>
          </p:spPr>
          <p:txBody>
            <a:bodyPr wrap="none" anchor="ctr"/>
            <a:lstStyle/>
            <a:p>
              <a:endParaRPr lang="en-US" dirty="0"/>
            </a:p>
          </p:txBody>
        </p:sp>
        <p:grpSp>
          <p:nvGrpSpPr>
            <p:cNvPr id="6" name="Group 67"/>
            <p:cNvGrpSpPr>
              <a:grpSpLocks/>
            </p:cNvGrpSpPr>
            <p:nvPr/>
          </p:nvGrpSpPr>
          <p:grpSpPr bwMode="auto">
            <a:xfrm>
              <a:off x="288" y="528"/>
              <a:ext cx="672" cy="585"/>
              <a:chOff x="288" y="528"/>
              <a:chExt cx="672" cy="585"/>
            </a:xfrm>
          </p:grpSpPr>
          <p:sp>
            <p:nvSpPr>
              <p:cNvPr id="6187" name="Line 68"/>
              <p:cNvSpPr>
                <a:spLocks noChangeShapeType="1"/>
              </p:cNvSpPr>
              <p:nvPr/>
            </p:nvSpPr>
            <p:spPr bwMode="auto">
              <a:xfrm>
                <a:off x="672" y="672"/>
                <a:ext cx="288" cy="0"/>
              </a:xfrm>
              <a:prstGeom prst="line">
                <a:avLst/>
              </a:prstGeom>
              <a:noFill/>
              <a:ln w="28575">
                <a:solidFill>
                  <a:schemeClr val="tx1"/>
                </a:solidFill>
                <a:round/>
                <a:headEnd/>
                <a:tailEnd type="triangle" w="med" len="med"/>
              </a:ln>
            </p:spPr>
            <p:txBody>
              <a:bodyPr wrap="none" anchor="ctr"/>
              <a:lstStyle/>
              <a:p>
                <a:endParaRPr lang="en-US" dirty="0"/>
              </a:p>
            </p:txBody>
          </p:sp>
          <p:sp>
            <p:nvSpPr>
              <p:cNvPr id="6188" name="Line 69"/>
              <p:cNvSpPr>
                <a:spLocks noChangeShapeType="1"/>
              </p:cNvSpPr>
              <p:nvPr/>
            </p:nvSpPr>
            <p:spPr bwMode="auto">
              <a:xfrm>
                <a:off x="288" y="672"/>
                <a:ext cx="240" cy="0"/>
              </a:xfrm>
              <a:prstGeom prst="line">
                <a:avLst/>
              </a:prstGeom>
              <a:noFill/>
              <a:ln w="9525">
                <a:solidFill>
                  <a:schemeClr val="tx1"/>
                </a:solidFill>
                <a:round/>
                <a:headEnd/>
                <a:tailEnd/>
              </a:ln>
            </p:spPr>
            <p:txBody>
              <a:bodyPr wrap="none" anchor="ctr"/>
              <a:lstStyle/>
              <a:p>
                <a:endParaRPr lang="en-US" dirty="0"/>
              </a:p>
            </p:txBody>
          </p:sp>
          <p:sp>
            <p:nvSpPr>
              <p:cNvPr id="6189" name="Line 70"/>
              <p:cNvSpPr>
                <a:spLocks noChangeShapeType="1"/>
              </p:cNvSpPr>
              <p:nvPr/>
            </p:nvSpPr>
            <p:spPr bwMode="auto">
              <a:xfrm>
                <a:off x="384" y="528"/>
                <a:ext cx="0" cy="144"/>
              </a:xfrm>
              <a:prstGeom prst="line">
                <a:avLst/>
              </a:prstGeom>
              <a:noFill/>
              <a:ln w="28575">
                <a:solidFill>
                  <a:schemeClr val="tx1"/>
                </a:solidFill>
                <a:round/>
                <a:headEnd/>
                <a:tailEnd/>
              </a:ln>
            </p:spPr>
            <p:txBody>
              <a:bodyPr wrap="none" anchor="ctr"/>
              <a:lstStyle/>
              <a:p>
                <a:endParaRPr lang="en-US" dirty="0"/>
              </a:p>
            </p:txBody>
          </p:sp>
          <p:sp>
            <p:nvSpPr>
              <p:cNvPr id="6190" name="Text Box 71"/>
              <p:cNvSpPr txBox="1">
                <a:spLocks noChangeArrowheads="1"/>
              </p:cNvSpPr>
              <p:nvPr/>
            </p:nvSpPr>
            <p:spPr bwMode="auto">
              <a:xfrm>
                <a:off x="288" y="768"/>
                <a:ext cx="92" cy="345"/>
              </a:xfrm>
              <a:prstGeom prst="rect">
                <a:avLst/>
              </a:prstGeom>
              <a:noFill/>
              <a:ln w="9525">
                <a:noFill/>
                <a:miter lim="800000"/>
                <a:headEnd/>
                <a:tailEnd/>
              </a:ln>
            </p:spPr>
            <p:txBody>
              <a:bodyPr wrap="none">
                <a:spAutoFit/>
              </a:bodyPr>
              <a:lstStyle/>
              <a:p>
                <a:r>
                  <a:rPr lang="en-US" dirty="0"/>
                  <a:t>j</a:t>
                </a:r>
              </a:p>
            </p:txBody>
          </p:sp>
        </p:grpSp>
        <p:sp>
          <p:nvSpPr>
            <p:cNvPr id="6185" name="Line 72"/>
            <p:cNvSpPr>
              <a:spLocks noChangeShapeType="1"/>
            </p:cNvSpPr>
            <p:nvPr/>
          </p:nvSpPr>
          <p:spPr bwMode="auto">
            <a:xfrm>
              <a:off x="1104" y="912"/>
              <a:ext cx="0" cy="336"/>
            </a:xfrm>
            <a:prstGeom prst="line">
              <a:avLst/>
            </a:prstGeom>
            <a:noFill/>
            <a:ln w="28575">
              <a:solidFill>
                <a:schemeClr val="tx1"/>
              </a:solidFill>
              <a:round/>
              <a:headEnd/>
              <a:tailEnd type="triangle" w="med" len="med"/>
            </a:ln>
          </p:spPr>
          <p:txBody>
            <a:bodyPr wrap="none" anchor="ctr"/>
            <a:lstStyle/>
            <a:p>
              <a:endParaRPr lang="en-US" dirty="0"/>
            </a:p>
          </p:txBody>
        </p:sp>
        <p:sp>
          <p:nvSpPr>
            <p:cNvPr id="6186" name="Line 73"/>
            <p:cNvSpPr>
              <a:spLocks noChangeShapeType="1"/>
            </p:cNvSpPr>
            <p:nvPr/>
          </p:nvSpPr>
          <p:spPr bwMode="auto">
            <a:xfrm flipH="1">
              <a:off x="672" y="912"/>
              <a:ext cx="432" cy="0"/>
            </a:xfrm>
            <a:prstGeom prst="line">
              <a:avLst/>
            </a:prstGeom>
            <a:noFill/>
            <a:ln w="28575">
              <a:solidFill>
                <a:schemeClr val="tx1"/>
              </a:solidFill>
              <a:round/>
              <a:headEnd/>
              <a:tailEnd/>
            </a:ln>
          </p:spPr>
          <p:txBody>
            <a:bodyPr wrap="none" anchor="ctr"/>
            <a:lstStyle/>
            <a:p>
              <a:endParaRPr lang="en-US" dirty="0"/>
            </a:p>
          </p:txBody>
        </p:sp>
      </p:grpSp>
      <p:sp>
        <p:nvSpPr>
          <p:cNvPr id="6177" name="AutoShape 74"/>
          <p:cNvSpPr>
            <a:spLocks noChangeArrowheads="1"/>
          </p:cNvSpPr>
          <p:nvPr/>
        </p:nvSpPr>
        <p:spPr bwMode="auto">
          <a:xfrm>
            <a:off x="540187" y="8092191"/>
            <a:ext cx="12244229" cy="3915745"/>
          </a:xfrm>
          <a:prstGeom prst="roundRect">
            <a:avLst>
              <a:gd name="adj" fmla="val 16667"/>
            </a:avLst>
          </a:prstGeom>
          <a:noFill/>
          <a:ln w="9525">
            <a:solidFill>
              <a:srgbClr val="FF0000"/>
            </a:solidFill>
            <a:round/>
            <a:headEnd/>
            <a:tailEnd/>
          </a:ln>
        </p:spPr>
        <p:txBody>
          <a:bodyPr wrap="none" lIns="192902" tIns="96451" rIns="192902" bIns="96451" anchor="ctr"/>
          <a:lstStyle/>
          <a:p>
            <a:endParaRPr lang="en-US" dirty="0"/>
          </a:p>
        </p:txBody>
      </p:sp>
      <p:sp>
        <p:nvSpPr>
          <p:cNvPr id="6179" name="Line 76"/>
          <p:cNvSpPr>
            <a:spLocks noChangeShapeType="1"/>
          </p:cNvSpPr>
          <p:nvPr/>
        </p:nvSpPr>
        <p:spPr bwMode="auto">
          <a:xfrm>
            <a:off x="7401308" y="4545866"/>
            <a:ext cx="0" cy="891733"/>
          </a:xfrm>
          <a:prstGeom prst="line">
            <a:avLst/>
          </a:prstGeom>
          <a:noFill/>
          <a:ln w="9525">
            <a:solidFill>
              <a:schemeClr val="tx1"/>
            </a:solidFill>
            <a:round/>
            <a:headEnd/>
            <a:tailEnd/>
          </a:ln>
        </p:spPr>
        <p:txBody>
          <a:bodyPr lIns="192902" tIns="96451" rIns="192902" bIns="96451"/>
          <a:lstStyle/>
          <a:p>
            <a:endParaRPr lang="en-US" dirty="0"/>
          </a:p>
        </p:txBody>
      </p:sp>
      <p:sp>
        <p:nvSpPr>
          <p:cNvPr id="6180" name="Line 77"/>
          <p:cNvSpPr>
            <a:spLocks noChangeShapeType="1"/>
          </p:cNvSpPr>
          <p:nvPr/>
        </p:nvSpPr>
        <p:spPr bwMode="auto">
          <a:xfrm>
            <a:off x="7401308" y="5693584"/>
            <a:ext cx="0" cy="891733"/>
          </a:xfrm>
          <a:prstGeom prst="line">
            <a:avLst/>
          </a:prstGeom>
          <a:noFill/>
          <a:ln w="9525">
            <a:solidFill>
              <a:schemeClr val="tx1"/>
            </a:solidFill>
            <a:round/>
            <a:headEnd/>
            <a:tailEnd/>
          </a:ln>
        </p:spPr>
        <p:txBody>
          <a:bodyPr lIns="192902" tIns="96451" rIns="192902" bIns="96451"/>
          <a:lstStyle/>
          <a:p>
            <a:endParaRPr lang="en-US" dirty="0"/>
          </a:p>
        </p:txBody>
      </p:sp>
      <p:graphicFrame>
        <p:nvGraphicFramePr>
          <p:cNvPr id="1162318" name="Object 4"/>
          <p:cNvGraphicFramePr>
            <a:graphicFrameLocks noChangeAspect="1"/>
          </p:cNvGraphicFramePr>
          <p:nvPr/>
        </p:nvGraphicFramePr>
        <p:xfrm>
          <a:off x="1260437" y="10143805"/>
          <a:ext cx="11108026" cy="1710326"/>
        </p:xfrm>
        <a:graphic>
          <a:graphicData uri="http://schemas.openxmlformats.org/presentationml/2006/ole">
            <mc:AlternateContent xmlns:mc="http://schemas.openxmlformats.org/markup-compatibility/2006">
              <mc:Choice xmlns:v="urn:schemas-microsoft-com:vml" Requires="v">
                <p:oleObj spid="_x0000_s141397" name="Equation" r:id="rId8" imgW="1930320" imgH="355320" progId="Equation.3">
                  <p:embed/>
                </p:oleObj>
              </mc:Choice>
              <mc:Fallback>
                <p:oleObj name="Equation" r:id="rId8" imgW="1930320" imgH="35532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0437" y="10143805"/>
                        <a:ext cx="11108026" cy="1710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162319" name="Text Box 79"/>
          <p:cNvSpPr txBox="1">
            <a:spLocks noChangeArrowheads="1"/>
          </p:cNvSpPr>
          <p:nvPr/>
        </p:nvSpPr>
        <p:spPr bwMode="auto">
          <a:xfrm>
            <a:off x="13479416" y="7291389"/>
            <a:ext cx="7955745" cy="2287666"/>
          </a:xfrm>
          <a:prstGeom prst="rect">
            <a:avLst/>
          </a:prstGeom>
          <a:solidFill>
            <a:srgbClr val="87D4F7"/>
          </a:solidFill>
          <a:ln w="38100">
            <a:solidFill>
              <a:schemeClr val="accent2"/>
            </a:solidFill>
            <a:miter lim="800000"/>
            <a:headEnd/>
            <a:tailEnd/>
          </a:ln>
        </p:spPr>
        <p:txBody>
          <a:bodyPr wrap="none" lIns="192902" tIns="96451" rIns="192902" bIns="96451">
            <a:spAutoFit/>
          </a:bodyPr>
          <a:lstStyle/>
          <a:p>
            <a:r>
              <a:rPr lang="fr-CH" sz="6800" i="1" dirty="0"/>
              <a:t>Math </a:t>
            </a:r>
            <a:r>
              <a:rPr lang="fr-CH" sz="6800" i="1" dirty="0" err="1"/>
              <a:t>Development</a:t>
            </a:r>
            <a:r>
              <a:rPr lang="fr-CH" sz="6800" i="1" dirty="0"/>
              <a:t>:</a:t>
            </a:r>
          </a:p>
          <a:p>
            <a:r>
              <a:rPr lang="fr-CH" sz="6800" i="1" dirty="0"/>
              <a:t>Voltage </a:t>
            </a:r>
            <a:r>
              <a:rPr lang="fr-CH" sz="6800" i="1" dirty="0" err="1"/>
              <a:t>rescaling</a:t>
            </a:r>
            <a:endParaRPr lang="fr-FR" sz="6800" i="1" dirty="0"/>
          </a:p>
        </p:txBody>
      </p:sp>
      <p:sp>
        <p:nvSpPr>
          <p:cNvPr id="6182" name="Freeform 80"/>
          <p:cNvSpPr>
            <a:spLocks/>
          </p:cNvSpPr>
          <p:nvPr/>
        </p:nvSpPr>
        <p:spPr bwMode="auto">
          <a:xfrm>
            <a:off x="10124748" y="4033894"/>
            <a:ext cx="4932953" cy="2551424"/>
          </a:xfrm>
          <a:custGeom>
            <a:avLst/>
            <a:gdLst>
              <a:gd name="T0" fmla="*/ 0 w 1315"/>
              <a:gd name="T1" fmla="*/ 2147483647 h 907"/>
              <a:gd name="T2" fmla="*/ 2147483647 w 1315"/>
              <a:gd name="T3" fmla="*/ 2147483647 h 907"/>
              <a:gd name="T4" fmla="*/ 2147483647 w 1315"/>
              <a:gd name="T5" fmla="*/ 2147483647 h 907"/>
              <a:gd name="T6" fmla="*/ 2147483647 w 1315"/>
              <a:gd name="T7" fmla="*/ 2147483647 h 907"/>
              <a:gd name="T8" fmla="*/ 2147483647 w 1315"/>
              <a:gd name="T9" fmla="*/ 2147483647 h 907"/>
              <a:gd name="T10" fmla="*/ 2147483647 w 1315"/>
              <a:gd name="T11" fmla="*/ 0 h 907"/>
              <a:gd name="T12" fmla="*/ 0 60000 65536"/>
              <a:gd name="T13" fmla="*/ 0 60000 65536"/>
              <a:gd name="T14" fmla="*/ 0 60000 65536"/>
              <a:gd name="T15" fmla="*/ 0 60000 65536"/>
              <a:gd name="T16" fmla="*/ 0 60000 65536"/>
              <a:gd name="T17" fmla="*/ 0 60000 65536"/>
              <a:gd name="T18" fmla="*/ 0 w 1315"/>
              <a:gd name="T19" fmla="*/ 0 h 907"/>
              <a:gd name="T20" fmla="*/ 1315 w 1315"/>
              <a:gd name="T21" fmla="*/ 907 h 907"/>
            </a:gdLst>
            <a:ahLst/>
            <a:cxnLst>
              <a:cxn ang="T12">
                <a:pos x="T0" y="T1"/>
              </a:cxn>
              <a:cxn ang="T13">
                <a:pos x="T2" y="T3"/>
              </a:cxn>
              <a:cxn ang="T14">
                <a:pos x="T4" y="T5"/>
              </a:cxn>
              <a:cxn ang="T15">
                <a:pos x="T6" y="T7"/>
              </a:cxn>
              <a:cxn ang="T16">
                <a:pos x="T8" y="T9"/>
              </a:cxn>
              <a:cxn ang="T17">
                <a:pos x="T10" y="T11"/>
              </a:cxn>
            </a:cxnLst>
            <a:rect l="T18" t="T19" r="T20" b="T21"/>
            <a:pathLst>
              <a:path w="1315" h="907">
                <a:moveTo>
                  <a:pt x="0" y="907"/>
                </a:moveTo>
                <a:cubicBezTo>
                  <a:pt x="11" y="820"/>
                  <a:pt x="23" y="733"/>
                  <a:pt x="91" y="680"/>
                </a:cubicBezTo>
                <a:cubicBezTo>
                  <a:pt x="159" y="627"/>
                  <a:pt x="295" y="657"/>
                  <a:pt x="408" y="589"/>
                </a:cubicBezTo>
                <a:cubicBezTo>
                  <a:pt x="521" y="521"/>
                  <a:pt x="658" y="347"/>
                  <a:pt x="771" y="272"/>
                </a:cubicBezTo>
                <a:cubicBezTo>
                  <a:pt x="884" y="197"/>
                  <a:pt x="998" y="181"/>
                  <a:pt x="1089" y="136"/>
                </a:cubicBezTo>
                <a:cubicBezTo>
                  <a:pt x="1180" y="91"/>
                  <a:pt x="1278" y="30"/>
                  <a:pt x="1315" y="0"/>
                </a:cubicBezTo>
              </a:path>
            </a:pathLst>
          </a:custGeom>
          <a:noFill/>
          <a:ln w="38100">
            <a:solidFill>
              <a:srgbClr val="FF0000"/>
            </a:solidFill>
            <a:round/>
            <a:headEnd/>
            <a:tailEnd/>
          </a:ln>
        </p:spPr>
        <p:txBody>
          <a:bodyPr lIns="192902" tIns="96451" rIns="192902" bIns="96451"/>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16225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16225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1622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5"/>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499"/>
                                          </p:stCondLst>
                                        </p:cTn>
                                        <p:tgtEl>
                                          <p:spTgt spid="11623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62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2254" grpId="0" animBg="1"/>
      <p:bldP spid="1162255" grpId="0" animBg="1"/>
      <p:bldP spid="11623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sp>
        <p:nvSpPr>
          <p:cNvPr id="6150" name="Text Box 3"/>
          <p:cNvSpPr txBox="1">
            <a:spLocks noChangeArrowheads="1"/>
          </p:cNvSpPr>
          <p:nvPr/>
        </p:nvSpPr>
        <p:spPr bwMode="auto">
          <a:xfrm>
            <a:off x="4141430" y="135026"/>
            <a:ext cx="10477270" cy="1241226"/>
          </a:xfrm>
          <a:prstGeom prst="rect">
            <a:avLst/>
          </a:prstGeom>
          <a:noFill/>
          <a:ln w="9525">
            <a:noFill/>
            <a:miter lim="800000"/>
            <a:headEnd/>
            <a:tailEnd/>
          </a:ln>
        </p:spPr>
        <p:txBody>
          <a:bodyPr wrap="none" lIns="192902" tIns="96451" rIns="192902" bIns="96451">
            <a:spAutoFit/>
          </a:bodyPr>
          <a:lstStyle/>
          <a:p>
            <a:r>
              <a:rPr lang="en-US" sz="6800" dirty="0"/>
              <a:t>Passive Membrane Model</a:t>
            </a:r>
            <a:endParaRPr lang="en-US" sz="6800" dirty="0">
              <a:solidFill>
                <a:srgbClr val="FFFF00"/>
              </a:solidFill>
            </a:endParaRPr>
          </a:p>
        </p:txBody>
      </p:sp>
      <p:graphicFrame>
        <p:nvGraphicFramePr>
          <p:cNvPr id="1162259" name="Object 3"/>
          <p:cNvGraphicFramePr>
            <a:graphicFrameLocks noChangeAspect="1"/>
          </p:cNvGraphicFramePr>
          <p:nvPr/>
        </p:nvGraphicFramePr>
        <p:xfrm>
          <a:off x="764504" y="1737842"/>
          <a:ext cx="10882508" cy="1893172"/>
        </p:xfrm>
        <a:graphic>
          <a:graphicData uri="http://schemas.openxmlformats.org/presentationml/2006/ole">
            <mc:AlternateContent xmlns:mc="http://schemas.openxmlformats.org/markup-compatibility/2006">
              <mc:Choice xmlns:v="urn:schemas-microsoft-com:vml" Requires="v">
                <p:oleObj spid="_x0000_s142392" name="Equation" r:id="rId4" imgW="1688760" imgH="393480" progId="Equation.3">
                  <p:embed/>
                </p:oleObj>
              </mc:Choice>
              <mc:Fallback>
                <p:oleObj name="Equation" r:id="rId4" imgW="1688760" imgH="39348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504" y="1737842"/>
                        <a:ext cx="10882508" cy="18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1162318" name="Object 4"/>
          <p:cNvGraphicFramePr>
            <a:graphicFrameLocks noChangeAspect="1"/>
          </p:cNvGraphicFramePr>
          <p:nvPr/>
        </p:nvGraphicFramePr>
        <p:xfrm>
          <a:off x="1104818" y="9904083"/>
          <a:ext cx="16606987" cy="1895986"/>
        </p:xfrm>
        <a:graphic>
          <a:graphicData uri="http://schemas.openxmlformats.org/presentationml/2006/ole">
            <mc:AlternateContent xmlns:mc="http://schemas.openxmlformats.org/markup-compatibility/2006">
              <mc:Choice xmlns:v="urn:schemas-microsoft-com:vml" Requires="v">
                <p:oleObj spid="_x0000_s142393" name="Equation" r:id="rId6" imgW="2577960" imgH="393480" progId="Equation.DSMT4">
                  <p:embed/>
                </p:oleObj>
              </mc:Choice>
              <mc:Fallback>
                <p:oleObj name="Equation" r:id="rId6" imgW="2577960" imgH="39348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4818" y="9904083"/>
                        <a:ext cx="16606987" cy="1895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16225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162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966496-DC61-4987-B68B-AF55F67451E2}"/>
              </a:ext>
            </a:extLst>
          </p:cNvPr>
          <p:cNvPicPr>
            <a:picLocks noChangeAspect="1"/>
          </p:cNvPicPr>
          <p:nvPr/>
        </p:nvPicPr>
        <p:blipFill>
          <a:blip r:embed="rId2"/>
          <a:stretch>
            <a:fillRect/>
          </a:stretch>
        </p:blipFill>
        <p:spPr>
          <a:xfrm>
            <a:off x="-152091" y="0"/>
            <a:ext cx="21911643" cy="12152313"/>
          </a:xfrm>
          <a:prstGeom prst="rect">
            <a:avLst/>
          </a:prstGeom>
        </p:spPr>
      </p:pic>
    </p:spTree>
    <p:extLst>
      <p:ext uri="{BB962C8B-B14F-4D97-AF65-F5344CB8AC3E}">
        <p14:creationId xmlns:p14="http://schemas.microsoft.com/office/powerpoint/2010/main" val="2042671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sp>
        <p:nvSpPr>
          <p:cNvPr id="6150" name="Text Box 3"/>
          <p:cNvSpPr txBox="1">
            <a:spLocks noChangeArrowheads="1"/>
          </p:cNvSpPr>
          <p:nvPr/>
        </p:nvSpPr>
        <p:spPr bwMode="auto">
          <a:xfrm>
            <a:off x="1" y="245300"/>
            <a:ext cx="21233676" cy="1241226"/>
          </a:xfrm>
          <a:prstGeom prst="rect">
            <a:avLst/>
          </a:prstGeom>
          <a:noFill/>
          <a:ln w="9525">
            <a:noFill/>
            <a:miter lim="800000"/>
            <a:headEnd/>
            <a:tailEnd/>
          </a:ln>
        </p:spPr>
        <p:txBody>
          <a:bodyPr wrap="none" lIns="192902" tIns="96451" rIns="192902" bIns="96451">
            <a:spAutoFit/>
          </a:bodyPr>
          <a:lstStyle/>
          <a:p>
            <a:r>
              <a:rPr lang="en-US" sz="6800" dirty="0"/>
              <a:t>Passive Membrane Model/Linear differential equation </a:t>
            </a:r>
            <a:endParaRPr lang="en-US" sz="6800" dirty="0">
              <a:solidFill>
                <a:srgbClr val="FFFF00"/>
              </a:solidFill>
            </a:endParaRPr>
          </a:p>
        </p:txBody>
      </p:sp>
      <p:graphicFrame>
        <p:nvGraphicFramePr>
          <p:cNvPr id="1162318" name="Object 4"/>
          <p:cNvGraphicFramePr>
            <a:graphicFrameLocks noChangeAspect="1"/>
          </p:cNvGraphicFramePr>
          <p:nvPr/>
        </p:nvGraphicFramePr>
        <p:xfrm>
          <a:off x="4122677" y="1482471"/>
          <a:ext cx="10226032" cy="1895986"/>
        </p:xfrm>
        <a:graphic>
          <a:graphicData uri="http://schemas.openxmlformats.org/presentationml/2006/ole">
            <mc:AlternateContent xmlns:mc="http://schemas.openxmlformats.org/markup-compatibility/2006">
              <mc:Choice xmlns:v="urn:schemas-microsoft-com:vml" Requires="v">
                <p:oleObj spid="_x0000_s143389" name="Equation" r:id="rId4" imgW="1587240" imgH="393480" progId="Equation.DSMT4">
                  <p:embed/>
                </p:oleObj>
              </mc:Choice>
              <mc:Fallback>
                <p:oleObj name="Equation" r:id="rId4" imgW="1587240" imgH="39348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2677" y="1482471"/>
                        <a:ext cx="10226032" cy="1895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7" name="Line 14"/>
          <p:cNvSpPr>
            <a:spLocks noChangeShapeType="1"/>
          </p:cNvSpPr>
          <p:nvPr/>
        </p:nvSpPr>
        <p:spPr bwMode="auto">
          <a:xfrm>
            <a:off x="3112344" y="7479729"/>
            <a:ext cx="9903421"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8" name="Line 15"/>
          <p:cNvSpPr>
            <a:spLocks noChangeShapeType="1"/>
          </p:cNvSpPr>
          <p:nvPr/>
        </p:nvSpPr>
        <p:spPr bwMode="auto">
          <a:xfrm flipV="1">
            <a:off x="3112345" y="3779401"/>
            <a:ext cx="0" cy="3645694"/>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10" name="Rectangle 42"/>
          <p:cNvSpPr>
            <a:spLocks noChangeArrowheads="1"/>
          </p:cNvSpPr>
          <p:nvPr/>
        </p:nvSpPr>
        <p:spPr bwMode="auto">
          <a:xfrm>
            <a:off x="5248005" y="9395011"/>
            <a:ext cx="360124" cy="1215231"/>
          </a:xfrm>
          <a:prstGeom prst="rect">
            <a:avLst/>
          </a:prstGeom>
          <a:noFill/>
          <a:ln w="28575">
            <a:solidFill>
              <a:schemeClr val="tx1"/>
            </a:solidFill>
            <a:miter lim="800000"/>
            <a:headEnd/>
            <a:tailEnd/>
          </a:ln>
        </p:spPr>
        <p:txBody>
          <a:bodyPr wrap="none" lIns="192902" tIns="96451" rIns="192902" bIns="96451" anchor="ctr"/>
          <a:lstStyle/>
          <a:p>
            <a:endParaRPr lang="en-US" dirty="0"/>
          </a:p>
        </p:txBody>
      </p:sp>
      <p:sp>
        <p:nvSpPr>
          <p:cNvPr id="11" name="Line 43"/>
          <p:cNvSpPr>
            <a:spLocks noChangeShapeType="1"/>
          </p:cNvSpPr>
          <p:nvPr/>
        </p:nvSpPr>
        <p:spPr bwMode="auto">
          <a:xfrm>
            <a:off x="6508440" y="9800087"/>
            <a:ext cx="720249" cy="0"/>
          </a:xfrm>
          <a:prstGeom prst="line">
            <a:avLst/>
          </a:prstGeom>
          <a:noFill/>
          <a:ln w="28575">
            <a:solidFill>
              <a:schemeClr val="tx1"/>
            </a:solidFill>
            <a:round/>
            <a:headEnd/>
            <a:tailEnd/>
          </a:ln>
        </p:spPr>
        <p:txBody>
          <a:bodyPr wrap="none" lIns="192902" tIns="96451" rIns="192902" bIns="96451" anchor="ctr"/>
          <a:lstStyle/>
          <a:p>
            <a:endParaRPr lang="en-US" dirty="0"/>
          </a:p>
        </p:txBody>
      </p:sp>
      <p:sp>
        <p:nvSpPr>
          <p:cNvPr id="12" name="Line 44"/>
          <p:cNvSpPr>
            <a:spLocks noChangeShapeType="1"/>
          </p:cNvSpPr>
          <p:nvPr/>
        </p:nvSpPr>
        <p:spPr bwMode="auto">
          <a:xfrm>
            <a:off x="6508440" y="10070139"/>
            <a:ext cx="720249" cy="0"/>
          </a:xfrm>
          <a:prstGeom prst="line">
            <a:avLst/>
          </a:prstGeom>
          <a:noFill/>
          <a:ln w="28575">
            <a:solidFill>
              <a:schemeClr val="tx1"/>
            </a:solidFill>
            <a:round/>
            <a:headEnd/>
            <a:tailEnd/>
          </a:ln>
        </p:spPr>
        <p:txBody>
          <a:bodyPr wrap="none" lIns="192902" tIns="96451" rIns="192902" bIns="96451" anchor="ctr"/>
          <a:lstStyle/>
          <a:p>
            <a:endParaRPr lang="en-US" dirty="0"/>
          </a:p>
        </p:txBody>
      </p:sp>
      <p:sp>
        <p:nvSpPr>
          <p:cNvPr id="13" name="Oval 46"/>
          <p:cNvSpPr>
            <a:spLocks noChangeArrowheads="1"/>
          </p:cNvSpPr>
          <p:nvPr/>
        </p:nvSpPr>
        <p:spPr bwMode="auto">
          <a:xfrm>
            <a:off x="4347694" y="8449831"/>
            <a:ext cx="4321493" cy="3240617"/>
          </a:xfrm>
          <a:prstGeom prst="ellipse">
            <a:avLst/>
          </a:prstGeom>
          <a:noFill/>
          <a:ln w="9525">
            <a:solidFill>
              <a:srgbClr val="FF0000"/>
            </a:solidFill>
            <a:prstDash val="sysDot"/>
            <a:round/>
            <a:headEnd/>
            <a:tailEnd/>
          </a:ln>
        </p:spPr>
        <p:txBody>
          <a:bodyPr wrap="none" lIns="192902" tIns="96451" rIns="192902" bIns="96451" anchor="ctr"/>
          <a:lstStyle/>
          <a:p>
            <a:pPr algn="ctr"/>
            <a:endParaRPr lang="fr-FR" b="1"/>
          </a:p>
        </p:txBody>
      </p:sp>
      <p:grpSp>
        <p:nvGrpSpPr>
          <p:cNvPr id="2" name="Group 52"/>
          <p:cNvGrpSpPr>
            <a:grpSpLocks/>
          </p:cNvGrpSpPr>
          <p:nvPr/>
        </p:nvGrpSpPr>
        <p:grpSpPr bwMode="auto">
          <a:xfrm>
            <a:off x="5788192" y="11285370"/>
            <a:ext cx="900311" cy="135026"/>
            <a:chOff x="576" y="2448"/>
            <a:chExt cx="240" cy="48"/>
          </a:xfrm>
        </p:grpSpPr>
        <p:sp>
          <p:nvSpPr>
            <p:cNvPr id="15" name="Line 53"/>
            <p:cNvSpPr>
              <a:spLocks noChangeShapeType="1"/>
            </p:cNvSpPr>
            <p:nvPr/>
          </p:nvSpPr>
          <p:spPr bwMode="auto">
            <a:xfrm>
              <a:off x="576" y="2448"/>
              <a:ext cx="240" cy="0"/>
            </a:xfrm>
            <a:prstGeom prst="line">
              <a:avLst/>
            </a:prstGeom>
            <a:noFill/>
            <a:ln w="9525">
              <a:solidFill>
                <a:schemeClr val="tx1"/>
              </a:solidFill>
              <a:round/>
              <a:headEnd/>
              <a:tailEnd/>
            </a:ln>
          </p:spPr>
          <p:txBody>
            <a:bodyPr wrap="none" anchor="ctr"/>
            <a:lstStyle/>
            <a:p>
              <a:endParaRPr lang="en-US" dirty="0"/>
            </a:p>
          </p:txBody>
        </p:sp>
        <p:sp>
          <p:nvSpPr>
            <p:cNvPr id="16" name="Line 54"/>
            <p:cNvSpPr>
              <a:spLocks noChangeShapeType="1"/>
            </p:cNvSpPr>
            <p:nvPr/>
          </p:nvSpPr>
          <p:spPr bwMode="auto">
            <a:xfrm>
              <a:off x="624" y="2496"/>
              <a:ext cx="144" cy="0"/>
            </a:xfrm>
            <a:prstGeom prst="line">
              <a:avLst/>
            </a:prstGeom>
            <a:noFill/>
            <a:ln w="9525">
              <a:solidFill>
                <a:schemeClr val="tx1"/>
              </a:solidFill>
              <a:round/>
              <a:headEnd/>
              <a:tailEnd/>
            </a:ln>
          </p:spPr>
          <p:txBody>
            <a:bodyPr wrap="none" anchor="ctr"/>
            <a:lstStyle/>
            <a:p>
              <a:endParaRPr lang="en-US" dirty="0"/>
            </a:p>
          </p:txBody>
        </p:sp>
      </p:grpSp>
      <p:sp>
        <p:nvSpPr>
          <p:cNvPr id="17" name="Line 56"/>
          <p:cNvSpPr>
            <a:spLocks noChangeShapeType="1"/>
          </p:cNvSpPr>
          <p:nvPr/>
        </p:nvSpPr>
        <p:spPr bwMode="auto">
          <a:xfrm>
            <a:off x="5428067" y="8989934"/>
            <a:ext cx="0" cy="405077"/>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18" name="Line 57"/>
          <p:cNvSpPr>
            <a:spLocks noChangeShapeType="1"/>
          </p:cNvSpPr>
          <p:nvPr/>
        </p:nvSpPr>
        <p:spPr bwMode="auto">
          <a:xfrm>
            <a:off x="5428067" y="10610243"/>
            <a:ext cx="0" cy="405077"/>
          </a:xfrm>
          <a:prstGeom prst="line">
            <a:avLst/>
          </a:prstGeom>
          <a:noFill/>
          <a:ln w="9525">
            <a:solidFill>
              <a:schemeClr val="tx1"/>
            </a:solidFill>
            <a:round/>
            <a:headEnd/>
            <a:tailEnd/>
          </a:ln>
        </p:spPr>
        <p:txBody>
          <a:bodyPr wrap="none" lIns="192902" tIns="96451" rIns="192902" bIns="96451" anchor="ctr"/>
          <a:lstStyle/>
          <a:p>
            <a:endParaRPr lang="en-US" dirty="0"/>
          </a:p>
        </p:txBody>
      </p:sp>
      <p:cxnSp>
        <p:nvCxnSpPr>
          <p:cNvPr id="19" name="AutoShape 58"/>
          <p:cNvCxnSpPr>
            <a:cxnSpLocks noChangeShapeType="1"/>
            <a:stCxn id="17" idx="0"/>
          </p:cNvCxnSpPr>
          <p:nvPr/>
        </p:nvCxnSpPr>
        <p:spPr bwMode="auto">
          <a:xfrm>
            <a:off x="5428067" y="8989933"/>
            <a:ext cx="1440498" cy="0"/>
          </a:xfrm>
          <a:prstGeom prst="straightConnector1">
            <a:avLst/>
          </a:prstGeom>
          <a:noFill/>
          <a:ln w="9525">
            <a:solidFill>
              <a:schemeClr val="tx1"/>
            </a:solidFill>
            <a:round/>
            <a:headEnd/>
            <a:tailEnd/>
          </a:ln>
        </p:spPr>
      </p:cxnSp>
      <p:cxnSp>
        <p:nvCxnSpPr>
          <p:cNvPr id="20" name="AutoShape 59"/>
          <p:cNvCxnSpPr>
            <a:cxnSpLocks noChangeShapeType="1"/>
            <a:stCxn id="18" idx="1"/>
          </p:cNvCxnSpPr>
          <p:nvPr/>
        </p:nvCxnSpPr>
        <p:spPr bwMode="auto">
          <a:xfrm>
            <a:off x="5428067" y="11015319"/>
            <a:ext cx="1440498" cy="0"/>
          </a:xfrm>
          <a:prstGeom prst="straightConnector1">
            <a:avLst/>
          </a:prstGeom>
          <a:noFill/>
          <a:ln w="9525">
            <a:solidFill>
              <a:schemeClr val="tx1"/>
            </a:solidFill>
            <a:round/>
            <a:headEnd/>
            <a:tailEnd/>
          </a:ln>
        </p:spPr>
      </p:cxnSp>
      <p:sp>
        <p:nvSpPr>
          <p:cNvPr id="21" name="Line 60"/>
          <p:cNvSpPr>
            <a:spLocks noChangeShapeType="1"/>
          </p:cNvSpPr>
          <p:nvPr/>
        </p:nvSpPr>
        <p:spPr bwMode="auto">
          <a:xfrm>
            <a:off x="6148316" y="11015320"/>
            <a:ext cx="0" cy="270051"/>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22" name="Line 61"/>
          <p:cNvSpPr>
            <a:spLocks noChangeShapeType="1"/>
          </p:cNvSpPr>
          <p:nvPr/>
        </p:nvSpPr>
        <p:spPr bwMode="auto">
          <a:xfrm flipV="1">
            <a:off x="6148316" y="8314805"/>
            <a:ext cx="0" cy="675129"/>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24" name="Line 76"/>
          <p:cNvSpPr>
            <a:spLocks noChangeShapeType="1"/>
          </p:cNvSpPr>
          <p:nvPr/>
        </p:nvSpPr>
        <p:spPr bwMode="auto">
          <a:xfrm>
            <a:off x="6887322" y="8944924"/>
            <a:ext cx="2812" cy="831560"/>
          </a:xfrm>
          <a:prstGeom prst="line">
            <a:avLst/>
          </a:prstGeom>
          <a:noFill/>
          <a:ln w="9525">
            <a:solidFill>
              <a:schemeClr val="tx1"/>
            </a:solidFill>
            <a:round/>
            <a:headEnd/>
            <a:tailEnd/>
          </a:ln>
        </p:spPr>
        <p:txBody>
          <a:bodyPr lIns="192902" tIns="96451" rIns="192902" bIns="96451"/>
          <a:lstStyle/>
          <a:p>
            <a:endParaRPr lang="en-US" dirty="0"/>
          </a:p>
        </p:txBody>
      </p:sp>
      <p:sp>
        <p:nvSpPr>
          <p:cNvPr id="25" name="Line 77"/>
          <p:cNvSpPr>
            <a:spLocks noChangeShapeType="1"/>
          </p:cNvSpPr>
          <p:nvPr/>
        </p:nvSpPr>
        <p:spPr bwMode="auto">
          <a:xfrm>
            <a:off x="6887322" y="10092644"/>
            <a:ext cx="0" cy="891733"/>
          </a:xfrm>
          <a:prstGeom prst="line">
            <a:avLst/>
          </a:prstGeom>
          <a:noFill/>
          <a:ln w="9525">
            <a:solidFill>
              <a:schemeClr val="tx1"/>
            </a:solidFill>
            <a:round/>
            <a:headEnd/>
            <a:tailEnd/>
          </a:ln>
        </p:spPr>
        <p:txBody>
          <a:bodyPr lIns="192902" tIns="96451" rIns="192902" bIns="96451"/>
          <a:lstStyle/>
          <a:p>
            <a:endParaRPr lang="en-US" dirty="0"/>
          </a:p>
        </p:txBody>
      </p:sp>
      <p:sp>
        <p:nvSpPr>
          <p:cNvPr id="26" name="TextBox 25"/>
          <p:cNvSpPr txBox="1"/>
          <p:nvPr/>
        </p:nvSpPr>
        <p:spPr>
          <a:xfrm>
            <a:off x="11306850" y="8066604"/>
            <a:ext cx="6083717" cy="1846659"/>
          </a:xfrm>
          <a:prstGeom prst="rect">
            <a:avLst/>
          </a:prstGeom>
          <a:noFill/>
        </p:spPr>
        <p:txBody>
          <a:bodyPr wrap="none" rtlCol="0">
            <a:spAutoFit/>
          </a:bodyPr>
          <a:lstStyle/>
          <a:p>
            <a:r>
              <a:rPr lang="en-US" dirty="0"/>
              <a:t>Free solution:</a:t>
            </a:r>
          </a:p>
          <a:p>
            <a:r>
              <a:rPr lang="en-US" dirty="0"/>
              <a:t>exponential decay</a:t>
            </a:r>
          </a:p>
        </p:txBody>
      </p:sp>
      <p:cxnSp>
        <p:nvCxnSpPr>
          <p:cNvPr id="27" name="Straight Connector 26"/>
          <p:cNvCxnSpPr/>
          <p:nvPr/>
        </p:nvCxnSpPr>
        <p:spPr>
          <a:xfrm flipV="1">
            <a:off x="9841832" y="1780674"/>
            <a:ext cx="1997242" cy="1597783"/>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05D3EBF-8BC0-45AF-8F40-1D8208B9B1BB}"/>
              </a:ext>
            </a:extLst>
          </p:cNvPr>
          <p:cNvPicPr>
            <a:picLocks noChangeAspect="1"/>
          </p:cNvPicPr>
          <p:nvPr/>
        </p:nvPicPr>
        <p:blipFill>
          <a:blip r:embed="rId3"/>
          <a:stretch>
            <a:fillRect/>
          </a:stretch>
        </p:blipFill>
        <p:spPr>
          <a:xfrm>
            <a:off x="-25197" y="64822"/>
            <a:ext cx="21657855" cy="12022667"/>
          </a:xfrm>
          <a:prstGeom prst="rect">
            <a:avLst/>
          </a:prstGeom>
        </p:spPr>
      </p:pic>
    </p:spTree>
    <p:extLst>
      <p:ext uri="{BB962C8B-B14F-4D97-AF65-F5344CB8AC3E}">
        <p14:creationId xmlns:p14="http://schemas.microsoft.com/office/powerpoint/2010/main" val="913609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sp>
        <p:nvSpPr>
          <p:cNvPr id="6150" name="Text Box 3"/>
          <p:cNvSpPr txBox="1">
            <a:spLocks noChangeArrowheads="1"/>
          </p:cNvSpPr>
          <p:nvPr/>
        </p:nvSpPr>
        <p:spPr bwMode="auto">
          <a:xfrm>
            <a:off x="4141431" y="135026"/>
            <a:ext cx="14032409" cy="1241226"/>
          </a:xfrm>
          <a:prstGeom prst="rect">
            <a:avLst/>
          </a:prstGeom>
          <a:noFill/>
          <a:ln w="9525">
            <a:noFill/>
            <a:miter lim="800000"/>
            <a:headEnd/>
            <a:tailEnd/>
          </a:ln>
        </p:spPr>
        <p:txBody>
          <a:bodyPr wrap="none" lIns="192902" tIns="96451" rIns="192902" bIns="96451">
            <a:spAutoFit/>
          </a:bodyPr>
          <a:lstStyle/>
          <a:p>
            <a:r>
              <a:rPr lang="en-US" sz="6800" dirty="0"/>
              <a:t>Triangle: neuron – electricity - math</a:t>
            </a:r>
            <a:endParaRPr lang="en-US" sz="6800" dirty="0">
              <a:solidFill>
                <a:srgbClr val="FFFF00"/>
              </a:solidFill>
            </a:endParaRPr>
          </a:p>
        </p:txBody>
      </p:sp>
      <p:graphicFrame>
        <p:nvGraphicFramePr>
          <p:cNvPr id="6146" name="Object 2"/>
          <p:cNvGraphicFramePr>
            <a:graphicFrameLocks noChangeAspect="1"/>
          </p:cNvGraphicFramePr>
          <p:nvPr/>
        </p:nvGraphicFramePr>
        <p:xfrm>
          <a:off x="13200348" y="3847256"/>
          <a:ext cx="1162135" cy="1220788"/>
        </p:xfrm>
        <a:graphic>
          <a:graphicData uri="http://schemas.openxmlformats.org/presentationml/2006/ole">
            <mc:AlternateContent xmlns:mc="http://schemas.openxmlformats.org/markup-compatibility/2006">
              <mc:Choice xmlns:v="urn:schemas-microsoft-com:vml" Requires="v">
                <p:oleObj spid="_x0000_s144467" name="Equation" r:id="rId4" imgW="164880" imgH="228600" progId="Equation.DSMT4">
                  <p:embed/>
                </p:oleObj>
              </mc:Choice>
              <mc:Fallback>
                <p:oleObj name="Equation" r:id="rId4" imgW="164880" imgH="2286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00348" y="3847256"/>
                        <a:ext cx="1162135"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5"/>
          <p:cNvGrpSpPr>
            <a:grpSpLocks/>
          </p:cNvGrpSpPr>
          <p:nvPr/>
        </p:nvGrpSpPr>
        <p:grpSpPr bwMode="auto">
          <a:xfrm>
            <a:off x="9715437" y="1956876"/>
            <a:ext cx="5618369" cy="1485283"/>
            <a:chOff x="672" y="384"/>
            <a:chExt cx="2208" cy="528"/>
          </a:xfrm>
        </p:grpSpPr>
        <p:sp>
          <p:nvSpPr>
            <p:cNvPr id="6195" name="Oval 6"/>
            <p:cNvSpPr>
              <a:spLocks noChangeArrowheads="1"/>
            </p:cNvSpPr>
            <p:nvPr/>
          </p:nvSpPr>
          <p:spPr bwMode="auto">
            <a:xfrm>
              <a:off x="1344" y="672"/>
              <a:ext cx="240" cy="192"/>
            </a:xfrm>
            <a:prstGeom prst="ellipse">
              <a:avLst/>
            </a:prstGeom>
            <a:solidFill>
              <a:srgbClr val="FF0000"/>
            </a:solidFill>
            <a:ln w="9525">
              <a:solidFill>
                <a:srgbClr val="FF0000"/>
              </a:solidFill>
              <a:round/>
              <a:headEnd/>
              <a:tailEnd/>
            </a:ln>
          </p:spPr>
          <p:txBody>
            <a:bodyPr wrap="none" anchor="ctr"/>
            <a:lstStyle/>
            <a:p>
              <a:endParaRPr lang="en-US" dirty="0"/>
            </a:p>
          </p:txBody>
        </p:sp>
        <p:sp>
          <p:nvSpPr>
            <p:cNvPr id="6196" name="Freeform 7"/>
            <p:cNvSpPr>
              <a:spLocks/>
            </p:cNvSpPr>
            <p:nvPr/>
          </p:nvSpPr>
          <p:spPr bwMode="auto">
            <a:xfrm flipV="1">
              <a:off x="1536" y="720"/>
              <a:ext cx="1344" cy="144"/>
            </a:xfrm>
            <a:custGeom>
              <a:avLst/>
              <a:gdLst>
                <a:gd name="T0" fmla="*/ 0 w 1344"/>
                <a:gd name="T1" fmla="*/ 1 h 472"/>
                <a:gd name="T2" fmla="*/ 384 w 1344"/>
                <a:gd name="T3" fmla="*/ 1 h 472"/>
                <a:gd name="T4" fmla="*/ 672 w 1344"/>
                <a:gd name="T5" fmla="*/ 1 h 472"/>
                <a:gd name="T6" fmla="*/ 1152 w 1344"/>
                <a:gd name="T7" fmla="*/ 0 h 472"/>
                <a:gd name="T8" fmla="*/ 1344 w 1344"/>
                <a:gd name="T9" fmla="*/ 0 h 472"/>
                <a:gd name="T10" fmla="*/ 0 60000 65536"/>
                <a:gd name="T11" fmla="*/ 0 60000 65536"/>
                <a:gd name="T12" fmla="*/ 0 60000 65536"/>
                <a:gd name="T13" fmla="*/ 0 60000 65536"/>
                <a:gd name="T14" fmla="*/ 0 60000 65536"/>
                <a:gd name="T15" fmla="*/ 0 w 1344"/>
                <a:gd name="T16" fmla="*/ 0 h 472"/>
                <a:gd name="T17" fmla="*/ 1344 w 1344"/>
                <a:gd name="T18" fmla="*/ 472 h 472"/>
              </a:gdLst>
              <a:ahLst/>
              <a:cxnLst>
                <a:cxn ang="T10">
                  <a:pos x="T0" y="T1"/>
                </a:cxn>
                <a:cxn ang="T11">
                  <a:pos x="T2" y="T3"/>
                </a:cxn>
                <a:cxn ang="T12">
                  <a:pos x="T4" y="T5"/>
                </a:cxn>
                <a:cxn ang="T13">
                  <a:pos x="T6" y="T7"/>
                </a:cxn>
                <a:cxn ang="T14">
                  <a:pos x="T8" y="T9"/>
                </a:cxn>
              </a:cxnLst>
              <a:rect l="T15" t="T16" r="T17" b="T18"/>
              <a:pathLst>
                <a:path w="1344" h="472">
                  <a:moveTo>
                    <a:pt x="0" y="288"/>
                  </a:moveTo>
                  <a:cubicBezTo>
                    <a:pt x="136" y="300"/>
                    <a:pt x="272" y="312"/>
                    <a:pt x="384" y="336"/>
                  </a:cubicBezTo>
                  <a:cubicBezTo>
                    <a:pt x="496" y="360"/>
                    <a:pt x="544" y="472"/>
                    <a:pt x="672" y="432"/>
                  </a:cubicBezTo>
                  <a:cubicBezTo>
                    <a:pt x="800" y="392"/>
                    <a:pt x="1040" y="168"/>
                    <a:pt x="1152" y="96"/>
                  </a:cubicBezTo>
                  <a:cubicBezTo>
                    <a:pt x="1264" y="24"/>
                    <a:pt x="1304" y="12"/>
                    <a:pt x="1344" y="0"/>
                  </a:cubicBezTo>
                </a:path>
              </a:pathLst>
            </a:custGeom>
            <a:noFill/>
            <a:ln w="9525">
              <a:solidFill>
                <a:srgbClr val="FF0000"/>
              </a:solidFill>
              <a:round/>
              <a:headEnd/>
              <a:tailEnd/>
            </a:ln>
          </p:spPr>
          <p:txBody>
            <a:bodyPr wrap="none" anchor="ctr"/>
            <a:lstStyle/>
            <a:p>
              <a:endParaRPr lang="en-US" dirty="0"/>
            </a:p>
          </p:txBody>
        </p:sp>
        <p:sp>
          <p:nvSpPr>
            <p:cNvPr id="6197" name="Freeform 8"/>
            <p:cNvSpPr>
              <a:spLocks/>
            </p:cNvSpPr>
            <p:nvPr/>
          </p:nvSpPr>
          <p:spPr bwMode="auto">
            <a:xfrm>
              <a:off x="672" y="528"/>
              <a:ext cx="768" cy="240"/>
            </a:xfrm>
            <a:custGeom>
              <a:avLst/>
              <a:gdLst>
                <a:gd name="T0" fmla="*/ 768 w 768"/>
                <a:gd name="T1" fmla="*/ 240 h 240"/>
                <a:gd name="T2" fmla="*/ 336 w 768"/>
                <a:gd name="T3" fmla="*/ 192 h 240"/>
                <a:gd name="T4" fmla="*/ 0 w 768"/>
                <a:gd name="T5" fmla="*/ 0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240"/>
                  </a:moveTo>
                  <a:cubicBezTo>
                    <a:pt x="616" y="236"/>
                    <a:pt x="464" y="232"/>
                    <a:pt x="336" y="192"/>
                  </a:cubicBezTo>
                  <a:cubicBezTo>
                    <a:pt x="208" y="152"/>
                    <a:pt x="56" y="32"/>
                    <a:pt x="0" y="0"/>
                  </a:cubicBezTo>
                </a:path>
              </a:pathLst>
            </a:custGeom>
            <a:noFill/>
            <a:ln w="28575">
              <a:solidFill>
                <a:srgbClr val="FF0000"/>
              </a:solidFill>
              <a:round/>
              <a:headEnd/>
              <a:tailEnd/>
            </a:ln>
          </p:spPr>
          <p:txBody>
            <a:bodyPr wrap="none" anchor="ctr"/>
            <a:lstStyle/>
            <a:p>
              <a:endParaRPr lang="en-US" dirty="0"/>
            </a:p>
          </p:txBody>
        </p:sp>
        <p:sp>
          <p:nvSpPr>
            <p:cNvPr id="6198" name="Freeform 9"/>
            <p:cNvSpPr>
              <a:spLocks/>
            </p:cNvSpPr>
            <p:nvPr/>
          </p:nvSpPr>
          <p:spPr bwMode="auto">
            <a:xfrm>
              <a:off x="720" y="768"/>
              <a:ext cx="528" cy="144"/>
            </a:xfrm>
            <a:custGeom>
              <a:avLst/>
              <a:gdLst>
                <a:gd name="T0" fmla="*/ 1177 w 432"/>
                <a:gd name="T1" fmla="*/ 0 h 144"/>
                <a:gd name="T2" fmla="*/ 786 w 432"/>
                <a:gd name="T3" fmla="*/ 96 h 144"/>
                <a:gd name="T4" fmla="*/ 0 w 432"/>
                <a:gd name="T5" fmla="*/ 144 h 144"/>
                <a:gd name="T6" fmla="*/ 0 60000 65536"/>
                <a:gd name="T7" fmla="*/ 0 60000 65536"/>
                <a:gd name="T8" fmla="*/ 0 60000 65536"/>
                <a:gd name="T9" fmla="*/ 0 w 432"/>
                <a:gd name="T10" fmla="*/ 0 h 144"/>
                <a:gd name="T11" fmla="*/ 432 w 432"/>
                <a:gd name="T12" fmla="*/ 144 h 144"/>
              </a:gdLst>
              <a:ahLst/>
              <a:cxnLst>
                <a:cxn ang="T6">
                  <a:pos x="T0" y="T1"/>
                </a:cxn>
                <a:cxn ang="T7">
                  <a:pos x="T2" y="T3"/>
                </a:cxn>
                <a:cxn ang="T8">
                  <a:pos x="T4" y="T5"/>
                </a:cxn>
              </a:cxnLst>
              <a:rect l="T9" t="T10" r="T11" b="T12"/>
              <a:pathLst>
                <a:path w="432" h="144">
                  <a:moveTo>
                    <a:pt x="432" y="0"/>
                  </a:moveTo>
                  <a:cubicBezTo>
                    <a:pt x="396" y="36"/>
                    <a:pt x="360" y="72"/>
                    <a:pt x="288" y="96"/>
                  </a:cubicBezTo>
                  <a:cubicBezTo>
                    <a:pt x="216" y="120"/>
                    <a:pt x="108" y="132"/>
                    <a:pt x="0" y="144"/>
                  </a:cubicBezTo>
                </a:path>
              </a:pathLst>
            </a:custGeom>
            <a:noFill/>
            <a:ln w="28575">
              <a:solidFill>
                <a:srgbClr val="FF0000"/>
              </a:solidFill>
              <a:round/>
              <a:headEnd/>
              <a:tailEnd/>
            </a:ln>
          </p:spPr>
          <p:txBody>
            <a:bodyPr wrap="none" anchor="ctr"/>
            <a:lstStyle/>
            <a:p>
              <a:endParaRPr lang="en-US" dirty="0"/>
            </a:p>
          </p:txBody>
        </p:sp>
        <p:sp>
          <p:nvSpPr>
            <p:cNvPr id="6199" name="Freeform 10"/>
            <p:cNvSpPr>
              <a:spLocks/>
            </p:cNvSpPr>
            <p:nvPr/>
          </p:nvSpPr>
          <p:spPr bwMode="auto">
            <a:xfrm>
              <a:off x="816" y="384"/>
              <a:ext cx="432" cy="384"/>
            </a:xfrm>
            <a:custGeom>
              <a:avLst/>
              <a:gdLst>
                <a:gd name="T0" fmla="*/ 432 w 432"/>
                <a:gd name="T1" fmla="*/ 384 h 384"/>
                <a:gd name="T2" fmla="*/ 288 w 432"/>
                <a:gd name="T3" fmla="*/ 144 h 384"/>
                <a:gd name="T4" fmla="*/ 0 w 432"/>
                <a:gd name="T5" fmla="*/ 0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432" y="384"/>
                  </a:moveTo>
                  <a:cubicBezTo>
                    <a:pt x="396" y="296"/>
                    <a:pt x="360" y="208"/>
                    <a:pt x="288" y="144"/>
                  </a:cubicBezTo>
                  <a:cubicBezTo>
                    <a:pt x="216" y="80"/>
                    <a:pt x="48" y="24"/>
                    <a:pt x="0" y="0"/>
                  </a:cubicBezTo>
                </a:path>
              </a:pathLst>
            </a:custGeom>
            <a:noFill/>
            <a:ln w="28575">
              <a:solidFill>
                <a:srgbClr val="FF0000"/>
              </a:solidFill>
              <a:round/>
              <a:headEnd/>
              <a:tailEnd/>
            </a:ln>
          </p:spPr>
          <p:txBody>
            <a:bodyPr wrap="none" anchor="ctr"/>
            <a:lstStyle/>
            <a:p>
              <a:endParaRPr lang="en-US" dirty="0"/>
            </a:p>
          </p:txBody>
        </p:sp>
      </p:grpSp>
      <p:sp>
        <p:nvSpPr>
          <p:cNvPr id="6152" name="Text Box 11"/>
          <p:cNvSpPr txBox="1">
            <a:spLocks noChangeArrowheads="1"/>
          </p:cNvSpPr>
          <p:nvPr/>
        </p:nvSpPr>
        <p:spPr bwMode="auto">
          <a:xfrm>
            <a:off x="11264099" y="3307133"/>
            <a:ext cx="551475" cy="1071949"/>
          </a:xfrm>
          <a:prstGeom prst="rect">
            <a:avLst/>
          </a:prstGeom>
          <a:noFill/>
          <a:ln w="9525">
            <a:noFill/>
            <a:miter lim="800000"/>
            <a:headEnd/>
            <a:tailEnd/>
          </a:ln>
        </p:spPr>
        <p:txBody>
          <a:bodyPr wrap="none" lIns="192902" tIns="96451" rIns="192902" bIns="96451">
            <a:spAutoFit/>
          </a:bodyPr>
          <a:lstStyle/>
          <a:p>
            <a:r>
              <a:rPr lang="en-US" dirty="0">
                <a:solidFill>
                  <a:srgbClr val="FF0000"/>
                </a:solidFill>
              </a:rPr>
              <a:t>i</a:t>
            </a:r>
          </a:p>
        </p:txBody>
      </p:sp>
      <p:sp>
        <p:nvSpPr>
          <p:cNvPr id="6153" name="Line 12"/>
          <p:cNvSpPr>
            <a:spLocks noChangeShapeType="1"/>
          </p:cNvSpPr>
          <p:nvPr/>
        </p:nvSpPr>
        <p:spPr bwMode="auto">
          <a:xfrm flipH="1" flipV="1">
            <a:off x="11804287" y="3037081"/>
            <a:ext cx="2520870" cy="1485283"/>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6154" name="Line 13"/>
          <p:cNvSpPr>
            <a:spLocks noChangeShapeType="1"/>
          </p:cNvSpPr>
          <p:nvPr/>
        </p:nvSpPr>
        <p:spPr bwMode="auto">
          <a:xfrm flipH="1" flipV="1">
            <a:off x="11804287" y="3037082"/>
            <a:ext cx="2340808" cy="1215231"/>
          </a:xfrm>
          <a:prstGeom prst="line">
            <a:avLst/>
          </a:prstGeom>
          <a:noFill/>
          <a:ln w="9525">
            <a:solidFill>
              <a:schemeClr val="tx1"/>
            </a:solidFill>
            <a:round/>
            <a:headEnd/>
            <a:tailEnd/>
          </a:ln>
        </p:spPr>
        <p:txBody>
          <a:bodyPr wrap="none" lIns="192902" tIns="96451" rIns="192902" bIns="96451" anchor="ctr"/>
          <a:lstStyle/>
          <a:p>
            <a:endParaRPr lang="en-US" dirty="0"/>
          </a:p>
        </p:txBody>
      </p:sp>
      <p:graphicFrame>
        <p:nvGraphicFramePr>
          <p:cNvPr id="1162259" name="Object 3"/>
          <p:cNvGraphicFramePr>
            <a:graphicFrameLocks noChangeAspect="1"/>
          </p:cNvGraphicFramePr>
          <p:nvPr/>
        </p:nvGraphicFramePr>
        <p:xfrm>
          <a:off x="12597301" y="8884468"/>
          <a:ext cx="8864397" cy="1893172"/>
        </p:xfrm>
        <a:graphic>
          <a:graphicData uri="http://schemas.openxmlformats.org/presentationml/2006/ole">
            <mc:AlternateContent xmlns:mc="http://schemas.openxmlformats.org/markup-compatibility/2006">
              <mc:Choice xmlns:v="urn:schemas-microsoft-com:vml" Requires="v">
                <p:oleObj spid="_x0000_s144468" name="Equation" r:id="rId6" imgW="1688760" imgH="393480" progId="Equation.3">
                  <p:embed/>
                </p:oleObj>
              </mc:Choice>
              <mc:Fallback>
                <p:oleObj name="Equation" r:id="rId6" imgW="1688760" imgH="39348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97301" y="8884468"/>
                        <a:ext cx="8864397" cy="18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3" name="Group 54"/>
          <p:cNvGrpSpPr/>
          <p:nvPr/>
        </p:nvGrpSpPr>
        <p:grpSpPr>
          <a:xfrm flipH="1">
            <a:off x="8148121" y="3124903"/>
            <a:ext cx="3504063" cy="1751905"/>
            <a:chOff x="3276600" y="1371600"/>
            <a:chExt cx="2196881" cy="988665"/>
          </a:xfrm>
        </p:grpSpPr>
        <p:graphicFrame>
          <p:nvGraphicFramePr>
            <p:cNvPr id="56" name="Object 2"/>
            <p:cNvGraphicFramePr>
              <a:graphicFrameLocks noChangeAspect="1"/>
            </p:cNvGraphicFramePr>
            <p:nvPr/>
          </p:nvGraphicFramePr>
          <p:xfrm flipH="1">
            <a:off x="4064701" y="1745903"/>
            <a:ext cx="1408780" cy="614362"/>
          </p:xfrm>
          <a:graphic>
            <a:graphicData uri="http://schemas.openxmlformats.org/presentationml/2006/ole">
              <mc:AlternateContent xmlns:mc="http://schemas.openxmlformats.org/markup-compatibility/2006">
                <mc:Choice xmlns:v="urn:schemas-microsoft-com:vml" Requires="v">
                  <p:oleObj spid="_x0000_s144469" name="Equation" r:id="rId8" imgW="279360" imgH="203040" progId="Equation.DSMT4">
                    <p:embed/>
                  </p:oleObj>
                </mc:Choice>
                <mc:Fallback>
                  <p:oleObj name="Equation" r:id="rId8" imgW="279360" imgH="20304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064701" y="1745903"/>
                          <a:ext cx="140878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7" name="Line 12"/>
            <p:cNvSpPr>
              <a:spLocks noChangeShapeType="1"/>
            </p:cNvSpPr>
            <p:nvPr/>
          </p:nvSpPr>
          <p:spPr bwMode="auto">
            <a:xfrm flipH="1" flipV="1">
              <a:off x="3276600" y="1371600"/>
              <a:ext cx="1066800" cy="838200"/>
            </a:xfrm>
            <a:prstGeom prst="line">
              <a:avLst/>
            </a:prstGeom>
            <a:noFill/>
            <a:ln w="9525">
              <a:solidFill>
                <a:schemeClr val="tx1"/>
              </a:solidFill>
              <a:round/>
              <a:headEnd/>
              <a:tailEnd/>
            </a:ln>
          </p:spPr>
          <p:txBody>
            <a:bodyPr wrap="none" anchor="ctr"/>
            <a:lstStyle/>
            <a:p>
              <a:endParaRPr lang="en-US" dirty="0"/>
            </a:p>
          </p:txBody>
        </p:sp>
        <p:sp>
          <p:nvSpPr>
            <p:cNvPr id="58" name="Line 13"/>
            <p:cNvSpPr>
              <a:spLocks noChangeShapeType="1"/>
            </p:cNvSpPr>
            <p:nvPr/>
          </p:nvSpPr>
          <p:spPr bwMode="auto">
            <a:xfrm flipH="1" flipV="1">
              <a:off x="3276600" y="1371600"/>
              <a:ext cx="990600" cy="685800"/>
            </a:xfrm>
            <a:prstGeom prst="line">
              <a:avLst/>
            </a:prstGeom>
            <a:noFill/>
            <a:ln w="9525">
              <a:solidFill>
                <a:schemeClr val="tx1"/>
              </a:solidFill>
              <a:round/>
              <a:headEnd/>
              <a:tailEnd/>
            </a:ln>
          </p:spPr>
          <p:txBody>
            <a:bodyPr wrap="none" anchor="ctr"/>
            <a:lstStyle/>
            <a:p>
              <a:endParaRPr lang="en-US" dirty="0"/>
            </a:p>
          </p:txBody>
        </p:sp>
      </p:grpSp>
      <p:grpSp>
        <p:nvGrpSpPr>
          <p:cNvPr id="4" name="Group 84"/>
          <p:cNvGrpSpPr/>
          <p:nvPr/>
        </p:nvGrpSpPr>
        <p:grpSpPr>
          <a:xfrm>
            <a:off x="4386049" y="7282622"/>
            <a:ext cx="5762801" cy="4554175"/>
            <a:chOff x="0" y="4402301"/>
            <a:chExt cx="5762377" cy="4554175"/>
          </a:xfrm>
        </p:grpSpPr>
        <p:sp>
          <p:nvSpPr>
            <p:cNvPr id="59" name="Line 22"/>
            <p:cNvSpPr>
              <a:spLocks noChangeShapeType="1"/>
            </p:cNvSpPr>
            <p:nvPr/>
          </p:nvSpPr>
          <p:spPr bwMode="auto">
            <a:xfrm flipH="1">
              <a:off x="2736304" y="4708004"/>
              <a:ext cx="1" cy="648071"/>
            </a:xfrm>
            <a:prstGeom prst="line">
              <a:avLst/>
            </a:prstGeom>
            <a:noFill/>
            <a:ln w="9525">
              <a:solidFill>
                <a:schemeClr val="tx1"/>
              </a:solidFill>
              <a:round/>
              <a:headEnd/>
              <a:tailEnd type="triangle" w="med" len="med"/>
            </a:ln>
          </p:spPr>
          <p:txBody>
            <a:bodyPr lIns="192902" tIns="96451" rIns="192902" bIns="96451"/>
            <a:lstStyle/>
            <a:p>
              <a:endParaRPr lang="en-US" dirty="0"/>
            </a:p>
          </p:txBody>
        </p:sp>
        <p:sp>
          <p:nvSpPr>
            <p:cNvPr id="60" name="Text Box 23"/>
            <p:cNvSpPr txBox="1">
              <a:spLocks noChangeArrowheads="1"/>
            </p:cNvSpPr>
            <p:nvPr/>
          </p:nvSpPr>
          <p:spPr bwMode="auto">
            <a:xfrm>
              <a:off x="2880320" y="4402301"/>
              <a:ext cx="1274429" cy="1025783"/>
            </a:xfrm>
            <a:prstGeom prst="rect">
              <a:avLst/>
            </a:prstGeom>
            <a:noFill/>
            <a:ln w="9525">
              <a:noFill/>
              <a:miter lim="800000"/>
              <a:headEnd/>
              <a:tailEnd/>
            </a:ln>
          </p:spPr>
          <p:txBody>
            <a:bodyPr wrap="none" lIns="192902" tIns="96451" rIns="192902" bIns="96451">
              <a:spAutoFit/>
            </a:bodyPr>
            <a:lstStyle/>
            <a:p>
              <a:r>
                <a:rPr lang="fr-CH" sz="5400" i="1" dirty="0"/>
                <a:t>I(t)</a:t>
              </a:r>
              <a:endParaRPr lang="fr-FR" sz="5400" i="1" dirty="0"/>
            </a:p>
          </p:txBody>
        </p:sp>
        <p:sp>
          <p:nvSpPr>
            <p:cNvPr id="61" name="Line 24"/>
            <p:cNvSpPr>
              <a:spLocks noChangeShapeType="1"/>
            </p:cNvSpPr>
            <p:nvPr/>
          </p:nvSpPr>
          <p:spPr bwMode="auto">
            <a:xfrm>
              <a:off x="433785" y="6614747"/>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62" name="Line 25"/>
            <p:cNvSpPr>
              <a:spLocks noChangeShapeType="1"/>
            </p:cNvSpPr>
            <p:nvPr/>
          </p:nvSpPr>
          <p:spPr bwMode="auto">
            <a:xfrm>
              <a:off x="433785" y="6997320"/>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63" name="Line 26"/>
            <p:cNvSpPr>
              <a:spLocks noChangeShapeType="1"/>
            </p:cNvSpPr>
            <p:nvPr/>
          </p:nvSpPr>
          <p:spPr bwMode="auto">
            <a:xfrm>
              <a:off x="943922"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64" name="Line 27"/>
            <p:cNvSpPr>
              <a:spLocks noChangeShapeType="1"/>
            </p:cNvSpPr>
            <p:nvPr/>
          </p:nvSpPr>
          <p:spPr bwMode="auto">
            <a:xfrm>
              <a:off x="2478088" y="4699072"/>
              <a:ext cx="0" cy="894545"/>
            </a:xfrm>
            <a:prstGeom prst="line">
              <a:avLst/>
            </a:prstGeom>
            <a:noFill/>
            <a:ln w="9525">
              <a:solidFill>
                <a:schemeClr val="tx1"/>
              </a:solidFill>
              <a:round/>
              <a:headEnd/>
              <a:tailEnd/>
            </a:ln>
          </p:spPr>
          <p:txBody>
            <a:bodyPr lIns="192902" tIns="96451" rIns="192902" bIns="96451"/>
            <a:lstStyle/>
            <a:p>
              <a:endParaRPr lang="en-US" dirty="0"/>
            </a:p>
          </p:txBody>
        </p:sp>
        <p:sp>
          <p:nvSpPr>
            <p:cNvPr id="65" name="Line 28"/>
            <p:cNvSpPr>
              <a:spLocks noChangeShapeType="1"/>
            </p:cNvSpPr>
            <p:nvPr/>
          </p:nvSpPr>
          <p:spPr bwMode="auto">
            <a:xfrm>
              <a:off x="3498365"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66" name="Line 29"/>
            <p:cNvSpPr>
              <a:spLocks noChangeShapeType="1"/>
            </p:cNvSpPr>
            <p:nvPr/>
          </p:nvSpPr>
          <p:spPr bwMode="auto">
            <a:xfrm>
              <a:off x="943922" y="6997321"/>
              <a:ext cx="0" cy="1021133"/>
            </a:xfrm>
            <a:prstGeom prst="line">
              <a:avLst/>
            </a:prstGeom>
            <a:noFill/>
            <a:ln w="9525">
              <a:solidFill>
                <a:schemeClr val="tx1"/>
              </a:solidFill>
              <a:round/>
              <a:headEnd/>
              <a:tailEnd/>
            </a:ln>
          </p:spPr>
          <p:txBody>
            <a:bodyPr lIns="192902" tIns="96451" rIns="192902" bIns="96451"/>
            <a:lstStyle/>
            <a:p>
              <a:endParaRPr lang="en-US" dirty="0"/>
            </a:p>
          </p:txBody>
        </p:sp>
        <p:sp>
          <p:nvSpPr>
            <p:cNvPr id="67" name="Line 30"/>
            <p:cNvSpPr>
              <a:spLocks noChangeShapeType="1"/>
            </p:cNvSpPr>
            <p:nvPr/>
          </p:nvSpPr>
          <p:spPr bwMode="auto">
            <a:xfrm>
              <a:off x="3497840" y="7507446"/>
              <a:ext cx="527" cy="511007"/>
            </a:xfrm>
            <a:prstGeom prst="line">
              <a:avLst/>
            </a:prstGeom>
            <a:noFill/>
            <a:ln w="9525">
              <a:solidFill>
                <a:schemeClr val="tx1"/>
              </a:solidFill>
              <a:round/>
              <a:headEnd/>
              <a:tailEnd/>
            </a:ln>
          </p:spPr>
          <p:txBody>
            <a:bodyPr lIns="192902" tIns="96451" rIns="192902" bIns="96451"/>
            <a:lstStyle/>
            <a:p>
              <a:endParaRPr lang="en-US" dirty="0"/>
            </a:p>
          </p:txBody>
        </p:sp>
        <p:sp>
          <p:nvSpPr>
            <p:cNvPr id="68" name="Rectangle 31"/>
            <p:cNvSpPr>
              <a:spLocks noChangeArrowheads="1"/>
            </p:cNvSpPr>
            <p:nvPr/>
          </p:nvSpPr>
          <p:spPr bwMode="auto">
            <a:xfrm>
              <a:off x="3329572" y="5976277"/>
              <a:ext cx="337592" cy="894545"/>
            </a:xfrm>
            <a:prstGeom prst="rect">
              <a:avLst/>
            </a:prstGeom>
            <a:solidFill>
              <a:schemeClr val="tx2"/>
            </a:solidFill>
            <a:ln w="9525">
              <a:solidFill>
                <a:schemeClr val="tx1"/>
              </a:solidFill>
              <a:miter lim="800000"/>
              <a:headEnd/>
              <a:tailEnd/>
            </a:ln>
          </p:spPr>
          <p:txBody>
            <a:bodyPr wrap="none" lIns="192902" tIns="96451" rIns="192902" bIns="96451" anchor="ctr"/>
            <a:lstStyle/>
            <a:p>
              <a:endParaRPr lang="en-US" dirty="0"/>
            </a:p>
          </p:txBody>
        </p:sp>
        <p:sp>
          <p:nvSpPr>
            <p:cNvPr id="69" name="Line 32"/>
            <p:cNvSpPr>
              <a:spLocks noChangeShapeType="1"/>
            </p:cNvSpPr>
            <p:nvPr/>
          </p:nvSpPr>
          <p:spPr bwMode="auto">
            <a:xfrm>
              <a:off x="943923" y="5593616"/>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70" name="Line 33"/>
            <p:cNvSpPr>
              <a:spLocks noChangeShapeType="1"/>
            </p:cNvSpPr>
            <p:nvPr/>
          </p:nvSpPr>
          <p:spPr bwMode="auto">
            <a:xfrm>
              <a:off x="943923" y="8018453"/>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71" name="Line 34"/>
            <p:cNvSpPr>
              <a:spLocks noChangeShapeType="1"/>
            </p:cNvSpPr>
            <p:nvPr/>
          </p:nvSpPr>
          <p:spPr bwMode="auto">
            <a:xfrm>
              <a:off x="2136746" y="8018452"/>
              <a:ext cx="0" cy="382573"/>
            </a:xfrm>
            <a:prstGeom prst="line">
              <a:avLst/>
            </a:prstGeom>
            <a:noFill/>
            <a:ln w="9525">
              <a:solidFill>
                <a:schemeClr val="tx1"/>
              </a:solidFill>
              <a:round/>
              <a:headEnd/>
              <a:tailEnd/>
            </a:ln>
          </p:spPr>
          <p:txBody>
            <a:bodyPr lIns="192902" tIns="96451" rIns="192902" bIns="96451"/>
            <a:lstStyle/>
            <a:p>
              <a:endParaRPr lang="en-US" dirty="0"/>
            </a:p>
          </p:txBody>
        </p:sp>
        <p:sp>
          <p:nvSpPr>
            <p:cNvPr id="72" name="Line 35"/>
            <p:cNvSpPr>
              <a:spLocks noChangeShapeType="1"/>
            </p:cNvSpPr>
            <p:nvPr/>
          </p:nvSpPr>
          <p:spPr bwMode="auto">
            <a:xfrm>
              <a:off x="1457810" y="8401025"/>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73" name="Line 36"/>
            <p:cNvSpPr>
              <a:spLocks noChangeShapeType="1"/>
            </p:cNvSpPr>
            <p:nvPr/>
          </p:nvSpPr>
          <p:spPr bwMode="auto">
            <a:xfrm>
              <a:off x="1795403" y="8527611"/>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74" name="Line 41"/>
            <p:cNvSpPr>
              <a:spLocks noChangeShapeType="1"/>
            </p:cNvSpPr>
            <p:nvPr/>
          </p:nvSpPr>
          <p:spPr bwMode="auto">
            <a:xfrm>
              <a:off x="3498366" y="5593616"/>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75" name="Line 42"/>
            <p:cNvSpPr>
              <a:spLocks noChangeShapeType="1"/>
            </p:cNvSpPr>
            <p:nvPr/>
          </p:nvSpPr>
          <p:spPr bwMode="auto">
            <a:xfrm>
              <a:off x="3498366" y="8018453"/>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77" name="Line 49"/>
            <p:cNvSpPr>
              <a:spLocks noChangeShapeType="1"/>
            </p:cNvSpPr>
            <p:nvPr/>
          </p:nvSpPr>
          <p:spPr bwMode="auto">
            <a:xfrm>
              <a:off x="5028782" y="5593616"/>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sp>
          <p:nvSpPr>
            <p:cNvPr id="78" name="Text Box 50"/>
            <p:cNvSpPr txBox="1">
              <a:spLocks noChangeArrowheads="1"/>
            </p:cNvSpPr>
            <p:nvPr/>
          </p:nvSpPr>
          <p:spPr bwMode="auto">
            <a:xfrm>
              <a:off x="4574909" y="6268745"/>
              <a:ext cx="796675" cy="1071949"/>
            </a:xfrm>
            <a:prstGeom prst="rect">
              <a:avLst/>
            </a:prstGeom>
            <a:noFill/>
            <a:ln w="9525">
              <a:noFill/>
              <a:miter lim="800000"/>
              <a:headEnd/>
              <a:tailEnd/>
            </a:ln>
          </p:spPr>
          <p:txBody>
            <a:bodyPr wrap="none" lIns="192902" tIns="96451" rIns="192902" bIns="96451">
              <a:spAutoFit/>
            </a:bodyPr>
            <a:lstStyle/>
            <a:p>
              <a:r>
                <a:rPr lang="fr-CH"/>
                <a:t>u</a:t>
              </a:r>
              <a:endParaRPr lang="fr-FR"/>
            </a:p>
          </p:txBody>
        </p:sp>
        <p:sp>
          <p:nvSpPr>
            <p:cNvPr id="79" name="Line 30"/>
            <p:cNvSpPr>
              <a:spLocks noChangeShapeType="1"/>
            </p:cNvSpPr>
            <p:nvPr/>
          </p:nvSpPr>
          <p:spPr bwMode="auto">
            <a:xfrm>
              <a:off x="3497841" y="6869458"/>
              <a:ext cx="0" cy="510390"/>
            </a:xfrm>
            <a:prstGeom prst="line">
              <a:avLst/>
            </a:prstGeom>
            <a:noFill/>
            <a:ln w="9525">
              <a:solidFill>
                <a:schemeClr val="tx1"/>
              </a:solidFill>
              <a:round/>
              <a:headEnd/>
              <a:tailEnd/>
            </a:ln>
          </p:spPr>
          <p:txBody>
            <a:bodyPr lIns="192902" tIns="96451" rIns="192902" bIns="96451"/>
            <a:lstStyle/>
            <a:p>
              <a:endParaRPr lang="en-US" dirty="0"/>
            </a:p>
          </p:txBody>
        </p:sp>
        <p:sp>
          <p:nvSpPr>
            <p:cNvPr id="80" name="Line 35"/>
            <p:cNvSpPr>
              <a:spLocks noChangeShapeType="1"/>
            </p:cNvSpPr>
            <p:nvPr/>
          </p:nvSpPr>
          <p:spPr bwMode="auto">
            <a:xfrm>
              <a:off x="2819195" y="7380860"/>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81" name="Line 36"/>
            <p:cNvSpPr>
              <a:spLocks noChangeShapeType="1"/>
            </p:cNvSpPr>
            <p:nvPr/>
          </p:nvSpPr>
          <p:spPr bwMode="auto">
            <a:xfrm>
              <a:off x="3156789" y="7507446"/>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82" name="Line 36"/>
            <p:cNvSpPr>
              <a:spLocks noChangeShapeType="1"/>
            </p:cNvSpPr>
            <p:nvPr/>
          </p:nvSpPr>
          <p:spPr bwMode="auto">
            <a:xfrm>
              <a:off x="1966543" y="8655824"/>
              <a:ext cx="321475" cy="0"/>
            </a:xfrm>
            <a:prstGeom prst="line">
              <a:avLst/>
            </a:prstGeom>
            <a:noFill/>
            <a:ln w="9525">
              <a:solidFill>
                <a:schemeClr val="tx1"/>
              </a:solidFill>
              <a:round/>
              <a:headEnd/>
              <a:tailEnd/>
            </a:ln>
          </p:spPr>
          <p:txBody>
            <a:bodyPr lIns="192902" tIns="96451" rIns="192902" bIns="96451"/>
            <a:lstStyle/>
            <a:p>
              <a:endParaRPr lang="en-US" dirty="0"/>
            </a:p>
          </p:txBody>
        </p:sp>
        <p:sp>
          <p:nvSpPr>
            <p:cNvPr id="83" name="Rounded Rectangle 82"/>
            <p:cNvSpPr/>
            <p:nvPr/>
          </p:nvSpPr>
          <p:spPr bwMode="auto">
            <a:xfrm>
              <a:off x="0" y="4563988"/>
              <a:ext cx="5762377" cy="439248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4" name="Line 49"/>
            <p:cNvSpPr>
              <a:spLocks noChangeShapeType="1"/>
            </p:cNvSpPr>
            <p:nvPr/>
          </p:nvSpPr>
          <p:spPr bwMode="auto">
            <a:xfrm flipV="1">
              <a:off x="4898281" y="7228284"/>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grpSp>
      <p:sp>
        <p:nvSpPr>
          <p:cNvPr id="86" name="Rounded Rectangle 85"/>
          <p:cNvSpPr/>
          <p:nvPr/>
        </p:nvSpPr>
        <p:spPr bwMode="auto">
          <a:xfrm>
            <a:off x="7916437" y="1539652"/>
            <a:ext cx="7705422" cy="410445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7" name="Rounded Rectangle 86"/>
          <p:cNvSpPr/>
          <p:nvPr/>
        </p:nvSpPr>
        <p:spPr bwMode="auto">
          <a:xfrm>
            <a:off x="12165221" y="7660332"/>
            <a:ext cx="9219440" cy="410445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cxnSp>
        <p:nvCxnSpPr>
          <p:cNvPr id="89" name="Straight Arrow Connector 88"/>
          <p:cNvCxnSpPr/>
          <p:nvPr/>
        </p:nvCxnSpPr>
        <p:spPr bwMode="auto">
          <a:xfrm flipV="1">
            <a:off x="9644756" y="5860132"/>
            <a:ext cx="1512279" cy="1296144"/>
          </a:xfrm>
          <a:prstGeom prst="straightConnector1">
            <a:avLst/>
          </a:prstGeom>
          <a:solidFill>
            <a:schemeClr val="accent1"/>
          </a:solidFill>
          <a:ln w="76200" cap="flat" cmpd="sng" algn="ctr">
            <a:solidFill>
              <a:schemeClr val="accent2"/>
            </a:solidFill>
            <a:prstDash val="solid"/>
            <a:round/>
            <a:headEnd type="arrow"/>
            <a:tailEnd type="arrow"/>
          </a:ln>
          <a:effectLst/>
        </p:spPr>
      </p:cxnSp>
      <p:cxnSp>
        <p:nvCxnSpPr>
          <p:cNvPr id="90" name="Straight Arrow Connector 89"/>
          <p:cNvCxnSpPr/>
          <p:nvPr/>
        </p:nvCxnSpPr>
        <p:spPr bwMode="auto">
          <a:xfrm flipH="1" flipV="1">
            <a:off x="11733141" y="5932140"/>
            <a:ext cx="936173" cy="1368152"/>
          </a:xfrm>
          <a:prstGeom prst="straightConnector1">
            <a:avLst/>
          </a:prstGeom>
          <a:solidFill>
            <a:schemeClr val="accent1"/>
          </a:solidFill>
          <a:ln w="76200" cap="flat" cmpd="sng" algn="ctr">
            <a:solidFill>
              <a:schemeClr val="accent2"/>
            </a:solidFill>
            <a:prstDash val="solid"/>
            <a:round/>
            <a:headEnd type="arrow"/>
            <a:tailEnd type="arrow"/>
          </a:ln>
          <a:effectLst/>
        </p:spPr>
      </p:cxnSp>
      <p:cxnSp>
        <p:nvCxnSpPr>
          <p:cNvPr id="95" name="Straight Arrow Connector 94"/>
          <p:cNvCxnSpPr/>
          <p:nvPr/>
        </p:nvCxnSpPr>
        <p:spPr bwMode="auto">
          <a:xfrm flipH="1">
            <a:off x="10292875" y="7804348"/>
            <a:ext cx="1872346" cy="0"/>
          </a:xfrm>
          <a:prstGeom prst="straightConnector1">
            <a:avLst/>
          </a:prstGeom>
          <a:solidFill>
            <a:schemeClr val="accent1"/>
          </a:solidFill>
          <a:ln w="76200" cap="flat" cmpd="sng" algn="ctr">
            <a:solidFill>
              <a:schemeClr val="accent2"/>
            </a:solidFill>
            <a:prstDash val="solid"/>
            <a:round/>
            <a:headEnd type="arrow"/>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162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sp>
        <p:nvSpPr>
          <p:cNvPr id="6150" name="Text Box 3"/>
          <p:cNvSpPr txBox="1">
            <a:spLocks noChangeArrowheads="1"/>
          </p:cNvSpPr>
          <p:nvPr/>
        </p:nvSpPr>
        <p:spPr bwMode="auto">
          <a:xfrm>
            <a:off x="4141430" y="135026"/>
            <a:ext cx="14556912" cy="1241226"/>
          </a:xfrm>
          <a:prstGeom prst="rect">
            <a:avLst/>
          </a:prstGeom>
          <a:noFill/>
          <a:ln w="9525">
            <a:noFill/>
            <a:miter lim="800000"/>
            <a:headEnd/>
            <a:tailEnd/>
          </a:ln>
        </p:spPr>
        <p:txBody>
          <a:bodyPr wrap="none" lIns="192902" tIns="96451" rIns="192902" bIns="96451">
            <a:spAutoFit/>
          </a:bodyPr>
          <a:lstStyle/>
          <a:p>
            <a:r>
              <a:rPr lang="en-US" sz="6800" dirty="0"/>
              <a:t>Pulse input – charge – delta-function</a:t>
            </a:r>
            <a:endParaRPr lang="en-US" sz="6800" dirty="0">
              <a:solidFill>
                <a:srgbClr val="FFFF00"/>
              </a:solidFill>
            </a:endParaRPr>
          </a:p>
        </p:txBody>
      </p:sp>
      <p:grpSp>
        <p:nvGrpSpPr>
          <p:cNvPr id="2" name="Group 49"/>
          <p:cNvGrpSpPr/>
          <p:nvPr/>
        </p:nvGrpSpPr>
        <p:grpSpPr>
          <a:xfrm>
            <a:off x="505830" y="3555876"/>
            <a:ext cx="7129316" cy="5328592"/>
            <a:chOff x="4385726" y="1539652"/>
            <a:chExt cx="17074395" cy="10297144"/>
          </a:xfrm>
        </p:grpSpPr>
        <p:graphicFrame>
          <p:nvGraphicFramePr>
            <p:cNvPr id="6146" name="Object 2"/>
            <p:cNvGraphicFramePr>
              <a:graphicFrameLocks noChangeAspect="1"/>
            </p:cNvGraphicFramePr>
            <p:nvPr/>
          </p:nvGraphicFramePr>
          <p:xfrm>
            <a:off x="13199378" y="3847256"/>
            <a:ext cx="1162050" cy="1220788"/>
          </p:xfrm>
          <a:graphic>
            <a:graphicData uri="http://schemas.openxmlformats.org/presentationml/2006/ole">
              <mc:AlternateContent xmlns:mc="http://schemas.openxmlformats.org/markup-compatibility/2006">
                <mc:Choice xmlns:v="urn:schemas-microsoft-com:vml" Requires="v">
                  <p:oleObj spid="_x0000_s145572" name="Equation" r:id="rId4" imgW="164880" imgH="228600" progId="Equation.DSMT4">
                    <p:embed/>
                  </p:oleObj>
                </mc:Choice>
                <mc:Fallback>
                  <p:oleObj name="Equation" r:id="rId4" imgW="164880" imgH="2286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99378" y="3847256"/>
                          <a:ext cx="1162050"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3" name="Group 5"/>
            <p:cNvGrpSpPr>
              <a:grpSpLocks/>
            </p:cNvGrpSpPr>
            <p:nvPr/>
          </p:nvGrpSpPr>
          <p:grpSpPr bwMode="auto">
            <a:xfrm>
              <a:off x="9714723" y="1956875"/>
              <a:ext cx="5617956" cy="1485283"/>
              <a:chOff x="672" y="384"/>
              <a:chExt cx="2208" cy="528"/>
            </a:xfrm>
          </p:grpSpPr>
          <p:sp>
            <p:nvSpPr>
              <p:cNvPr id="6195" name="Oval 6"/>
              <p:cNvSpPr>
                <a:spLocks noChangeArrowheads="1"/>
              </p:cNvSpPr>
              <p:nvPr/>
            </p:nvSpPr>
            <p:spPr bwMode="auto">
              <a:xfrm>
                <a:off x="1344" y="672"/>
                <a:ext cx="240" cy="192"/>
              </a:xfrm>
              <a:prstGeom prst="ellipse">
                <a:avLst/>
              </a:prstGeom>
              <a:solidFill>
                <a:srgbClr val="FF0000"/>
              </a:solidFill>
              <a:ln w="9525">
                <a:solidFill>
                  <a:srgbClr val="FF0000"/>
                </a:solidFill>
                <a:round/>
                <a:headEnd/>
                <a:tailEnd/>
              </a:ln>
            </p:spPr>
            <p:txBody>
              <a:bodyPr wrap="none" anchor="ctr"/>
              <a:lstStyle/>
              <a:p>
                <a:endParaRPr lang="en-US" dirty="0"/>
              </a:p>
            </p:txBody>
          </p:sp>
          <p:sp>
            <p:nvSpPr>
              <p:cNvPr id="6196" name="Freeform 7"/>
              <p:cNvSpPr>
                <a:spLocks/>
              </p:cNvSpPr>
              <p:nvPr/>
            </p:nvSpPr>
            <p:spPr bwMode="auto">
              <a:xfrm flipV="1">
                <a:off x="1536" y="720"/>
                <a:ext cx="1344" cy="144"/>
              </a:xfrm>
              <a:custGeom>
                <a:avLst/>
                <a:gdLst>
                  <a:gd name="T0" fmla="*/ 0 w 1344"/>
                  <a:gd name="T1" fmla="*/ 1 h 472"/>
                  <a:gd name="T2" fmla="*/ 384 w 1344"/>
                  <a:gd name="T3" fmla="*/ 1 h 472"/>
                  <a:gd name="T4" fmla="*/ 672 w 1344"/>
                  <a:gd name="T5" fmla="*/ 1 h 472"/>
                  <a:gd name="T6" fmla="*/ 1152 w 1344"/>
                  <a:gd name="T7" fmla="*/ 0 h 472"/>
                  <a:gd name="T8" fmla="*/ 1344 w 1344"/>
                  <a:gd name="T9" fmla="*/ 0 h 472"/>
                  <a:gd name="T10" fmla="*/ 0 60000 65536"/>
                  <a:gd name="T11" fmla="*/ 0 60000 65536"/>
                  <a:gd name="T12" fmla="*/ 0 60000 65536"/>
                  <a:gd name="T13" fmla="*/ 0 60000 65536"/>
                  <a:gd name="T14" fmla="*/ 0 60000 65536"/>
                  <a:gd name="T15" fmla="*/ 0 w 1344"/>
                  <a:gd name="T16" fmla="*/ 0 h 472"/>
                  <a:gd name="T17" fmla="*/ 1344 w 1344"/>
                  <a:gd name="T18" fmla="*/ 472 h 472"/>
                </a:gdLst>
                <a:ahLst/>
                <a:cxnLst>
                  <a:cxn ang="T10">
                    <a:pos x="T0" y="T1"/>
                  </a:cxn>
                  <a:cxn ang="T11">
                    <a:pos x="T2" y="T3"/>
                  </a:cxn>
                  <a:cxn ang="T12">
                    <a:pos x="T4" y="T5"/>
                  </a:cxn>
                  <a:cxn ang="T13">
                    <a:pos x="T6" y="T7"/>
                  </a:cxn>
                  <a:cxn ang="T14">
                    <a:pos x="T8" y="T9"/>
                  </a:cxn>
                </a:cxnLst>
                <a:rect l="T15" t="T16" r="T17" b="T18"/>
                <a:pathLst>
                  <a:path w="1344" h="472">
                    <a:moveTo>
                      <a:pt x="0" y="288"/>
                    </a:moveTo>
                    <a:cubicBezTo>
                      <a:pt x="136" y="300"/>
                      <a:pt x="272" y="312"/>
                      <a:pt x="384" y="336"/>
                    </a:cubicBezTo>
                    <a:cubicBezTo>
                      <a:pt x="496" y="360"/>
                      <a:pt x="544" y="472"/>
                      <a:pt x="672" y="432"/>
                    </a:cubicBezTo>
                    <a:cubicBezTo>
                      <a:pt x="800" y="392"/>
                      <a:pt x="1040" y="168"/>
                      <a:pt x="1152" y="96"/>
                    </a:cubicBezTo>
                    <a:cubicBezTo>
                      <a:pt x="1264" y="24"/>
                      <a:pt x="1304" y="12"/>
                      <a:pt x="1344" y="0"/>
                    </a:cubicBezTo>
                  </a:path>
                </a:pathLst>
              </a:custGeom>
              <a:noFill/>
              <a:ln w="9525">
                <a:solidFill>
                  <a:srgbClr val="FF0000"/>
                </a:solidFill>
                <a:round/>
                <a:headEnd/>
                <a:tailEnd/>
              </a:ln>
            </p:spPr>
            <p:txBody>
              <a:bodyPr wrap="none" anchor="ctr"/>
              <a:lstStyle/>
              <a:p>
                <a:endParaRPr lang="en-US" dirty="0"/>
              </a:p>
            </p:txBody>
          </p:sp>
          <p:sp>
            <p:nvSpPr>
              <p:cNvPr id="6197" name="Freeform 8"/>
              <p:cNvSpPr>
                <a:spLocks/>
              </p:cNvSpPr>
              <p:nvPr/>
            </p:nvSpPr>
            <p:spPr bwMode="auto">
              <a:xfrm>
                <a:off x="672" y="528"/>
                <a:ext cx="768" cy="240"/>
              </a:xfrm>
              <a:custGeom>
                <a:avLst/>
                <a:gdLst>
                  <a:gd name="T0" fmla="*/ 768 w 768"/>
                  <a:gd name="T1" fmla="*/ 240 h 240"/>
                  <a:gd name="T2" fmla="*/ 336 w 768"/>
                  <a:gd name="T3" fmla="*/ 192 h 240"/>
                  <a:gd name="T4" fmla="*/ 0 w 768"/>
                  <a:gd name="T5" fmla="*/ 0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240"/>
                    </a:moveTo>
                    <a:cubicBezTo>
                      <a:pt x="616" y="236"/>
                      <a:pt x="464" y="232"/>
                      <a:pt x="336" y="192"/>
                    </a:cubicBezTo>
                    <a:cubicBezTo>
                      <a:pt x="208" y="152"/>
                      <a:pt x="56" y="32"/>
                      <a:pt x="0" y="0"/>
                    </a:cubicBezTo>
                  </a:path>
                </a:pathLst>
              </a:custGeom>
              <a:noFill/>
              <a:ln w="28575">
                <a:solidFill>
                  <a:srgbClr val="FF0000"/>
                </a:solidFill>
                <a:round/>
                <a:headEnd/>
                <a:tailEnd/>
              </a:ln>
            </p:spPr>
            <p:txBody>
              <a:bodyPr wrap="none" anchor="ctr"/>
              <a:lstStyle/>
              <a:p>
                <a:endParaRPr lang="en-US" dirty="0"/>
              </a:p>
            </p:txBody>
          </p:sp>
          <p:sp>
            <p:nvSpPr>
              <p:cNvPr id="6198" name="Freeform 9"/>
              <p:cNvSpPr>
                <a:spLocks/>
              </p:cNvSpPr>
              <p:nvPr/>
            </p:nvSpPr>
            <p:spPr bwMode="auto">
              <a:xfrm>
                <a:off x="720" y="768"/>
                <a:ext cx="528" cy="144"/>
              </a:xfrm>
              <a:custGeom>
                <a:avLst/>
                <a:gdLst>
                  <a:gd name="T0" fmla="*/ 1177 w 432"/>
                  <a:gd name="T1" fmla="*/ 0 h 144"/>
                  <a:gd name="T2" fmla="*/ 786 w 432"/>
                  <a:gd name="T3" fmla="*/ 96 h 144"/>
                  <a:gd name="T4" fmla="*/ 0 w 432"/>
                  <a:gd name="T5" fmla="*/ 144 h 144"/>
                  <a:gd name="T6" fmla="*/ 0 60000 65536"/>
                  <a:gd name="T7" fmla="*/ 0 60000 65536"/>
                  <a:gd name="T8" fmla="*/ 0 60000 65536"/>
                  <a:gd name="T9" fmla="*/ 0 w 432"/>
                  <a:gd name="T10" fmla="*/ 0 h 144"/>
                  <a:gd name="T11" fmla="*/ 432 w 432"/>
                  <a:gd name="T12" fmla="*/ 144 h 144"/>
                </a:gdLst>
                <a:ahLst/>
                <a:cxnLst>
                  <a:cxn ang="T6">
                    <a:pos x="T0" y="T1"/>
                  </a:cxn>
                  <a:cxn ang="T7">
                    <a:pos x="T2" y="T3"/>
                  </a:cxn>
                  <a:cxn ang="T8">
                    <a:pos x="T4" y="T5"/>
                  </a:cxn>
                </a:cxnLst>
                <a:rect l="T9" t="T10" r="T11" b="T12"/>
                <a:pathLst>
                  <a:path w="432" h="144">
                    <a:moveTo>
                      <a:pt x="432" y="0"/>
                    </a:moveTo>
                    <a:cubicBezTo>
                      <a:pt x="396" y="36"/>
                      <a:pt x="360" y="72"/>
                      <a:pt x="288" y="96"/>
                    </a:cubicBezTo>
                    <a:cubicBezTo>
                      <a:pt x="216" y="120"/>
                      <a:pt x="108" y="132"/>
                      <a:pt x="0" y="144"/>
                    </a:cubicBezTo>
                  </a:path>
                </a:pathLst>
              </a:custGeom>
              <a:noFill/>
              <a:ln w="28575">
                <a:solidFill>
                  <a:srgbClr val="FF0000"/>
                </a:solidFill>
                <a:round/>
                <a:headEnd/>
                <a:tailEnd/>
              </a:ln>
            </p:spPr>
            <p:txBody>
              <a:bodyPr wrap="none" anchor="ctr"/>
              <a:lstStyle/>
              <a:p>
                <a:endParaRPr lang="en-US" dirty="0"/>
              </a:p>
            </p:txBody>
          </p:sp>
          <p:sp>
            <p:nvSpPr>
              <p:cNvPr id="6199" name="Freeform 10"/>
              <p:cNvSpPr>
                <a:spLocks/>
              </p:cNvSpPr>
              <p:nvPr/>
            </p:nvSpPr>
            <p:spPr bwMode="auto">
              <a:xfrm>
                <a:off x="816" y="384"/>
                <a:ext cx="432" cy="384"/>
              </a:xfrm>
              <a:custGeom>
                <a:avLst/>
                <a:gdLst>
                  <a:gd name="T0" fmla="*/ 432 w 432"/>
                  <a:gd name="T1" fmla="*/ 384 h 384"/>
                  <a:gd name="T2" fmla="*/ 288 w 432"/>
                  <a:gd name="T3" fmla="*/ 144 h 384"/>
                  <a:gd name="T4" fmla="*/ 0 w 432"/>
                  <a:gd name="T5" fmla="*/ 0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432" y="384"/>
                    </a:moveTo>
                    <a:cubicBezTo>
                      <a:pt x="396" y="296"/>
                      <a:pt x="360" y="208"/>
                      <a:pt x="288" y="144"/>
                    </a:cubicBezTo>
                    <a:cubicBezTo>
                      <a:pt x="216" y="80"/>
                      <a:pt x="48" y="24"/>
                      <a:pt x="0" y="0"/>
                    </a:cubicBezTo>
                  </a:path>
                </a:pathLst>
              </a:custGeom>
              <a:noFill/>
              <a:ln w="28575">
                <a:solidFill>
                  <a:srgbClr val="FF0000"/>
                </a:solidFill>
                <a:round/>
                <a:headEnd/>
                <a:tailEnd/>
              </a:ln>
            </p:spPr>
            <p:txBody>
              <a:bodyPr wrap="none" anchor="ctr"/>
              <a:lstStyle/>
              <a:p>
                <a:endParaRPr lang="en-US" dirty="0"/>
              </a:p>
            </p:txBody>
          </p:sp>
        </p:grpSp>
        <p:sp>
          <p:nvSpPr>
            <p:cNvPr id="6152" name="Text Box 11"/>
            <p:cNvSpPr txBox="1">
              <a:spLocks noChangeArrowheads="1"/>
            </p:cNvSpPr>
            <p:nvPr/>
          </p:nvSpPr>
          <p:spPr bwMode="auto">
            <a:xfrm>
              <a:off x="11263270" y="3307132"/>
              <a:ext cx="933161" cy="2071469"/>
            </a:xfrm>
            <a:prstGeom prst="rect">
              <a:avLst/>
            </a:prstGeom>
            <a:noFill/>
            <a:ln w="9525">
              <a:noFill/>
              <a:miter lim="800000"/>
              <a:headEnd/>
              <a:tailEnd/>
            </a:ln>
          </p:spPr>
          <p:txBody>
            <a:bodyPr wrap="none" lIns="192902" tIns="96451" rIns="192902" bIns="96451">
              <a:spAutoFit/>
            </a:bodyPr>
            <a:lstStyle/>
            <a:p>
              <a:endParaRPr lang="en-US" dirty="0">
                <a:solidFill>
                  <a:srgbClr val="FF0000"/>
                </a:solidFill>
              </a:endParaRPr>
            </a:p>
          </p:txBody>
        </p:sp>
        <p:sp>
          <p:nvSpPr>
            <p:cNvPr id="6153" name="Line 12"/>
            <p:cNvSpPr>
              <a:spLocks noChangeShapeType="1"/>
            </p:cNvSpPr>
            <p:nvPr/>
          </p:nvSpPr>
          <p:spPr bwMode="auto">
            <a:xfrm flipH="1" flipV="1">
              <a:off x="11803419" y="3037081"/>
              <a:ext cx="2520685" cy="1485283"/>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6154" name="Line 13"/>
            <p:cNvSpPr>
              <a:spLocks noChangeShapeType="1"/>
            </p:cNvSpPr>
            <p:nvPr/>
          </p:nvSpPr>
          <p:spPr bwMode="auto">
            <a:xfrm flipH="1" flipV="1">
              <a:off x="11803419" y="3037081"/>
              <a:ext cx="2340636" cy="1215231"/>
            </a:xfrm>
            <a:prstGeom prst="line">
              <a:avLst/>
            </a:prstGeom>
            <a:noFill/>
            <a:ln w="9525">
              <a:solidFill>
                <a:schemeClr val="tx1"/>
              </a:solidFill>
              <a:round/>
              <a:headEnd/>
              <a:tailEnd/>
            </a:ln>
          </p:spPr>
          <p:txBody>
            <a:bodyPr wrap="none" lIns="192902" tIns="96451" rIns="192902" bIns="96451" anchor="ctr"/>
            <a:lstStyle/>
            <a:p>
              <a:endParaRPr lang="en-US" dirty="0"/>
            </a:p>
          </p:txBody>
        </p:sp>
        <p:graphicFrame>
          <p:nvGraphicFramePr>
            <p:cNvPr id="1162259" name="Object 3"/>
            <p:cNvGraphicFramePr>
              <a:graphicFrameLocks noChangeAspect="1"/>
            </p:cNvGraphicFramePr>
            <p:nvPr/>
          </p:nvGraphicFramePr>
          <p:xfrm>
            <a:off x="12596375" y="8884468"/>
            <a:ext cx="8863746" cy="1893172"/>
          </p:xfrm>
          <a:graphic>
            <a:graphicData uri="http://schemas.openxmlformats.org/presentationml/2006/ole">
              <mc:AlternateContent xmlns:mc="http://schemas.openxmlformats.org/markup-compatibility/2006">
                <mc:Choice xmlns:v="urn:schemas-microsoft-com:vml" Requires="v">
                  <p:oleObj spid="_x0000_s145573" name="Equation" r:id="rId6" imgW="1688760" imgH="393480" progId="Equation.3">
                    <p:embed/>
                  </p:oleObj>
                </mc:Choice>
                <mc:Fallback>
                  <p:oleObj name="Equation" r:id="rId6" imgW="1688760" imgH="39348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96375" y="8884468"/>
                          <a:ext cx="8863746" cy="18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4" name="Group 54"/>
            <p:cNvGrpSpPr/>
            <p:nvPr/>
          </p:nvGrpSpPr>
          <p:grpSpPr>
            <a:xfrm flipH="1">
              <a:off x="8147522" y="3124902"/>
              <a:ext cx="3503805" cy="1751905"/>
              <a:chOff x="3276600" y="1371600"/>
              <a:chExt cx="2196881" cy="988665"/>
            </a:xfrm>
          </p:grpSpPr>
          <p:graphicFrame>
            <p:nvGraphicFramePr>
              <p:cNvPr id="56" name="Object 2"/>
              <p:cNvGraphicFramePr>
                <a:graphicFrameLocks noChangeAspect="1"/>
              </p:cNvGraphicFramePr>
              <p:nvPr/>
            </p:nvGraphicFramePr>
            <p:xfrm flipH="1">
              <a:off x="4064701" y="1745903"/>
              <a:ext cx="1408780" cy="614362"/>
            </p:xfrm>
            <a:graphic>
              <a:graphicData uri="http://schemas.openxmlformats.org/presentationml/2006/ole">
                <mc:AlternateContent xmlns:mc="http://schemas.openxmlformats.org/markup-compatibility/2006">
                  <mc:Choice xmlns:v="urn:schemas-microsoft-com:vml" Requires="v">
                    <p:oleObj spid="_x0000_s145574" name="Equation" r:id="rId8" imgW="279360" imgH="203040" progId="Equation.DSMT4">
                      <p:embed/>
                    </p:oleObj>
                  </mc:Choice>
                  <mc:Fallback>
                    <p:oleObj name="Equation" r:id="rId8" imgW="279360" imgH="20304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064701" y="1745903"/>
                            <a:ext cx="140878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7" name="Line 12"/>
              <p:cNvSpPr>
                <a:spLocks noChangeShapeType="1"/>
              </p:cNvSpPr>
              <p:nvPr/>
            </p:nvSpPr>
            <p:spPr bwMode="auto">
              <a:xfrm flipH="1" flipV="1">
                <a:off x="3276600" y="1371600"/>
                <a:ext cx="1066800" cy="838200"/>
              </a:xfrm>
              <a:prstGeom prst="line">
                <a:avLst/>
              </a:prstGeom>
              <a:noFill/>
              <a:ln w="9525">
                <a:solidFill>
                  <a:schemeClr val="tx1"/>
                </a:solidFill>
                <a:round/>
                <a:headEnd/>
                <a:tailEnd/>
              </a:ln>
            </p:spPr>
            <p:txBody>
              <a:bodyPr wrap="none" anchor="ctr"/>
              <a:lstStyle/>
              <a:p>
                <a:endParaRPr lang="en-US" dirty="0"/>
              </a:p>
            </p:txBody>
          </p:sp>
          <p:sp>
            <p:nvSpPr>
              <p:cNvPr id="58" name="Line 13"/>
              <p:cNvSpPr>
                <a:spLocks noChangeShapeType="1"/>
              </p:cNvSpPr>
              <p:nvPr/>
            </p:nvSpPr>
            <p:spPr bwMode="auto">
              <a:xfrm flipH="1" flipV="1">
                <a:off x="3276600" y="1371600"/>
                <a:ext cx="990600" cy="685800"/>
              </a:xfrm>
              <a:prstGeom prst="line">
                <a:avLst/>
              </a:prstGeom>
              <a:noFill/>
              <a:ln w="9525">
                <a:solidFill>
                  <a:schemeClr val="tx1"/>
                </a:solidFill>
                <a:round/>
                <a:headEnd/>
                <a:tailEnd/>
              </a:ln>
            </p:spPr>
            <p:txBody>
              <a:bodyPr wrap="none" anchor="ctr"/>
              <a:lstStyle/>
              <a:p>
                <a:endParaRPr lang="en-US" dirty="0"/>
              </a:p>
            </p:txBody>
          </p:sp>
        </p:grpSp>
        <p:grpSp>
          <p:nvGrpSpPr>
            <p:cNvPr id="5" name="Group 84"/>
            <p:cNvGrpSpPr/>
            <p:nvPr/>
          </p:nvGrpSpPr>
          <p:grpSpPr>
            <a:xfrm>
              <a:off x="4385726" y="7282621"/>
              <a:ext cx="5762377" cy="4554175"/>
              <a:chOff x="0" y="4402301"/>
              <a:chExt cx="5762377" cy="4554175"/>
            </a:xfrm>
          </p:grpSpPr>
          <p:sp>
            <p:nvSpPr>
              <p:cNvPr id="59" name="Line 22"/>
              <p:cNvSpPr>
                <a:spLocks noChangeShapeType="1"/>
              </p:cNvSpPr>
              <p:nvPr/>
            </p:nvSpPr>
            <p:spPr bwMode="auto">
              <a:xfrm flipH="1">
                <a:off x="2736304" y="4708004"/>
                <a:ext cx="1" cy="648071"/>
              </a:xfrm>
              <a:prstGeom prst="line">
                <a:avLst/>
              </a:prstGeom>
              <a:noFill/>
              <a:ln w="9525">
                <a:solidFill>
                  <a:schemeClr val="tx1"/>
                </a:solidFill>
                <a:round/>
                <a:headEnd/>
                <a:tailEnd type="triangle" w="med" len="med"/>
              </a:ln>
            </p:spPr>
            <p:txBody>
              <a:bodyPr lIns="192902" tIns="96451" rIns="192902" bIns="96451"/>
              <a:lstStyle/>
              <a:p>
                <a:endParaRPr lang="en-US" dirty="0"/>
              </a:p>
            </p:txBody>
          </p:sp>
          <p:sp>
            <p:nvSpPr>
              <p:cNvPr id="60" name="Text Box 23"/>
              <p:cNvSpPr txBox="1">
                <a:spLocks noChangeArrowheads="1"/>
              </p:cNvSpPr>
              <p:nvPr/>
            </p:nvSpPr>
            <p:spPr bwMode="auto">
              <a:xfrm>
                <a:off x="2880319" y="4402301"/>
                <a:ext cx="933161" cy="1982256"/>
              </a:xfrm>
              <a:prstGeom prst="rect">
                <a:avLst/>
              </a:prstGeom>
              <a:noFill/>
              <a:ln w="9525">
                <a:noFill/>
                <a:miter lim="800000"/>
                <a:headEnd/>
                <a:tailEnd/>
              </a:ln>
            </p:spPr>
            <p:txBody>
              <a:bodyPr wrap="none" lIns="192902" tIns="96451" rIns="192902" bIns="96451">
                <a:spAutoFit/>
              </a:bodyPr>
              <a:lstStyle/>
              <a:p>
                <a:endParaRPr lang="fr-FR" sz="5400" i="1" dirty="0"/>
              </a:p>
            </p:txBody>
          </p:sp>
          <p:sp>
            <p:nvSpPr>
              <p:cNvPr id="61" name="Line 24"/>
              <p:cNvSpPr>
                <a:spLocks noChangeShapeType="1"/>
              </p:cNvSpPr>
              <p:nvPr/>
            </p:nvSpPr>
            <p:spPr bwMode="auto">
              <a:xfrm>
                <a:off x="433785" y="6614747"/>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62" name="Line 25"/>
              <p:cNvSpPr>
                <a:spLocks noChangeShapeType="1"/>
              </p:cNvSpPr>
              <p:nvPr/>
            </p:nvSpPr>
            <p:spPr bwMode="auto">
              <a:xfrm>
                <a:off x="433785" y="6997320"/>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63" name="Line 26"/>
              <p:cNvSpPr>
                <a:spLocks noChangeShapeType="1"/>
              </p:cNvSpPr>
              <p:nvPr/>
            </p:nvSpPr>
            <p:spPr bwMode="auto">
              <a:xfrm>
                <a:off x="943922"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64" name="Line 27"/>
              <p:cNvSpPr>
                <a:spLocks noChangeShapeType="1"/>
              </p:cNvSpPr>
              <p:nvPr/>
            </p:nvSpPr>
            <p:spPr bwMode="auto">
              <a:xfrm>
                <a:off x="2478088" y="4699072"/>
                <a:ext cx="0" cy="894545"/>
              </a:xfrm>
              <a:prstGeom prst="line">
                <a:avLst/>
              </a:prstGeom>
              <a:noFill/>
              <a:ln w="9525">
                <a:solidFill>
                  <a:schemeClr val="tx1"/>
                </a:solidFill>
                <a:round/>
                <a:headEnd/>
                <a:tailEnd/>
              </a:ln>
            </p:spPr>
            <p:txBody>
              <a:bodyPr lIns="192902" tIns="96451" rIns="192902" bIns="96451"/>
              <a:lstStyle/>
              <a:p>
                <a:endParaRPr lang="en-US" dirty="0"/>
              </a:p>
            </p:txBody>
          </p:sp>
          <p:sp>
            <p:nvSpPr>
              <p:cNvPr id="65" name="Line 28"/>
              <p:cNvSpPr>
                <a:spLocks noChangeShapeType="1"/>
              </p:cNvSpPr>
              <p:nvPr/>
            </p:nvSpPr>
            <p:spPr bwMode="auto">
              <a:xfrm>
                <a:off x="3498365"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66" name="Line 29"/>
              <p:cNvSpPr>
                <a:spLocks noChangeShapeType="1"/>
              </p:cNvSpPr>
              <p:nvPr/>
            </p:nvSpPr>
            <p:spPr bwMode="auto">
              <a:xfrm>
                <a:off x="943922" y="6997321"/>
                <a:ext cx="0" cy="1021133"/>
              </a:xfrm>
              <a:prstGeom prst="line">
                <a:avLst/>
              </a:prstGeom>
              <a:noFill/>
              <a:ln w="9525">
                <a:solidFill>
                  <a:schemeClr val="tx1"/>
                </a:solidFill>
                <a:round/>
                <a:headEnd/>
                <a:tailEnd/>
              </a:ln>
            </p:spPr>
            <p:txBody>
              <a:bodyPr lIns="192902" tIns="96451" rIns="192902" bIns="96451"/>
              <a:lstStyle/>
              <a:p>
                <a:endParaRPr lang="en-US" dirty="0"/>
              </a:p>
            </p:txBody>
          </p:sp>
          <p:sp>
            <p:nvSpPr>
              <p:cNvPr id="67" name="Line 30"/>
              <p:cNvSpPr>
                <a:spLocks noChangeShapeType="1"/>
              </p:cNvSpPr>
              <p:nvPr/>
            </p:nvSpPr>
            <p:spPr bwMode="auto">
              <a:xfrm>
                <a:off x="3497840" y="7507446"/>
                <a:ext cx="527" cy="511007"/>
              </a:xfrm>
              <a:prstGeom prst="line">
                <a:avLst/>
              </a:prstGeom>
              <a:noFill/>
              <a:ln w="9525">
                <a:solidFill>
                  <a:schemeClr val="tx1"/>
                </a:solidFill>
                <a:round/>
                <a:headEnd/>
                <a:tailEnd/>
              </a:ln>
            </p:spPr>
            <p:txBody>
              <a:bodyPr lIns="192902" tIns="96451" rIns="192902" bIns="96451"/>
              <a:lstStyle/>
              <a:p>
                <a:endParaRPr lang="en-US" dirty="0"/>
              </a:p>
            </p:txBody>
          </p:sp>
          <p:sp>
            <p:nvSpPr>
              <p:cNvPr id="68" name="Rectangle 31"/>
              <p:cNvSpPr>
                <a:spLocks noChangeArrowheads="1"/>
              </p:cNvSpPr>
              <p:nvPr/>
            </p:nvSpPr>
            <p:spPr bwMode="auto">
              <a:xfrm>
                <a:off x="3329572" y="5976277"/>
                <a:ext cx="337592" cy="894545"/>
              </a:xfrm>
              <a:prstGeom prst="rect">
                <a:avLst/>
              </a:prstGeom>
              <a:solidFill>
                <a:schemeClr val="tx2"/>
              </a:solidFill>
              <a:ln w="9525">
                <a:solidFill>
                  <a:schemeClr val="tx1"/>
                </a:solidFill>
                <a:miter lim="800000"/>
                <a:headEnd/>
                <a:tailEnd/>
              </a:ln>
            </p:spPr>
            <p:txBody>
              <a:bodyPr wrap="none" lIns="192902" tIns="96451" rIns="192902" bIns="96451" anchor="ctr"/>
              <a:lstStyle/>
              <a:p>
                <a:endParaRPr lang="en-US" dirty="0"/>
              </a:p>
            </p:txBody>
          </p:sp>
          <p:sp>
            <p:nvSpPr>
              <p:cNvPr id="69" name="Line 32"/>
              <p:cNvSpPr>
                <a:spLocks noChangeShapeType="1"/>
              </p:cNvSpPr>
              <p:nvPr/>
            </p:nvSpPr>
            <p:spPr bwMode="auto">
              <a:xfrm>
                <a:off x="943923" y="5593616"/>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70" name="Line 33"/>
              <p:cNvSpPr>
                <a:spLocks noChangeShapeType="1"/>
              </p:cNvSpPr>
              <p:nvPr/>
            </p:nvSpPr>
            <p:spPr bwMode="auto">
              <a:xfrm>
                <a:off x="943923" y="8018453"/>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71" name="Line 34"/>
              <p:cNvSpPr>
                <a:spLocks noChangeShapeType="1"/>
              </p:cNvSpPr>
              <p:nvPr/>
            </p:nvSpPr>
            <p:spPr bwMode="auto">
              <a:xfrm>
                <a:off x="2136746" y="8018452"/>
                <a:ext cx="0" cy="382573"/>
              </a:xfrm>
              <a:prstGeom prst="line">
                <a:avLst/>
              </a:prstGeom>
              <a:noFill/>
              <a:ln w="9525">
                <a:solidFill>
                  <a:schemeClr val="tx1"/>
                </a:solidFill>
                <a:round/>
                <a:headEnd/>
                <a:tailEnd/>
              </a:ln>
            </p:spPr>
            <p:txBody>
              <a:bodyPr lIns="192902" tIns="96451" rIns="192902" bIns="96451"/>
              <a:lstStyle/>
              <a:p>
                <a:endParaRPr lang="en-US" dirty="0"/>
              </a:p>
            </p:txBody>
          </p:sp>
          <p:sp>
            <p:nvSpPr>
              <p:cNvPr id="72" name="Line 35"/>
              <p:cNvSpPr>
                <a:spLocks noChangeShapeType="1"/>
              </p:cNvSpPr>
              <p:nvPr/>
            </p:nvSpPr>
            <p:spPr bwMode="auto">
              <a:xfrm>
                <a:off x="1457810" y="8401025"/>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73" name="Line 36"/>
              <p:cNvSpPr>
                <a:spLocks noChangeShapeType="1"/>
              </p:cNvSpPr>
              <p:nvPr/>
            </p:nvSpPr>
            <p:spPr bwMode="auto">
              <a:xfrm>
                <a:off x="1795403" y="8527611"/>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74" name="Line 41"/>
              <p:cNvSpPr>
                <a:spLocks noChangeShapeType="1"/>
              </p:cNvSpPr>
              <p:nvPr/>
            </p:nvSpPr>
            <p:spPr bwMode="auto">
              <a:xfrm>
                <a:off x="3498366" y="5593616"/>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75" name="Line 42"/>
              <p:cNvSpPr>
                <a:spLocks noChangeShapeType="1"/>
              </p:cNvSpPr>
              <p:nvPr/>
            </p:nvSpPr>
            <p:spPr bwMode="auto">
              <a:xfrm>
                <a:off x="3498366" y="8018453"/>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77" name="Line 49"/>
              <p:cNvSpPr>
                <a:spLocks noChangeShapeType="1"/>
              </p:cNvSpPr>
              <p:nvPr/>
            </p:nvSpPr>
            <p:spPr bwMode="auto">
              <a:xfrm>
                <a:off x="5028782" y="5593616"/>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sp>
            <p:nvSpPr>
              <p:cNvPr id="78" name="Text Box 50"/>
              <p:cNvSpPr txBox="1">
                <a:spLocks noChangeArrowheads="1"/>
              </p:cNvSpPr>
              <p:nvPr/>
            </p:nvSpPr>
            <p:spPr bwMode="auto">
              <a:xfrm>
                <a:off x="4574910" y="6268745"/>
                <a:ext cx="933161" cy="2071469"/>
              </a:xfrm>
              <a:prstGeom prst="rect">
                <a:avLst/>
              </a:prstGeom>
              <a:noFill/>
              <a:ln w="9525">
                <a:noFill/>
                <a:miter lim="800000"/>
                <a:headEnd/>
                <a:tailEnd/>
              </a:ln>
            </p:spPr>
            <p:txBody>
              <a:bodyPr wrap="none" lIns="192902" tIns="96451" rIns="192902" bIns="96451">
                <a:spAutoFit/>
              </a:bodyPr>
              <a:lstStyle/>
              <a:p>
                <a:endParaRPr lang="fr-FR" dirty="0"/>
              </a:p>
            </p:txBody>
          </p:sp>
          <p:sp>
            <p:nvSpPr>
              <p:cNvPr id="79" name="Line 30"/>
              <p:cNvSpPr>
                <a:spLocks noChangeShapeType="1"/>
              </p:cNvSpPr>
              <p:nvPr/>
            </p:nvSpPr>
            <p:spPr bwMode="auto">
              <a:xfrm>
                <a:off x="3497841" y="6869458"/>
                <a:ext cx="0" cy="510390"/>
              </a:xfrm>
              <a:prstGeom prst="line">
                <a:avLst/>
              </a:prstGeom>
              <a:noFill/>
              <a:ln w="9525">
                <a:solidFill>
                  <a:schemeClr val="tx1"/>
                </a:solidFill>
                <a:round/>
                <a:headEnd/>
                <a:tailEnd/>
              </a:ln>
            </p:spPr>
            <p:txBody>
              <a:bodyPr lIns="192902" tIns="96451" rIns="192902" bIns="96451"/>
              <a:lstStyle/>
              <a:p>
                <a:endParaRPr lang="en-US" dirty="0"/>
              </a:p>
            </p:txBody>
          </p:sp>
          <p:sp>
            <p:nvSpPr>
              <p:cNvPr id="80" name="Line 35"/>
              <p:cNvSpPr>
                <a:spLocks noChangeShapeType="1"/>
              </p:cNvSpPr>
              <p:nvPr/>
            </p:nvSpPr>
            <p:spPr bwMode="auto">
              <a:xfrm>
                <a:off x="2819195" y="7380860"/>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81" name="Line 36"/>
              <p:cNvSpPr>
                <a:spLocks noChangeShapeType="1"/>
              </p:cNvSpPr>
              <p:nvPr/>
            </p:nvSpPr>
            <p:spPr bwMode="auto">
              <a:xfrm>
                <a:off x="3156789" y="7507446"/>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82" name="Line 36"/>
              <p:cNvSpPr>
                <a:spLocks noChangeShapeType="1"/>
              </p:cNvSpPr>
              <p:nvPr/>
            </p:nvSpPr>
            <p:spPr bwMode="auto">
              <a:xfrm>
                <a:off x="1966543" y="8655824"/>
                <a:ext cx="321475" cy="0"/>
              </a:xfrm>
              <a:prstGeom prst="line">
                <a:avLst/>
              </a:prstGeom>
              <a:noFill/>
              <a:ln w="9525">
                <a:solidFill>
                  <a:schemeClr val="tx1"/>
                </a:solidFill>
                <a:round/>
                <a:headEnd/>
                <a:tailEnd/>
              </a:ln>
            </p:spPr>
            <p:txBody>
              <a:bodyPr lIns="192902" tIns="96451" rIns="192902" bIns="96451"/>
              <a:lstStyle/>
              <a:p>
                <a:endParaRPr lang="en-US" dirty="0"/>
              </a:p>
            </p:txBody>
          </p:sp>
          <p:sp>
            <p:nvSpPr>
              <p:cNvPr id="83" name="Rounded Rectangle 82"/>
              <p:cNvSpPr/>
              <p:nvPr/>
            </p:nvSpPr>
            <p:spPr bwMode="auto">
              <a:xfrm>
                <a:off x="0" y="4563988"/>
                <a:ext cx="5762377" cy="439248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4" name="Line 49"/>
              <p:cNvSpPr>
                <a:spLocks noChangeShapeType="1"/>
              </p:cNvSpPr>
              <p:nvPr/>
            </p:nvSpPr>
            <p:spPr bwMode="auto">
              <a:xfrm flipV="1">
                <a:off x="4898281" y="7228284"/>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grpSp>
        <p:sp>
          <p:nvSpPr>
            <p:cNvPr id="86" name="Rounded Rectangle 85"/>
            <p:cNvSpPr/>
            <p:nvPr/>
          </p:nvSpPr>
          <p:spPr bwMode="auto">
            <a:xfrm>
              <a:off x="7915855" y="1539652"/>
              <a:ext cx="7704856" cy="410445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7" name="Rounded Rectangle 86"/>
            <p:cNvSpPr/>
            <p:nvPr/>
          </p:nvSpPr>
          <p:spPr bwMode="auto">
            <a:xfrm>
              <a:off x="12164327" y="7660332"/>
              <a:ext cx="9218762" cy="410445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cxnSp>
          <p:nvCxnSpPr>
            <p:cNvPr id="89" name="Straight Arrow Connector 88"/>
            <p:cNvCxnSpPr/>
            <p:nvPr/>
          </p:nvCxnSpPr>
          <p:spPr bwMode="auto">
            <a:xfrm flipV="1">
              <a:off x="9644047" y="5860132"/>
              <a:ext cx="1512168" cy="1296144"/>
            </a:xfrm>
            <a:prstGeom prst="straightConnector1">
              <a:avLst/>
            </a:prstGeom>
            <a:solidFill>
              <a:schemeClr val="accent1"/>
            </a:solidFill>
            <a:ln w="76200" cap="flat" cmpd="sng" algn="ctr">
              <a:solidFill>
                <a:schemeClr val="accent2"/>
              </a:solidFill>
              <a:prstDash val="solid"/>
              <a:round/>
              <a:headEnd type="arrow"/>
              <a:tailEnd type="arrow"/>
            </a:ln>
            <a:effectLst/>
          </p:spPr>
        </p:cxnSp>
        <p:cxnSp>
          <p:nvCxnSpPr>
            <p:cNvPr id="90" name="Straight Arrow Connector 89"/>
            <p:cNvCxnSpPr/>
            <p:nvPr/>
          </p:nvCxnSpPr>
          <p:spPr bwMode="auto">
            <a:xfrm flipH="1" flipV="1">
              <a:off x="11732279" y="5932140"/>
              <a:ext cx="936104" cy="1368152"/>
            </a:xfrm>
            <a:prstGeom prst="straightConnector1">
              <a:avLst/>
            </a:prstGeom>
            <a:solidFill>
              <a:schemeClr val="accent1"/>
            </a:solidFill>
            <a:ln w="76200" cap="flat" cmpd="sng" algn="ctr">
              <a:solidFill>
                <a:schemeClr val="accent2"/>
              </a:solidFill>
              <a:prstDash val="solid"/>
              <a:round/>
              <a:headEnd type="arrow"/>
              <a:tailEnd type="arrow"/>
            </a:ln>
            <a:effectLst/>
          </p:spPr>
        </p:cxnSp>
        <p:cxnSp>
          <p:nvCxnSpPr>
            <p:cNvPr id="95" name="Straight Arrow Connector 94"/>
            <p:cNvCxnSpPr/>
            <p:nvPr/>
          </p:nvCxnSpPr>
          <p:spPr bwMode="auto">
            <a:xfrm flipH="1">
              <a:off x="10292119" y="7804348"/>
              <a:ext cx="1872208" cy="0"/>
            </a:xfrm>
            <a:prstGeom prst="straightConnector1">
              <a:avLst/>
            </a:prstGeom>
            <a:solidFill>
              <a:schemeClr val="accent1"/>
            </a:solidFill>
            <a:ln w="76200" cap="flat" cmpd="sng" algn="ctr">
              <a:solidFill>
                <a:schemeClr val="accent2"/>
              </a:solidFill>
              <a:prstDash val="solid"/>
              <a:round/>
              <a:headEnd type="arrow"/>
              <a:tailEnd type="arrow"/>
            </a:ln>
            <a:effectLst/>
          </p:spPr>
        </p:cxnSp>
      </p:grpSp>
      <p:sp>
        <p:nvSpPr>
          <p:cNvPr id="52" name="Line 14"/>
          <p:cNvSpPr>
            <a:spLocks noChangeShapeType="1"/>
          </p:cNvSpPr>
          <p:nvPr/>
        </p:nvSpPr>
        <p:spPr bwMode="auto">
          <a:xfrm>
            <a:off x="12984616" y="9316516"/>
            <a:ext cx="7180918"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53" name="Line 15"/>
          <p:cNvSpPr>
            <a:spLocks noChangeShapeType="1"/>
          </p:cNvSpPr>
          <p:nvPr/>
        </p:nvSpPr>
        <p:spPr bwMode="auto">
          <a:xfrm flipV="1">
            <a:off x="12984615" y="7785346"/>
            <a:ext cx="0" cy="153117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aphicFrame>
        <p:nvGraphicFramePr>
          <p:cNvPr id="54" name="Object 2"/>
          <p:cNvGraphicFramePr>
            <a:graphicFrameLocks noChangeAspect="1"/>
          </p:cNvGraphicFramePr>
          <p:nvPr/>
        </p:nvGraphicFramePr>
        <p:xfrm>
          <a:off x="11523864" y="7660332"/>
          <a:ext cx="1220281" cy="1087438"/>
        </p:xfrm>
        <a:graphic>
          <a:graphicData uri="http://schemas.openxmlformats.org/presentationml/2006/ole">
            <mc:AlternateContent xmlns:mc="http://schemas.openxmlformats.org/markup-compatibility/2006">
              <mc:Choice xmlns:v="urn:schemas-microsoft-com:vml" Requires="v">
                <p:oleObj spid="_x0000_s145575" name="Equation" r:id="rId10" imgW="279360" imgH="203040" progId="Equation.DSMT4">
                  <p:embed/>
                </p:oleObj>
              </mc:Choice>
              <mc:Fallback>
                <p:oleObj name="Equation" r:id="rId10" imgW="279360" imgH="20304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23864" y="7660332"/>
                        <a:ext cx="1220281"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5" name="Text Box 18"/>
          <p:cNvSpPr txBox="1">
            <a:spLocks noChangeArrowheads="1"/>
          </p:cNvSpPr>
          <p:nvPr/>
        </p:nvSpPr>
        <p:spPr bwMode="auto">
          <a:xfrm>
            <a:off x="14404396" y="10396636"/>
            <a:ext cx="6490601" cy="1071949"/>
          </a:xfrm>
          <a:prstGeom prst="rect">
            <a:avLst/>
          </a:prstGeom>
          <a:noFill/>
          <a:ln w="9525">
            <a:noFill/>
            <a:miter lim="800000"/>
            <a:headEnd/>
            <a:tailEnd/>
          </a:ln>
        </p:spPr>
        <p:txBody>
          <a:bodyPr wrap="none" lIns="192902" tIns="96451" rIns="192902" bIns="96451">
            <a:spAutoFit/>
          </a:bodyPr>
          <a:lstStyle/>
          <a:p>
            <a:r>
              <a:rPr lang="en-US" dirty="0">
                <a:solidFill>
                  <a:schemeClr val="accent2"/>
                </a:solidFill>
              </a:rPr>
              <a:t>Pulse current input</a:t>
            </a:r>
          </a:p>
        </p:txBody>
      </p:sp>
      <p:grpSp>
        <p:nvGrpSpPr>
          <p:cNvPr id="6" name="Group 84"/>
          <p:cNvGrpSpPr/>
          <p:nvPr/>
        </p:nvGrpSpPr>
        <p:grpSpPr>
          <a:xfrm>
            <a:off x="12892117" y="3627884"/>
            <a:ext cx="7985192" cy="3136682"/>
            <a:chOff x="13683257" y="5212060"/>
            <a:chExt cx="7192517" cy="1552506"/>
          </a:xfrm>
        </p:grpSpPr>
        <p:sp>
          <p:nvSpPr>
            <p:cNvPr id="51" name="Line 14"/>
            <p:cNvSpPr>
              <a:spLocks noChangeShapeType="1"/>
            </p:cNvSpPr>
            <p:nvPr/>
          </p:nvSpPr>
          <p:spPr bwMode="auto">
            <a:xfrm>
              <a:off x="13695384" y="6764566"/>
              <a:ext cx="7180390"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76" name="Line 15"/>
            <p:cNvSpPr>
              <a:spLocks noChangeShapeType="1"/>
            </p:cNvSpPr>
            <p:nvPr/>
          </p:nvSpPr>
          <p:spPr bwMode="auto">
            <a:xfrm flipV="1">
              <a:off x="13683257" y="5212060"/>
              <a:ext cx="0" cy="153117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pSp>
      <p:graphicFrame>
        <p:nvGraphicFramePr>
          <p:cNvPr id="65542" name="Object 6"/>
          <p:cNvGraphicFramePr>
            <a:graphicFrameLocks noChangeAspect="1"/>
          </p:cNvGraphicFramePr>
          <p:nvPr/>
        </p:nvGraphicFramePr>
        <p:xfrm>
          <a:off x="8715346" y="10396636"/>
          <a:ext cx="4654892" cy="1223962"/>
        </p:xfrm>
        <a:graphic>
          <a:graphicData uri="http://schemas.openxmlformats.org/presentationml/2006/ole">
            <mc:AlternateContent xmlns:mc="http://schemas.openxmlformats.org/markup-compatibility/2006">
              <mc:Choice xmlns:v="urn:schemas-microsoft-com:vml" Requires="v">
                <p:oleObj spid="_x0000_s145576" name="Equation" r:id="rId12" imgW="1066680" imgH="228600" progId="Equation.DSMT4">
                  <p:embed/>
                </p:oleObj>
              </mc:Choice>
              <mc:Fallback>
                <p:oleObj name="Equation" r:id="rId12" imgW="1066680" imgH="22860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15346" y="10396636"/>
                        <a:ext cx="4654892"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65543" name="Object 7"/>
          <p:cNvGraphicFramePr>
            <a:graphicFrameLocks noChangeAspect="1"/>
          </p:cNvGraphicFramePr>
          <p:nvPr/>
        </p:nvGraphicFramePr>
        <p:xfrm>
          <a:off x="11163797" y="3267845"/>
          <a:ext cx="1219290" cy="1087437"/>
        </p:xfrm>
        <a:graphic>
          <a:graphicData uri="http://schemas.openxmlformats.org/presentationml/2006/ole">
            <mc:AlternateContent xmlns:mc="http://schemas.openxmlformats.org/markup-compatibility/2006">
              <mc:Choice xmlns:v="urn:schemas-microsoft-com:vml" Requires="v">
                <p:oleObj spid="_x0000_s145577" name="Equation" r:id="rId14" imgW="279360" imgH="203040" progId="Equation.DSMT4">
                  <p:embed/>
                </p:oleObj>
              </mc:Choice>
              <mc:Fallback>
                <p:oleObj name="Equation" r:id="rId14" imgW="279360" imgH="203040" progId="Equation.DSMT4">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63797" y="3267845"/>
                        <a:ext cx="1219290"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5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5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47F71D-E30A-40A5-BED7-29137CF37BDA}"/>
              </a:ext>
            </a:extLst>
          </p:cNvPr>
          <p:cNvPicPr>
            <a:picLocks noChangeAspect="1"/>
          </p:cNvPicPr>
          <p:nvPr/>
        </p:nvPicPr>
        <p:blipFill>
          <a:blip r:embed="rId3"/>
          <a:stretch>
            <a:fillRect/>
          </a:stretch>
        </p:blipFill>
        <p:spPr>
          <a:xfrm>
            <a:off x="-133157" y="64822"/>
            <a:ext cx="21873775" cy="12022667"/>
          </a:xfrm>
          <a:prstGeom prst="rect">
            <a:avLst/>
          </a:prstGeom>
        </p:spPr>
      </p:pic>
    </p:spTree>
    <p:extLst>
      <p:ext uri="{BB962C8B-B14F-4D97-AF65-F5344CB8AC3E}">
        <p14:creationId xmlns:p14="http://schemas.microsoft.com/office/powerpoint/2010/main" val="507625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sp>
        <p:nvSpPr>
          <p:cNvPr id="6150" name="Text Box 3"/>
          <p:cNvSpPr txBox="1">
            <a:spLocks noChangeArrowheads="1"/>
          </p:cNvSpPr>
          <p:nvPr/>
        </p:nvSpPr>
        <p:spPr bwMode="auto">
          <a:xfrm>
            <a:off x="4141430" y="135026"/>
            <a:ext cx="7907655" cy="1241226"/>
          </a:xfrm>
          <a:prstGeom prst="rect">
            <a:avLst/>
          </a:prstGeom>
          <a:noFill/>
          <a:ln w="9525">
            <a:noFill/>
            <a:miter lim="800000"/>
            <a:headEnd/>
            <a:tailEnd/>
          </a:ln>
        </p:spPr>
        <p:txBody>
          <a:bodyPr wrap="none" lIns="192902" tIns="96451" rIns="192902" bIns="96451">
            <a:spAutoFit/>
          </a:bodyPr>
          <a:lstStyle/>
          <a:p>
            <a:r>
              <a:rPr lang="en-US" sz="6800" dirty="0"/>
              <a:t>Dirac delta-function</a:t>
            </a:r>
            <a:endParaRPr lang="en-US" sz="6800" dirty="0">
              <a:solidFill>
                <a:srgbClr val="FFFF00"/>
              </a:solidFill>
            </a:endParaRPr>
          </a:p>
        </p:txBody>
      </p:sp>
      <p:grpSp>
        <p:nvGrpSpPr>
          <p:cNvPr id="2" name="Group 49"/>
          <p:cNvGrpSpPr/>
          <p:nvPr/>
        </p:nvGrpSpPr>
        <p:grpSpPr>
          <a:xfrm>
            <a:off x="505830" y="3555876"/>
            <a:ext cx="7129316" cy="5328592"/>
            <a:chOff x="4385726" y="1539652"/>
            <a:chExt cx="17074395" cy="10297144"/>
          </a:xfrm>
        </p:grpSpPr>
        <p:graphicFrame>
          <p:nvGraphicFramePr>
            <p:cNvPr id="6146" name="Object 2"/>
            <p:cNvGraphicFramePr>
              <a:graphicFrameLocks noChangeAspect="1"/>
            </p:cNvGraphicFramePr>
            <p:nvPr/>
          </p:nvGraphicFramePr>
          <p:xfrm>
            <a:off x="13199378" y="3847256"/>
            <a:ext cx="1162050" cy="1220788"/>
          </p:xfrm>
          <a:graphic>
            <a:graphicData uri="http://schemas.openxmlformats.org/presentationml/2006/ole">
              <mc:AlternateContent xmlns:mc="http://schemas.openxmlformats.org/markup-compatibility/2006">
                <mc:Choice xmlns:v="urn:schemas-microsoft-com:vml" Requires="v">
                  <p:oleObj spid="_x0000_s146650" name="Equation" r:id="rId4" imgW="164880" imgH="228600" progId="Equation.DSMT4">
                    <p:embed/>
                  </p:oleObj>
                </mc:Choice>
                <mc:Fallback>
                  <p:oleObj name="Equation" r:id="rId4" imgW="164880" imgH="2286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99378" y="3847256"/>
                          <a:ext cx="1162050"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3" name="Group 5"/>
            <p:cNvGrpSpPr>
              <a:grpSpLocks/>
            </p:cNvGrpSpPr>
            <p:nvPr/>
          </p:nvGrpSpPr>
          <p:grpSpPr bwMode="auto">
            <a:xfrm>
              <a:off x="9714723" y="1956875"/>
              <a:ext cx="5617956" cy="1485283"/>
              <a:chOff x="672" y="384"/>
              <a:chExt cx="2208" cy="528"/>
            </a:xfrm>
          </p:grpSpPr>
          <p:sp>
            <p:nvSpPr>
              <p:cNvPr id="6195" name="Oval 6"/>
              <p:cNvSpPr>
                <a:spLocks noChangeArrowheads="1"/>
              </p:cNvSpPr>
              <p:nvPr/>
            </p:nvSpPr>
            <p:spPr bwMode="auto">
              <a:xfrm>
                <a:off x="1344" y="672"/>
                <a:ext cx="240" cy="192"/>
              </a:xfrm>
              <a:prstGeom prst="ellipse">
                <a:avLst/>
              </a:prstGeom>
              <a:solidFill>
                <a:srgbClr val="FF0000"/>
              </a:solidFill>
              <a:ln w="9525">
                <a:solidFill>
                  <a:srgbClr val="FF0000"/>
                </a:solidFill>
                <a:round/>
                <a:headEnd/>
                <a:tailEnd/>
              </a:ln>
            </p:spPr>
            <p:txBody>
              <a:bodyPr wrap="none" anchor="ctr"/>
              <a:lstStyle/>
              <a:p>
                <a:endParaRPr lang="en-US" dirty="0"/>
              </a:p>
            </p:txBody>
          </p:sp>
          <p:sp>
            <p:nvSpPr>
              <p:cNvPr id="6196" name="Freeform 7"/>
              <p:cNvSpPr>
                <a:spLocks/>
              </p:cNvSpPr>
              <p:nvPr/>
            </p:nvSpPr>
            <p:spPr bwMode="auto">
              <a:xfrm flipV="1">
                <a:off x="1536" y="720"/>
                <a:ext cx="1344" cy="144"/>
              </a:xfrm>
              <a:custGeom>
                <a:avLst/>
                <a:gdLst>
                  <a:gd name="T0" fmla="*/ 0 w 1344"/>
                  <a:gd name="T1" fmla="*/ 1 h 472"/>
                  <a:gd name="T2" fmla="*/ 384 w 1344"/>
                  <a:gd name="T3" fmla="*/ 1 h 472"/>
                  <a:gd name="T4" fmla="*/ 672 w 1344"/>
                  <a:gd name="T5" fmla="*/ 1 h 472"/>
                  <a:gd name="T6" fmla="*/ 1152 w 1344"/>
                  <a:gd name="T7" fmla="*/ 0 h 472"/>
                  <a:gd name="T8" fmla="*/ 1344 w 1344"/>
                  <a:gd name="T9" fmla="*/ 0 h 472"/>
                  <a:gd name="T10" fmla="*/ 0 60000 65536"/>
                  <a:gd name="T11" fmla="*/ 0 60000 65536"/>
                  <a:gd name="T12" fmla="*/ 0 60000 65536"/>
                  <a:gd name="T13" fmla="*/ 0 60000 65536"/>
                  <a:gd name="T14" fmla="*/ 0 60000 65536"/>
                  <a:gd name="T15" fmla="*/ 0 w 1344"/>
                  <a:gd name="T16" fmla="*/ 0 h 472"/>
                  <a:gd name="T17" fmla="*/ 1344 w 1344"/>
                  <a:gd name="T18" fmla="*/ 472 h 472"/>
                </a:gdLst>
                <a:ahLst/>
                <a:cxnLst>
                  <a:cxn ang="T10">
                    <a:pos x="T0" y="T1"/>
                  </a:cxn>
                  <a:cxn ang="T11">
                    <a:pos x="T2" y="T3"/>
                  </a:cxn>
                  <a:cxn ang="T12">
                    <a:pos x="T4" y="T5"/>
                  </a:cxn>
                  <a:cxn ang="T13">
                    <a:pos x="T6" y="T7"/>
                  </a:cxn>
                  <a:cxn ang="T14">
                    <a:pos x="T8" y="T9"/>
                  </a:cxn>
                </a:cxnLst>
                <a:rect l="T15" t="T16" r="T17" b="T18"/>
                <a:pathLst>
                  <a:path w="1344" h="472">
                    <a:moveTo>
                      <a:pt x="0" y="288"/>
                    </a:moveTo>
                    <a:cubicBezTo>
                      <a:pt x="136" y="300"/>
                      <a:pt x="272" y="312"/>
                      <a:pt x="384" y="336"/>
                    </a:cubicBezTo>
                    <a:cubicBezTo>
                      <a:pt x="496" y="360"/>
                      <a:pt x="544" y="472"/>
                      <a:pt x="672" y="432"/>
                    </a:cubicBezTo>
                    <a:cubicBezTo>
                      <a:pt x="800" y="392"/>
                      <a:pt x="1040" y="168"/>
                      <a:pt x="1152" y="96"/>
                    </a:cubicBezTo>
                    <a:cubicBezTo>
                      <a:pt x="1264" y="24"/>
                      <a:pt x="1304" y="12"/>
                      <a:pt x="1344" y="0"/>
                    </a:cubicBezTo>
                  </a:path>
                </a:pathLst>
              </a:custGeom>
              <a:noFill/>
              <a:ln w="9525">
                <a:solidFill>
                  <a:srgbClr val="FF0000"/>
                </a:solidFill>
                <a:round/>
                <a:headEnd/>
                <a:tailEnd/>
              </a:ln>
            </p:spPr>
            <p:txBody>
              <a:bodyPr wrap="none" anchor="ctr"/>
              <a:lstStyle/>
              <a:p>
                <a:endParaRPr lang="en-US" dirty="0"/>
              </a:p>
            </p:txBody>
          </p:sp>
          <p:sp>
            <p:nvSpPr>
              <p:cNvPr id="6197" name="Freeform 8"/>
              <p:cNvSpPr>
                <a:spLocks/>
              </p:cNvSpPr>
              <p:nvPr/>
            </p:nvSpPr>
            <p:spPr bwMode="auto">
              <a:xfrm>
                <a:off x="672" y="528"/>
                <a:ext cx="768" cy="240"/>
              </a:xfrm>
              <a:custGeom>
                <a:avLst/>
                <a:gdLst>
                  <a:gd name="T0" fmla="*/ 768 w 768"/>
                  <a:gd name="T1" fmla="*/ 240 h 240"/>
                  <a:gd name="T2" fmla="*/ 336 w 768"/>
                  <a:gd name="T3" fmla="*/ 192 h 240"/>
                  <a:gd name="T4" fmla="*/ 0 w 768"/>
                  <a:gd name="T5" fmla="*/ 0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240"/>
                    </a:moveTo>
                    <a:cubicBezTo>
                      <a:pt x="616" y="236"/>
                      <a:pt x="464" y="232"/>
                      <a:pt x="336" y="192"/>
                    </a:cubicBezTo>
                    <a:cubicBezTo>
                      <a:pt x="208" y="152"/>
                      <a:pt x="56" y="32"/>
                      <a:pt x="0" y="0"/>
                    </a:cubicBezTo>
                  </a:path>
                </a:pathLst>
              </a:custGeom>
              <a:noFill/>
              <a:ln w="28575">
                <a:solidFill>
                  <a:srgbClr val="FF0000"/>
                </a:solidFill>
                <a:round/>
                <a:headEnd/>
                <a:tailEnd/>
              </a:ln>
            </p:spPr>
            <p:txBody>
              <a:bodyPr wrap="none" anchor="ctr"/>
              <a:lstStyle/>
              <a:p>
                <a:endParaRPr lang="en-US" dirty="0"/>
              </a:p>
            </p:txBody>
          </p:sp>
          <p:sp>
            <p:nvSpPr>
              <p:cNvPr id="6198" name="Freeform 9"/>
              <p:cNvSpPr>
                <a:spLocks/>
              </p:cNvSpPr>
              <p:nvPr/>
            </p:nvSpPr>
            <p:spPr bwMode="auto">
              <a:xfrm>
                <a:off x="720" y="768"/>
                <a:ext cx="528" cy="144"/>
              </a:xfrm>
              <a:custGeom>
                <a:avLst/>
                <a:gdLst>
                  <a:gd name="T0" fmla="*/ 1177 w 432"/>
                  <a:gd name="T1" fmla="*/ 0 h 144"/>
                  <a:gd name="T2" fmla="*/ 786 w 432"/>
                  <a:gd name="T3" fmla="*/ 96 h 144"/>
                  <a:gd name="T4" fmla="*/ 0 w 432"/>
                  <a:gd name="T5" fmla="*/ 144 h 144"/>
                  <a:gd name="T6" fmla="*/ 0 60000 65536"/>
                  <a:gd name="T7" fmla="*/ 0 60000 65536"/>
                  <a:gd name="T8" fmla="*/ 0 60000 65536"/>
                  <a:gd name="T9" fmla="*/ 0 w 432"/>
                  <a:gd name="T10" fmla="*/ 0 h 144"/>
                  <a:gd name="T11" fmla="*/ 432 w 432"/>
                  <a:gd name="T12" fmla="*/ 144 h 144"/>
                </a:gdLst>
                <a:ahLst/>
                <a:cxnLst>
                  <a:cxn ang="T6">
                    <a:pos x="T0" y="T1"/>
                  </a:cxn>
                  <a:cxn ang="T7">
                    <a:pos x="T2" y="T3"/>
                  </a:cxn>
                  <a:cxn ang="T8">
                    <a:pos x="T4" y="T5"/>
                  </a:cxn>
                </a:cxnLst>
                <a:rect l="T9" t="T10" r="T11" b="T12"/>
                <a:pathLst>
                  <a:path w="432" h="144">
                    <a:moveTo>
                      <a:pt x="432" y="0"/>
                    </a:moveTo>
                    <a:cubicBezTo>
                      <a:pt x="396" y="36"/>
                      <a:pt x="360" y="72"/>
                      <a:pt x="288" y="96"/>
                    </a:cubicBezTo>
                    <a:cubicBezTo>
                      <a:pt x="216" y="120"/>
                      <a:pt x="108" y="132"/>
                      <a:pt x="0" y="144"/>
                    </a:cubicBezTo>
                  </a:path>
                </a:pathLst>
              </a:custGeom>
              <a:noFill/>
              <a:ln w="28575">
                <a:solidFill>
                  <a:srgbClr val="FF0000"/>
                </a:solidFill>
                <a:round/>
                <a:headEnd/>
                <a:tailEnd/>
              </a:ln>
            </p:spPr>
            <p:txBody>
              <a:bodyPr wrap="none" anchor="ctr"/>
              <a:lstStyle/>
              <a:p>
                <a:endParaRPr lang="en-US" dirty="0"/>
              </a:p>
            </p:txBody>
          </p:sp>
          <p:sp>
            <p:nvSpPr>
              <p:cNvPr id="6199" name="Freeform 10"/>
              <p:cNvSpPr>
                <a:spLocks/>
              </p:cNvSpPr>
              <p:nvPr/>
            </p:nvSpPr>
            <p:spPr bwMode="auto">
              <a:xfrm>
                <a:off x="816" y="384"/>
                <a:ext cx="432" cy="384"/>
              </a:xfrm>
              <a:custGeom>
                <a:avLst/>
                <a:gdLst>
                  <a:gd name="T0" fmla="*/ 432 w 432"/>
                  <a:gd name="T1" fmla="*/ 384 h 384"/>
                  <a:gd name="T2" fmla="*/ 288 w 432"/>
                  <a:gd name="T3" fmla="*/ 144 h 384"/>
                  <a:gd name="T4" fmla="*/ 0 w 432"/>
                  <a:gd name="T5" fmla="*/ 0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432" y="384"/>
                    </a:moveTo>
                    <a:cubicBezTo>
                      <a:pt x="396" y="296"/>
                      <a:pt x="360" y="208"/>
                      <a:pt x="288" y="144"/>
                    </a:cubicBezTo>
                    <a:cubicBezTo>
                      <a:pt x="216" y="80"/>
                      <a:pt x="48" y="24"/>
                      <a:pt x="0" y="0"/>
                    </a:cubicBezTo>
                  </a:path>
                </a:pathLst>
              </a:custGeom>
              <a:noFill/>
              <a:ln w="28575">
                <a:solidFill>
                  <a:srgbClr val="FF0000"/>
                </a:solidFill>
                <a:round/>
                <a:headEnd/>
                <a:tailEnd/>
              </a:ln>
            </p:spPr>
            <p:txBody>
              <a:bodyPr wrap="none" anchor="ctr"/>
              <a:lstStyle/>
              <a:p>
                <a:endParaRPr lang="en-US" dirty="0"/>
              </a:p>
            </p:txBody>
          </p:sp>
        </p:grpSp>
        <p:sp>
          <p:nvSpPr>
            <p:cNvPr id="6152" name="Text Box 11"/>
            <p:cNvSpPr txBox="1">
              <a:spLocks noChangeArrowheads="1"/>
            </p:cNvSpPr>
            <p:nvPr/>
          </p:nvSpPr>
          <p:spPr bwMode="auto">
            <a:xfrm>
              <a:off x="11263270" y="3307132"/>
              <a:ext cx="933161" cy="2071469"/>
            </a:xfrm>
            <a:prstGeom prst="rect">
              <a:avLst/>
            </a:prstGeom>
            <a:noFill/>
            <a:ln w="9525">
              <a:noFill/>
              <a:miter lim="800000"/>
              <a:headEnd/>
              <a:tailEnd/>
            </a:ln>
          </p:spPr>
          <p:txBody>
            <a:bodyPr wrap="none" lIns="192902" tIns="96451" rIns="192902" bIns="96451">
              <a:spAutoFit/>
            </a:bodyPr>
            <a:lstStyle/>
            <a:p>
              <a:endParaRPr lang="en-US" dirty="0">
                <a:solidFill>
                  <a:srgbClr val="FF0000"/>
                </a:solidFill>
              </a:endParaRPr>
            </a:p>
          </p:txBody>
        </p:sp>
        <p:sp>
          <p:nvSpPr>
            <p:cNvPr id="6153" name="Line 12"/>
            <p:cNvSpPr>
              <a:spLocks noChangeShapeType="1"/>
            </p:cNvSpPr>
            <p:nvPr/>
          </p:nvSpPr>
          <p:spPr bwMode="auto">
            <a:xfrm flipH="1" flipV="1">
              <a:off x="11803419" y="3037081"/>
              <a:ext cx="2520685" cy="1485283"/>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6154" name="Line 13"/>
            <p:cNvSpPr>
              <a:spLocks noChangeShapeType="1"/>
            </p:cNvSpPr>
            <p:nvPr/>
          </p:nvSpPr>
          <p:spPr bwMode="auto">
            <a:xfrm flipH="1" flipV="1">
              <a:off x="11803419" y="3037081"/>
              <a:ext cx="2340636" cy="1215231"/>
            </a:xfrm>
            <a:prstGeom prst="line">
              <a:avLst/>
            </a:prstGeom>
            <a:noFill/>
            <a:ln w="9525">
              <a:solidFill>
                <a:schemeClr val="tx1"/>
              </a:solidFill>
              <a:round/>
              <a:headEnd/>
              <a:tailEnd/>
            </a:ln>
          </p:spPr>
          <p:txBody>
            <a:bodyPr wrap="none" lIns="192902" tIns="96451" rIns="192902" bIns="96451" anchor="ctr"/>
            <a:lstStyle/>
            <a:p>
              <a:endParaRPr lang="en-US" dirty="0"/>
            </a:p>
          </p:txBody>
        </p:sp>
        <p:graphicFrame>
          <p:nvGraphicFramePr>
            <p:cNvPr id="1162259" name="Object 3"/>
            <p:cNvGraphicFramePr>
              <a:graphicFrameLocks noChangeAspect="1"/>
            </p:cNvGraphicFramePr>
            <p:nvPr/>
          </p:nvGraphicFramePr>
          <p:xfrm>
            <a:off x="12596375" y="8884468"/>
            <a:ext cx="8863746" cy="1893172"/>
          </p:xfrm>
          <a:graphic>
            <a:graphicData uri="http://schemas.openxmlformats.org/presentationml/2006/ole">
              <mc:AlternateContent xmlns:mc="http://schemas.openxmlformats.org/markup-compatibility/2006">
                <mc:Choice xmlns:v="urn:schemas-microsoft-com:vml" Requires="v">
                  <p:oleObj spid="_x0000_s146651" name="Equation" r:id="rId6" imgW="1688760" imgH="393480" progId="Equation.3">
                    <p:embed/>
                  </p:oleObj>
                </mc:Choice>
                <mc:Fallback>
                  <p:oleObj name="Equation" r:id="rId6" imgW="1688760" imgH="39348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96375" y="8884468"/>
                          <a:ext cx="8863746" cy="18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4" name="Group 54"/>
            <p:cNvGrpSpPr/>
            <p:nvPr/>
          </p:nvGrpSpPr>
          <p:grpSpPr>
            <a:xfrm flipH="1">
              <a:off x="8147522" y="3124902"/>
              <a:ext cx="3503805" cy="1751905"/>
              <a:chOff x="3276600" y="1371600"/>
              <a:chExt cx="2196881" cy="988665"/>
            </a:xfrm>
          </p:grpSpPr>
          <p:graphicFrame>
            <p:nvGraphicFramePr>
              <p:cNvPr id="56" name="Object 2"/>
              <p:cNvGraphicFramePr>
                <a:graphicFrameLocks noChangeAspect="1"/>
              </p:cNvGraphicFramePr>
              <p:nvPr/>
            </p:nvGraphicFramePr>
            <p:xfrm flipH="1">
              <a:off x="4064701" y="1745903"/>
              <a:ext cx="1408780" cy="614362"/>
            </p:xfrm>
            <a:graphic>
              <a:graphicData uri="http://schemas.openxmlformats.org/presentationml/2006/ole">
                <mc:AlternateContent xmlns:mc="http://schemas.openxmlformats.org/markup-compatibility/2006">
                  <mc:Choice xmlns:v="urn:schemas-microsoft-com:vml" Requires="v">
                    <p:oleObj spid="_x0000_s146652" name="Equation" r:id="rId8" imgW="279360" imgH="203040" progId="Equation.DSMT4">
                      <p:embed/>
                    </p:oleObj>
                  </mc:Choice>
                  <mc:Fallback>
                    <p:oleObj name="Equation" r:id="rId8" imgW="279360" imgH="20304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064701" y="1745903"/>
                            <a:ext cx="140878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7" name="Line 12"/>
              <p:cNvSpPr>
                <a:spLocks noChangeShapeType="1"/>
              </p:cNvSpPr>
              <p:nvPr/>
            </p:nvSpPr>
            <p:spPr bwMode="auto">
              <a:xfrm flipH="1" flipV="1">
                <a:off x="3276600" y="1371600"/>
                <a:ext cx="1066800" cy="838200"/>
              </a:xfrm>
              <a:prstGeom prst="line">
                <a:avLst/>
              </a:prstGeom>
              <a:noFill/>
              <a:ln w="9525">
                <a:solidFill>
                  <a:schemeClr val="tx1"/>
                </a:solidFill>
                <a:round/>
                <a:headEnd/>
                <a:tailEnd/>
              </a:ln>
            </p:spPr>
            <p:txBody>
              <a:bodyPr wrap="none" anchor="ctr"/>
              <a:lstStyle/>
              <a:p>
                <a:endParaRPr lang="en-US" dirty="0"/>
              </a:p>
            </p:txBody>
          </p:sp>
          <p:sp>
            <p:nvSpPr>
              <p:cNvPr id="58" name="Line 13"/>
              <p:cNvSpPr>
                <a:spLocks noChangeShapeType="1"/>
              </p:cNvSpPr>
              <p:nvPr/>
            </p:nvSpPr>
            <p:spPr bwMode="auto">
              <a:xfrm flipH="1" flipV="1">
                <a:off x="3276600" y="1371600"/>
                <a:ext cx="990600" cy="685800"/>
              </a:xfrm>
              <a:prstGeom prst="line">
                <a:avLst/>
              </a:prstGeom>
              <a:noFill/>
              <a:ln w="9525">
                <a:solidFill>
                  <a:schemeClr val="tx1"/>
                </a:solidFill>
                <a:round/>
                <a:headEnd/>
                <a:tailEnd/>
              </a:ln>
            </p:spPr>
            <p:txBody>
              <a:bodyPr wrap="none" anchor="ctr"/>
              <a:lstStyle/>
              <a:p>
                <a:endParaRPr lang="en-US" dirty="0"/>
              </a:p>
            </p:txBody>
          </p:sp>
        </p:grpSp>
        <p:grpSp>
          <p:nvGrpSpPr>
            <p:cNvPr id="5" name="Group 84"/>
            <p:cNvGrpSpPr/>
            <p:nvPr/>
          </p:nvGrpSpPr>
          <p:grpSpPr>
            <a:xfrm>
              <a:off x="4385726" y="7282621"/>
              <a:ext cx="5762377" cy="4554175"/>
              <a:chOff x="0" y="4402301"/>
              <a:chExt cx="5762377" cy="4554175"/>
            </a:xfrm>
          </p:grpSpPr>
          <p:sp>
            <p:nvSpPr>
              <p:cNvPr id="59" name="Line 22"/>
              <p:cNvSpPr>
                <a:spLocks noChangeShapeType="1"/>
              </p:cNvSpPr>
              <p:nvPr/>
            </p:nvSpPr>
            <p:spPr bwMode="auto">
              <a:xfrm flipH="1">
                <a:off x="2736304" y="4708004"/>
                <a:ext cx="1" cy="648071"/>
              </a:xfrm>
              <a:prstGeom prst="line">
                <a:avLst/>
              </a:prstGeom>
              <a:noFill/>
              <a:ln w="9525">
                <a:solidFill>
                  <a:schemeClr val="tx1"/>
                </a:solidFill>
                <a:round/>
                <a:headEnd/>
                <a:tailEnd type="triangle" w="med" len="med"/>
              </a:ln>
            </p:spPr>
            <p:txBody>
              <a:bodyPr lIns="192902" tIns="96451" rIns="192902" bIns="96451"/>
              <a:lstStyle/>
              <a:p>
                <a:endParaRPr lang="en-US" dirty="0"/>
              </a:p>
            </p:txBody>
          </p:sp>
          <p:sp>
            <p:nvSpPr>
              <p:cNvPr id="60" name="Text Box 23"/>
              <p:cNvSpPr txBox="1">
                <a:spLocks noChangeArrowheads="1"/>
              </p:cNvSpPr>
              <p:nvPr/>
            </p:nvSpPr>
            <p:spPr bwMode="auto">
              <a:xfrm>
                <a:off x="2880319" y="4402301"/>
                <a:ext cx="933161" cy="1982256"/>
              </a:xfrm>
              <a:prstGeom prst="rect">
                <a:avLst/>
              </a:prstGeom>
              <a:noFill/>
              <a:ln w="9525">
                <a:noFill/>
                <a:miter lim="800000"/>
                <a:headEnd/>
                <a:tailEnd/>
              </a:ln>
            </p:spPr>
            <p:txBody>
              <a:bodyPr wrap="none" lIns="192902" tIns="96451" rIns="192902" bIns="96451">
                <a:spAutoFit/>
              </a:bodyPr>
              <a:lstStyle/>
              <a:p>
                <a:endParaRPr lang="fr-FR" sz="5400" i="1" dirty="0"/>
              </a:p>
            </p:txBody>
          </p:sp>
          <p:sp>
            <p:nvSpPr>
              <p:cNvPr id="61" name="Line 24"/>
              <p:cNvSpPr>
                <a:spLocks noChangeShapeType="1"/>
              </p:cNvSpPr>
              <p:nvPr/>
            </p:nvSpPr>
            <p:spPr bwMode="auto">
              <a:xfrm>
                <a:off x="433785" y="6614747"/>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62" name="Line 25"/>
              <p:cNvSpPr>
                <a:spLocks noChangeShapeType="1"/>
              </p:cNvSpPr>
              <p:nvPr/>
            </p:nvSpPr>
            <p:spPr bwMode="auto">
              <a:xfrm>
                <a:off x="433785" y="6997320"/>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63" name="Line 26"/>
              <p:cNvSpPr>
                <a:spLocks noChangeShapeType="1"/>
              </p:cNvSpPr>
              <p:nvPr/>
            </p:nvSpPr>
            <p:spPr bwMode="auto">
              <a:xfrm>
                <a:off x="943922"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64" name="Line 27"/>
              <p:cNvSpPr>
                <a:spLocks noChangeShapeType="1"/>
              </p:cNvSpPr>
              <p:nvPr/>
            </p:nvSpPr>
            <p:spPr bwMode="auto">
              <a:xfrm>
                <a:off x="2478088" y="4699072"/>
                <a:ext cx="0" cy="894545"/>
              </a:xfrm>
              <a:prstGeom prst="line">
                <a:avLst/>
              </a:prstGeom>
              <a:noFill/>
              <a:ln w="9525">
                <a:solidFill>
                  <a:schemeClr val="tx1"/>
                </a:solidFill>
                <a:round/>
                <a:headEnd/>
                <a:tailEnd/>
              </a:ln>
            </p:spPr>
            <p:txBody>
              <a:bodyPr lIns="192902" tIns="96451" rIns="192902" bIns="96451"/>
              <a:lstStyle/>
              <a:p>
                <a:endParaRPr lang="en-US" dirty="0"/>
              </a:p>
            </p:txBody>
          </p:sp>
          <p:sp>
            <p:nvSpPr>
              <p:cNvPr id="65" name="Line 28"/>
              <p:cNvSpPr>
                <a:spLocks noChangeShapeType="1"/>
              </p:cNvSpPr>
              <p:nvPr/>
            </p:nvSpPr>
            <p:spPr bwMode="auto">
              <a:xfrm>
                <a:off x="3498365"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66" name="Line 29"/>
              <p:cNvSpPr>
                <a:spLocks noChangeShapeType="1"/>
              </p:cNvSpPr>
              <p:nvPr/>
            </p:nvSpPr>
            <p:spPr bwMode="auto">
              <a:xfrm>
                <a:off x="943922" y="6997321"/>
                <a:ext cx="0" cy="1021133"/>
              </a:xfrm>
              <a:prstGeom prst="line">
                <a:avLst/>
              </a:prstGeom>
              <a:noFill/>
              <a:ln w="9525">
                <a:solidFill>
                  <a:schemeClr val="tx1"/>
                </a:solidFill>
                <a:round/>
                <a:headEnd/>
                <a:tailEnd/>
              </a:ln>
            </p:spPr>
            <p:txBody>
              <a:bodyPr lIns="192902" tIns="96451" rIns="192902" bIns="96451"/>
              <a:lstStyle/>
              <a:p>
                <a:endParaRPr lang="en-US" dirty="0"/>
              </a:p>
            </p:txBody>
          </p:sp>
          <p:sp>
            <p:nvSpPr>
              <p:cNvPr id="67" name="Line 30"/>
              <p:cNvSpPr>
                <a:spLocks noChangeShapeType="1"/>
              </p:cNvSpPr>
              <p:nvPr/>
            </p:nvSpPr>
            <p:spPr bwMode="auto">
              <a:xfrm>
                <a:off x="3497840" y="7507446"/>
                <a:ext cx="527" cy="511007"/>
              </a:xfrm>
              <a:prstGeom prst="line">
                <a:avLst/>
              </a:prstGeom>
              <a:noFill/>
              <a:ln w="9525">
                <a:solidFill>
                  <a:schemeClr val="tx1"/>
                </a:solidFill>
                <a:round/>
                <a:headEnd/>
                <a:tailEnd/>
              </a:ln>
            </p:spPr>
            <p:txBody>
              <a:bodyPr lIns="192902" tIns="96451" rIns="192902" bIns="96451"/>
              <a:lstStyle/>
              <a:p>
                <a:endParaRPr lang="en-US" dirty="0"/>
              </a:p>
            </p:txBody>
          </p:sp>
          <p:sp>
            <p:nvSpPr>
              <p:cNvPr id="68" name="Rectangle 31"/>
              <p:cNvSpPr>
                <a:spLocks noChangeArrowheads="1"/>
              </p:cNvSpPr>
              <p:nvPr/>
            </p:nvSpPr>
            <p:spPr bwMode="auto">
              <a:xfrm>
                <a:off x="3329572" y="5976277"/>
                <a:ext cx="337592" cy="894545"/>
              </a:xfrm>
              <a:prstGeom prst="rect">
                <a:avLst/>
              </a:prstGeom>
              <a:solidFill>
                <a:schemeClr val="tx2"/>
              </a:solidFill>
              <a:ln w="9525">
                <a:solidFill>
                  <a:schemeClr val="tx1"/>
                </a:solidFill>
                <a:miter lim="800000"/>
                <a:headEnd/>
                <a:tailEnd/>
              </a:ln>
            </p:spPr>
            <p:txBody>
              <a:bodyPr wrap="none" lIns="192902" tIns="96451" rIns="192902" bIns="96451" anchor="ctr"/>
              <a:lstStyle/>
              <a:p>
                <a:endParaRPr lang="en-US" dirty="0"/>
              </a:p>
            </p:txBody>
          </p:sp>
          <p:sp>
            <p:nvSpPr>
              <p:cNvPr id="69" name="Line 32"/>
              <p:cNvSpPr>
                <a:spLocks noChangeShapeType="1"/>
              </p:cNvSpPr>
              <p:nvPr/>
            </p:nvSpPr>
            <p:spPr bwMode="auto">
              <a:xfrm>
                <a:off x="943923" y="5593616"/>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70" name="Line 33"/>
              <p:cNvSpPr>
                <a:spLocks noChangeShapeType="1"/>
              </p:cNvSpPr>
              <p:nvPr/>
            </p:nvSpPr>
            <p:spPr bwMode="auto">
              <a:xfrm>
                <a:off x="943923" y="8018453"/>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71" name="Line 34"/>
              <p:cNvSpPr>
                <a:spLocks noChangeShapeType="1"/>
              </p:cNvSpPr>
              <p:nvPr/>
            </p:nvSpPr>
            <p:spPr bwMode="auto">
              <a:xfrm>
                <a:off x="2136746" y="8018452"/>
                <a:ext cx="0" cy="382573"/>
              </a:xfrm>
              <a:prstGeom prst="line">
                <a:avLst/>
              </a:prstGeom>
              <a:noFill/>
              <a:ln w="9525">
                <a:solidFill>
                  <a:schemeClr val="tx1"/>
                </a:solidFill>
                <a:round/>
                <a:headEnd/>
                <a:tailEnd/>
              </a:ln>
            </p:spPr>
            <p:txBody>
              <a:bodyPr lIns="192902" tIns="96451" rIns="192902" bIns="96451"/>
              <a:lstStyle/>
              <a:p>
                <a:endParaRPr lang="en-US" dirty="0"/>
              </a:p>
            </p:txBody>
          </p:sp>
          <p:sp>
            <p:nvSpPr>
              <p:cNvPr id="72" name="Line 35"/>
              <p:cNvSpPr>
                <a:spLocks noChangeShapeType="1"/>
              </p:cNvSpPr>
              <p:nvPr/>
            </p:nvSpPr>
            <p:spPr bwMode="auto">
              <a:xfrm>
                <a:off x="1457810" y="8401025"/>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73" name="Line 36"/>
              <p:cNvSpPr>
                <a:spLocks noChangeShapeType="1"/>
              </p:cNvSpPr>
              <p:nvPr/>
            </p:nvSpPr>
            <p:spPr bwMode="auto">
              <a:xfrm>
                <a:off x="1795403" y="8527611"/>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74" name="Line 41"/>
              <p:cNvSpPr>
                <a:spLocks noChangeShapeType="1"/>
              </p:cNvSpPr>
              <p:nvPr/>
            </p:nvSpPr>
            <p:spPr bwMode="auto">
              <a:xfrm>
                <a:off x="3498366" y="5593616"/>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75" name="Line 42"/>
              <p:cNvSpPr>
                <a:spLocks noChangeShapeType="1"/>
              </p:cNvSpPr>
              <p:nvPr/>
            </p:nvSpPr>
            <p:spPr bwMode="auto">
              <a:xfrm>
                <a:off x="3498366" y="8018453"/>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77" name="Line 49"/>
              <p:cNvSpPr>
                <a:spLocks noChangeShapeType="1"/>
              </p:cNvSpPr>
              <p:nvPr/>
            </p:nvSpPr>
            <p:spPr bwMode="auto">
              <a:xfrm>
                <a:off x="5028782" y="5593616"/>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sp>
            <p:nvSpPr>
              <p:cNvPr id="78" name="Text Box 50"/>
              <p:cNvSpPr txBox="1">
                <a:spLocks noChangeArrowheads="1"/>
              </p:cNvSpPr>
              <p:nvPr/>
            </p:nvSpPr>
            <p:spPr bwMode="auto">
              <a:xfrm>
                <a:off x="4574910" y="6268745"/>
                <a:ext cx="933161" cy="2071469"/>
              </a:xfrm>
              <a:prstGeom prst="rect">
                <a:avLst/>
              </a:prstGeom>
              <a:noFill/>
              <a:ln w="9525">
                <a:noFill/>
                <a:miter lim="800000"/>
                <a:headEnd/>
                <a:tailEnd/>
              </a:ln>
            </p:spPr>
            <p:txBody>
              <a:bodyPr wrap="none" lIns="192902" tIns="96451" rIns="192902" bIns="96451">
                <a:spAutoFit/>
              </a:bodyPr>
              <a:lstStyle/>
              <a:p>
                <a:endParaRPr lang="fr-FR" dirty="0"/>
              </a:p>
            </p:txBody>
          </p:sp>
          <p:sp>
            <p:nvSpPr>
              <p:cNvPr id="79" name="Line 30"/>
              <p:cNvSpPr>
                <a:spLocks noChangeShapeType="1"/>
              </p:cNvSpPr>
              <p:nvPr/>
            </p:nvSpPr>
            <p:spPr bwMode="auto">
              <a:xfrm>
                <a:off x="3497841" y="6869458"/>
                <a:ext cx="0" cy="510390"/>
              </a:xfrm>
              <a:prstGeom prst="line">
                <a:avLst/>
              </a:prstGeom>
              <a:noFill/>
              <a:ln w="9525">
                <a:solidFill>
                  <a:schemeClr val="tx1"/>
                </a:solidFill>
                <a:round/>
                <a:headEnd/>
                <a:tailEnd/>
              </a:ln>
            </p:spPr>
            <p:txBody>
              <a:bodyPr lIns="192902" tIns="96451" rIns="192902" bIns="96451"/>
              <a:lstStyle/>
              <a:p>
                <a:endParaRPr lang="en-US" dirty="0"/>
              </a:p>
            </p:txBody>
          </p:sp>
          <p:sp>
            <p:nvSpPr>
              <p:cNvPr id="80" name="Line 35"/>
              <p:cNvSpPr>
                <a:spLocks noChangeShapeType="1"/>
              </p:cNvSpPr>
              <p:nvPr/>
            </p:nvSpPr>
            <p:spPr bwMode="auto">
              <a:xfrm>
                <a:off x="2819195" y="7380860"/>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81" name="Line 36"/>
              <p:cNvSpPr>
                <a:spLocks noChangeShapeType="1"/>
              </p:cNvSpPr>
              <p:nvPr/>
            </p:nvSpPr>
            <p:spPr bwMode="auto">
              <a:xfrm>
                <a:off x="3156789" y="7507446"/>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82" name="Line 36"/>
              <p:cNvSpPr>
                <a:spLocks noChangeShapeType="1"/>
              </p:cNvSpPr>
              <p:nvPr/>
            </p:nvSpPr>
            <p:spPr bwMode="auto">
              <a:xfrm>
                <a:off x="1966543" y="8655824"/>
                <a:ext cx="321475" cy="0"/>
              </a:xfrm>
              <a:prstGeom prst="line">
                <a:avLst/>
              </a:prstGeom>
              <a:noFill/>
              <a:ln w="9525">
                <a:solidFill>
                  <a:schemeClr val="tx1"/>
                </a:solidFill>
                <a:round/>
                <a:headEnd/>
                <a:tailEnd/>
              </a:ln>
            </p:spPr>
            <p:txBody>
              <a:bodyPr lIns="192902" tIns="96451" rIns="192902" bIns="96451"/>
              <a:lstStyle/>
              <a:p>
                <a:endParaRPr lang="en-US" dirty="0"/>
              </a:p>
            </p:txBody>
          </p:sp>
          <p:sp>
            <p:nvSpPr>
              <p:cNvPr id="83" name="Rounded Rectangle 82"/>
              <p:cNvSpPr/>
              <p:nvPr/>
            </p:nvSpPr>
            <p:spPr bwMode="auto">
              <a:xfrm>
                <a:off x="0" y="4563988"/>
                <a:ext cx="5762377" cy="439248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4" name="Line 49"/>
              <p:cNvSpPr>
                <a:spLocks noChangeShapeType="1"/>
              </p:cNvSpPr>
              <p:nvPr/>
            </p:nvSpPr>
            <p:spPr bwMode="auto">
              <a:xfrm flipV="1">
                <a:off x="4898281" y="7228284"/>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grpSp>
        <p:sp>
          <p:nvSpPr>
            <p:cNvPr id="86" name="Rounded Rectangle 85"/>
            <p:cNvSpPr/>
            <p:nvPr/>
          </p:nvSpPr>
          <p:spPr bwMode="auto">
            <a:xfrm>
              <a:off x="7915855" y="1539652"/>
              <a:ext cx="7704856" cy="410445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7" name="Rounded Rectangle 86"/>
            <p:cNvSpPr/>
            <p:nvPr/>
          </p:nvSpPr>
          <p:spPr bwMode="auto">
            <a:xfrm>
              <a:off x="12164327" y="7660332"/>
              <a:ext cx="9218762" cy="410445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cxnSp>
          <p:nvCxnSpPr>
            <p:cNvPr id="89" name="Straight Arrow Connector 88"/>
            <p:cNvCxnSpPr/>
            <p:nvPr/>
          </p:nvCxnSpPr>
          <p:spPr bwMode="auto">
            <a:xfrm flipV="1">
              <a:off x="9644047" y="5860132"/>
              <a:ext cx="1512168" cy="1296144"/>
            </a:xfrm>
            <a:prstGeom prst="straightConnector1">
              <a:avLst/>
            </a:prstGeom>
            <a:solidFill>
              <a:schemeClr val="accent1"/>
            </a:solidFill>
            <a:ln w="76200" cap="flat" cmpd="sng" algn="ctr">
              <a:solidFill>
                <a:schemeClr val="accent2"/>
              </a:solidFill>
              <a:prstDash val="solid"/>
              <a:round/>
              <a:headEnd type="arrow"/>
              <a:tailEnd type="arrow"/>
            </a:ln>
            <a:effectLst/>
          </p:spPr>
        </p:cxnSp>
        <p:cxnSp>
          <p:nvCxnSpPr>
            <p:cNvPr id="90" name="Straight Arrow Connector 89"/>
            <p:cNvCxnSpPr/>
            <p:nvPr/>
          </p:nvCxnSpPr>
          <p:spPr bwMode="auto">
            <a:xfrm flipH="1" flipV="1">
              <a:off x="11732279" y="5932140"/>
              <a:ext cx="936104" cy="1368152"/>
            </a:xfrm>
            <a:prstGeom prst="straightConnector1">
              <a:avLst/>
            </a:prstGeom>
            <a:solidFill>
              <a:schemeClr val="accent1"/>
            </a:solidFill>
            <a:ln w="76200" cap="flat" cmpd="sng" algn="ctr">
              <a:solidFill>
                <a:schemeClr val="accent2"/>
              </a:solidFill>
              <a:prstDash val="solid"/>
              <a:round/>
              <a:headEnd type="arrow"/>
              <a:tailEnd type="arrow"/>
            </a:ln>
            <a:effectLst/>
          </p:spPr>
        </p:cxnSp>
        <p:cxnSp>
          <p:nvCxnSpPr>
            <p:cNvPr id="95" name="Straight Arrow Connector 94"/>
            <p:cNvCxnSpPr/>
            <p:nvPr/>
          </p:nvCxnSpPr>
          <p:spPr bwMode="auto">
            <a:xfrm flipH="1">
              <a:off x="10292119" y="7804348"/>
              <a:ext cx="1872208" cy="0"/>
            </a:xfrm>
            <a:prstGeom prst="straightConnector1">
              <a:avLst/>
            </a:prstGeom>
            <a:solidFill>
              <a:schemeClr val="accent1"/>
            </a:solidFill>
            <a:ln w="76200" cap="flat" cmpd="sng" algn="ctr">
              <a:solidFill>
                <a:schemeClr val="accent2"/>
              </a:solidFill>
              <a:prstDash val="solid"/>
              <a:round/>
              <a:headEnd type="arrow"/>
              <a:tailEnd type="arrow"/>
            </a:ln>
            <a:effectLst/>
          </p:spPr>
        </p:cxnSp>
      </p:grpSp>
      <p:graphicFrame>
        <p:nvGraphicFramePr>
          <p:cNvPr id="65542" name="Object 6"/>
          <p:cNvGraphicFramePr>
            <a:graphicFrameLocks noChangeAspect="1"/>
          </p:cNvGraphicFramePr>
          <p:nvPr/>
        </p:nvGraphicFramePr>
        <p:xfrm>
          <a:off x="10875744" y="1971700"/>
          <a:ext cx="4654892" cy="1223962"/>
        </p:xfrm>
        <a:graphic>
          <a:graphicData uri="http://schemas.openxmlformats.org/presentationml/2006/ole">
            <mc:AlternateContent xmlns:mc="http://schemas.openxmlformats.org/markup-compatibility/2006">
              <mc:Choice xmlns:v="urn:schemas-microsoft-com:vml" Requires="v">
                <p:oleObj spid="_x0000_s146653" name="Equation" r:id="rId10" imgW="1066680" imgH="228600" progId="Equation.DSMT4">
                  <p:embed/>
                </p:oleObj>
              </mc:Choice>
              <mc:Fallback>
                <p:oleObj name="Equation" r:id="rId10" imgW="1066680" imgH="22860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75744" y="1971700"/>
                        <a:ext cx="4654892"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69640" name="Object 8"/>
          <p:cNvGraphicFramePr>
            <a:graphicFrameLocks noChangeAspect="1"/>
          </p:cNvGraphicFramePr>
          <p:nvPr/>
        </p:nvGraphicFramePr>
        <p:xfrm>
          <a:off x="10875744" y="8565563"/>
          <a:ext cx="7037905" cy="2652713"/>
        </p:xfrm>
        <a:graphic>
          <a:graphicData uri="http://schemas.openxmlformats.org/presentationml/2006/ole">
            <mc:AlternateContent xmlns:mc="http://schemas.openxmlformats.org/markup-compatibility/2006">
              <mc:Choice xmlns:v="urn:schemas-microsoft-com:vml" Requires="v">
                <p:oleObj spid="_x0000_s146654" name="Equation" r:id="rId12" imgW="1612800" imgH="495000" progId="Equation.DSMT4">
                  <p:embed/>
                </p:oleObj>
              </mc:Choice>
              <mc:Fallback>
                <p:oleObj name="Equation" r:id="rId12" imgW="1612800" imgH="49500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75744" y="8565563"/>
                        <a:ext cx="7037905"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69641" name="Object 9"/>
          <p:cNvGraphicFramePr>
            <a:graphicFrameLocks noChangeAspect="1"/>
          </p:cNvGraphicFramePr>
          <p:nvPr/>
        </p:nvGraphicFramePr>
        <p:xfrm>
          <a:off x="12049085" y="5746345"/>
          <a:ext cx="4766025" cy="2652713"/>
        </p:xfrm>
        <a:graphic>
          <a:graphicData uri="http://schemas.openxmlformats.org/presentationml/2006/ole">
            <mc:AlternateContent xmlns:mc="http://schemas.openxmlformats.org/markup-compatibility/2006">
              <mc:Choice xmlns:v="urn:schemas-microsoft-com:vml" Requires="v">
                <p:oleObj spid="_x0000_s146655" name="Equation" r:id="rId14" imgW="1091880" imgH="495000" progId="Equation.DSMT4">
                  <p:embed/>
                </p:oleObj>
              </mc:Choice>
              <mc:Fallback>
                <p:oleObj name="Equation" r:id="rId14" imgW="1091880" imgH="495000" progId="Equation.DSMT4">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049085" y="5746345"/>
                        <a:ext cx="4766025"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85" name="Line 14"/>
          <p:cNvSpPr>
            <a:spLocks noChangeShapeType="1"/>
          </p:cNvSpPr>
          <p:nvPr/>
        </p:nvSpPr>
        <p:spPr bwMode="auto">
          <a:xfrm>
            <a:off x="11400324" y="5140052"/>
            <a:ext cx="7180918"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88" name="Line 15"/>
          <p:cNvSpPr>
            <a:spLocks noChangeShapeType="1"/>
          </p:cNvSpPr>
          <p:nvPr/>
        </p:nvSpPr>
        <p:spPr bwMode="auto">
          <a:xfrm flipV="1">
            <a:off x="11400323" y="3608882"/>
            <a:ext cx="0" cy="153117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aphicFrame>
        <p:nvGraphicFramePr>
          <p:cNvPr id="91" name="Object 2"/>
          <p:cNvGraphicFramePr>
            <a:graphicFrameLocks noChangeAspect="1"/>
          </p:cNvGraphicFramePr>
          <p:nvPr/>
        </p:nvGraphicFramePr>
        <p:xfrm>
          <a:off x="9939572" y="3483868"/>
          <a:ext cx="1220281" cy="1087438"/>
        </p:xfrm>
        <a:graphic>
          <a:graphicData uri="http://schemas.openxmlformats.org/presentationml/2006/ole">
            <mc:AlternateContent xmlns:mc="http://schemas.openxmlformats.org/markup-compatibility/2006">
              <mc:Choice xmlns:v="urn:schemas-microsoft-com:vml" Requires="v">
                <p:oleObj spid="_x0000_s146656" name="Equation" r:id="rId16" imgW="279360" imgH="203040" progId="Equation.DSMT4">
                  <p:embed/>
                </p:oleObj>
              </mc:Choice>
              <mc:Fallback>
                <p:oleObj name="Equation" r:id="rId16" imgW="279360" imgH="203040" progId="Equation.DSMT4">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39572" y="3483868"/>
                        <a:ext cx="1220281"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69643" name="Object 11"/>
          <p:cNvGraphicFramePr>
            <a:graphicFrameLocks noChangeAspect="1"/>
          </p:cNvGraphicFramePr>
          <p:nvPr/>
        </p:nvGraphicFramePr>
        <p:xfrm>
          <a:off x="19284781" y="4770439"/>
          <a:ext cx="387378" cy="815975"/>
        </p:xfrm>
        <a:graphic>
          <a:graphicData uri="http://schemas.openxmlformats.org/presentationml/2006/ole">
            <mc:AlternateContent xmlns:mc="http://schemas.openxmlformats.org/markup-compatibility/2006">
              <mc:Choice xmlns:v="urn:schemas-microsoft-com:vml" Requires="v">
                <p:oleObj spid="_x0000_s146657" name="Equation" r:id="rId18" imgW="88560" imgH="152280" progId="Equation.DSMT4">
                  <p:embed/>
                </p:oleObj>
              </mc:Choice>
              <mc:Fallback>
                <p:oleObj name="Equation" r:id="rId18" imgW="88560" imgH="152280" progId="Equation.DSMT4">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284781" y="4770439"/>
                        <a:ext cx="387378"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1.1. Neurons and Synapses/Overview</a:t>
            </a:r>
          </a:p>
        </p:txBody>
      </p:sp>
      <p:pic>
        <p:nvPicPr>
          <p:cNvPr id="7" name="Picture 3" descr="pipe_cervelle"/>
          <p:cNvPicPr>
            <a:picLocks noChangeAspect="1" noChangeArrowheads="1"/>
          </p:cNvPicPr>
          <p:nvPr/>
        </p:nvPicPr>
        <p:blipFill>
          <a:blip r:embed="rId3" cstate="print"/>
          <a:srcRect/>
          <a:stretch>
            <a:fillRect/>
          </a:stretch>
        </p:blipFill>
        <p:spPr bwMode="auto">
          <a:xfrm>
            <a:off x="12937036" y="4527867"/>
            <a:ext cx="5867400" cy="4772025"/>
          </a:xfrm>
          <a:prstGeom prst="rect">
            <a:avLst/>
          </a:prstGeom>
          <a:noFill/>
          <a:ln w="9525">
            <a:noFill/>
            <a:miter lim="800000"/>
            <a:headEnd/>
            <a:tailEnd/>
          </a:ln>
        </p:spPr>
      </p:pic>
      <p:sp>
        <p:nvSpPr>
          <p:cNvPr id="8" name="Rectangle 4"/>
          <p:cNvSpPr>
            <a:spLocks noChangeArrowheads="1"/>
          </p:cNvSpPr>
          <p:nvPr/>
        </p:nvSpPr>
        <p:spPr bwMode="auto">
          <a:xfrm>
            <a:off x="12251236" y="8566467"/>
            <a:ext cx="6781800" cy="838200"/>
          </a:xfrm>
          <a:prstGeom prst="rect">
            <a:avLst/>
          </a:prstGeom>
          <a:solidFill>
            <a:schemeClr val="bg1"/>
          </a:solidFill>
          <a:ln w="9525">
            <a:noFill/>
            <a:miter lim="800000"/>
            <a:headEnd/>
            <a:tailEnd/>
          </a:ln>
        </p:spPr>
        <p:txBody>
          <a:bodyPr wrap="none" anchor="ctr"/>
          <a:lstStyle/>
          <a:p>
            <a:endParaRPr lang="en-US" dirty="0"/>
          </a:p>
        </p:txBody>
      </p:sp>
      <p:sp>
        <p:nvSpPr>
          <p:cNvPr id="9" name="Freeform 5"/>
          <p:cNvSpPr>
            <a:spLocks/>
          </p:cNvSpPr>
          <p:nvPr/>
        </p:nvSpPr>
        <p:spPr bwMode="auto">
          <a:xfrm>
            <a:off x="15604036" y="6966267"/>
            <a:ext cx="4114800" cy="2120900"/>
          </a:xfrm>
          <a:custGeom>
            <a:avLst/>
            <a:gdLst>
              <a:gd name="T0" fmla="*/ 2147483647 w 2592"/>
              <a:gd name="T1" fmla="*/ 2147483647 h 1336"/>
              <a:gd name="T2" fmla="*/ 2147483647 w 2592"/>
              <a:gd name="T3" fmla="*/ 2147483647 h 1336"/>
              <a:gd name="T4" fmla="*/ 2147483647 w 2592"/>
              <a:gd name="T5" fmla="*/ 2147483647 h 1336"/>
              <a:gd name="T6" fmla="*/ 2147483647 w 2592"/>
              <a:gd name="T7" fmla="*/ 2147483647 h 1336"/>
              <a:gd name="T8" fmla="*/ 2147483647 w 2592"/>
              <a:gd name="T9" fmla="*/ 2147483647 h 1336"/>
              <a:gd name="T10" fmla="*/ 2147483647 w 2592"/>
              <a:gd name="T11" fmla="*/ 2147483647 h 1336"/>
              <a:gd name="T12" fmla="*/ 2147483647 w 2592"/>
              <a:gd name="T13" fmla="*/ 2147483647 h 1336"/>
              <a:gd name="T14" fmla="*/ 0 60000 65536"/>
              <a:gd name="T15" fmla="*/ 0 60000 65536"/>
              <a:gd name="T16" fmla="*/ 0 60000 65536"/>
              <a:gd name="T17" fmla="*/ 0 60000 65536"/>
              <a:gd name="T18" fmla="*/ 0 60000 65536"/>
              <a:gd name="T19" fmla="*/ 0 60000 65536"/>
              <a:gd name="T20" fmla="*/ 0 60000 65536"/>
              <a:gd name="T21" fmla="*/ 0 w 2592"/>
              <a:gd name="T22" fmla="*/ 0 h 1336"/>
              <a:gd name="T23" fmla="*/ 2592 w 2592"/>
              <a:gd name="T24" fmla="*/ 1336 h 13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92" h="1336">
                <a:moveTo>
                  <a:pt x="64" y="1240"/>
                </a:moveTo>
                <a:cubicBezTo>
                  <a:pt x="32" y="1040"/>
                  <a:pt x="0" y="840"/>
                  <a:pt x="112" y="712"/>
                </a:cubicBezTo>
                <a:cubicBezTo>
                  <a:pt x="224" y="584"/>
                  <a:pt x="536" y="552"/>
                  <a:pt x="736" y="472"/>
                </a:cubicBezTo>
                <a:cubicBezTo>
                  <a:pt x="936" y="392"/>
                  <a:pt x="1048" y="288"/>
                  <a:pt x="1312" y="232"/>
                </a:cubicBezTo>
                <a:cubicBezTo>
                  <a:pt x="1576" y="176"/>
                  <a:pt x="2144" y="0"/>
                  <a:pt x="2320" y="136"/>
                </a:cubicBezTo>
                <a:cubicBezTo>
                  <a:pt x="2496" y="272"/>
                  <a:pt x="2592" y="848"/>
                  <a:pt x="2368" y="1048"/>
                </a:cubicBezTo>
                <a:cubicBezTo>
                  <a:pt x="2144" y="1248"/>
                  <a:pt x="1560" y="1292"/>
                  <a:pt x="976" y="1336"/>
                </a:cubicBezTo>
              </a:path>
            </a:pathLst>
          </a:custGeom>
          <a:solidFill>
            <a:schemeClr val="bg1"/>
          </a:solidFill>
          <a:ln w="9525">
            <a:noFill/>
            <a:round/>
            <a:headEnd/>
            <a:tailEnd/>
          </a:ln>
        </p:spPr>
        <p:txBody>
          <a:bodyPr wrap="none" anchor="ctr"/>
          <a:lstStyle/>
          <a:p>
            <a:endParaRPr lang="en-US" dirty="0"/>
          </a:p>
        </p:txBody>
      </p:sp>
      <p:grpSp>
        <p:nvGrpSpPr>
          <p:cNvPr id="2" name="Group 6"/>
          <p:cNvGrpSpPr>
            <a:grpSpLocks/>
          </p:cNvGrpSpPr>
          <p:nvPr/>
        </p:nvGrpSpPr>
        <p:grpSpPr bwMode="auto">
          <a:xfrm>
            <a:off x="17432836" y="7271067"/>
            <a:ext cx="990600" cy="990600"/>
            <a:chOff x="3888" y="2592"/>
            <a:chExt cx="624" cy="624"/>
          </a:xfrm>
        </p:grpSpPr>
        <p:sp>
          <p:nvSpPr>
            <p:cNvPr id="11" name="Oval 7"/>
            <p:cNvSpPr>
              <a:spLocks noChangeArrowheads="1"/>
            </p:cNvSpPr>
            <p:nvPr/>
          </p:nvSpPr>
          <p:spPr bwMode="auto">
            <a:xfrm>
              <a:off x="3888" y="2592"/>
              <a:ext cx="624" cy="624"/>
            </a:xfrm>
            <a:prstGeom prst="ellipse">
              <a:avLst/>
            </a:prstGeom>
            <a:solidFill>
              <a:schemeClr val="hlink"/>
            </a:solidFill>
            <a:ln w="9525">
              <a:solidFill>
                <a:schemeClr val="hlink"/>
              </a:solidFill>
              <a:round/>
              <a:headEnd/>
              <a:tailEnd/>
            </a:ln>
          </p:spPr>
          <p:txBody>
            <a:bodyPr wrap="none" anchor="ctr"/>
            <a:lstStyle/>
            <a:p>
              <a:endParaRPr lang="en-US" dirty="0"/>
            </a:p>
          </p:txBody>
        </p:sp>
        <p:sp>
          <p:nvSpPr>
            <p:cNvPr id="12" name="Line 8"/>
            <p:cNvSpPr>
              <a:spLocks noChangeShapeType="1"/>
            </p:cNvSpPr>
            <p:nvPr/>
          </p:nvSpPr>
          <p:spPr bwMode="auto">
            <a:xfrm flipH="1">
              <a:off x="4176" y="2688"/>
              <a:ext cx="288" cy="192"/>
            </a:xfrm>
            <a:prstGeom prst="line">
              <a:avLst/>
            </a:prstGeom>
            <a:noFill/>
            <a:ln w="28575">
              <a:solidFill>
                <a:schemeClr val="accent2"/>
              </a:solidFill>
              <a:round/>
              <a:headEnd/>
              <a:tailEnd/>
            </a:ln>
          </p:spPr>
          <p:txBody>
            <a:bodyPr wrap="none" anchor="ctr"/>
            <a:lstStyle/>
            <a:p>
              <a:endParaRPr lang="en-US" dirty="0"/>
            </a:p>
          </p:txBody>
        </p:sp>
        <p:sp>
          <p:nvSpPr>
            <p:cNvPr id="13" name="Line 9"/>
            <p:cNvSpPr>
              <a:spLocks noChangeShapeType="1"/>
            </p:cNvSpPr>
            <p:nvPr/>
          </p:nvSpPr>
          <p:spPr bwMode="auto">
            <a:xfrm flipH="1" flipV="1">
              <a:off x="4176" y="2880"/>
              <a:ext cx="288" cy="192"/>
            </a:xfrm>
            <a:prstGeom prst="line">
              <a:avLst/>
            </a:prstGeom>
            <a:noFill/>
            <a:ln w="28575">
              <a:solidFill>
                <a:schemeClr val="accent2"/>
              </a:solidFill>
              <a:round/>
              <a:headEnd/>
              <a:tailEnd/>
            </a:ln>
          </p:spPr>
          <p:txBody>
            <a:bodyPr wrap="none" anchor="ctr"/>
            <a:lstStyle/>
            <a:p>
              <a:endParaRPr lang="en-US" dirty="0"/>
            </a:p>
          </p:txBody>
        </p:sp>
        <p:sp>
          <p:nvSpPr>
            <p:cNvPr id="14" name="Freeform 10"/>
            <p:cNvSpPr>
              <a:spLocks/>
            </p:cNvSpPr>
            <p:nvPr/>
          </p:nvSpPr>
          <p:spPr bwMode="auto">
            <a:xfrm>
              <a:off x="4464" y="2832"/>
              <a:ext cx="48" cy="144"/>
            </a:xfrm>
            <a:custGeom>
              <a:avLst/>
              <a:gdLst>
                <a:gd name="T0" fmla="*/ 48 w 48"/>
                <a:gd name="T1" fmla="*/ 0 h 96"/>
                <a:gd name="T2" fmla="*/ 0 w 48"/>
                <a:gd name="T3" fmla="*/ 364 h 96"/>
                <a:gd name="T4" fmla="*/ 48 w 48"/>
                <a:gd name="T5" fmla="*/ 729 h 96"/>
                <a:gd name="T6" fmla="*/ 0 60000 65536"/>
                <a:gd name="T7" fmla="*/ 0 60000 65536"/>
                <a:gd name="T8" fmla="*/ 0 60000 65536"/>
                <a:gd name="T9" fmla="*/ 0 w 48"/>
                <a:gd name="T10" fmla="*/ 0 h 96"/>
                <a:gd name="T11" fmla="*/ 48 w 48"/>
                <a:gd name="T12" fmla="*/ 96 h 96"/>
              </a:gdLst>
              <a:ahLst/>
              <a:cxnLst>
                <a:cxn ang="T6">
                  <a:pos x="T0" y="T1"/>
                </a:cxn>
                <a:cxn ang="T7">
                  <a:pos x="T2" y="T3"/>
                </a:cxn>
                <a:cxn ang="T8">
                  <a:pos x="T4" y="T5"/>
                </a:cxn>
              </a:cxnLst>
              <a:rect l="T9" t="T10" r="T11" b="T12"/>
              <a:pathLst>
                <a:path w="48" h="96">
                  <a:moveTo>
                    <a:pt x="48" y="0"/>
                  </a:moveTo>
                  <a:cubicBezTo>
                    <a:pt x="24" y="16"/>
                    <a:pt x="0" y="32"/>
                    <a:pt x="0" y="48"/>
                  </a:cubicBezTo>
                  <a:cubicBezTo>
                    <a:pt x="0" y="64"/>
                    <a:pt x="24" y="80"/>
                    <a:pt x="48" y="96"/>
                  </a:cubicBezTo>
                </a:path>
              </a:pathLst>
            </a:custGeom>
            <a:noFill/>
            <a:ln w="28575">
              <a:solidFill>
                <a:schemeClr val="accent2"/>
              </a:solidFill>
              <a:round/>
              <a:headEnd/>
              <a:tailEnd/>
            </a:ln>
          </p:spPr>
          <p:txBody>
            <a:bodyPr wrap="none" anchor="ctr"/>
            <a:lstStyle/>
            <a:p>
              <a:endParaRPr lang="en-US" dirty="0"/>
            </a:p>
          </p:txBody>
        </p:sp>
      </p:grpSp>
      <p:sp>
        <p:nvSpPr>
          <p:cNvPr id="15" name="Text Box 11"/>
          <p:cNvSpPr txBox="1">
            <a:spLocks noChangeArrowheads="1"/>
          </p:cNvSpPr>
          <p:nvPr/>
        </p:nvSpPr>
        <p:spPr bwMode="auto">
          <a:xfrm>
            <a:off x="10806875" y="5624829"/>
            <a:ext cx="2177199" cy="1800493"/>
          </a:xfrm>
          <a:prstGeom prst="rect">
            <a:avLst/>
          </a:prstGeom>
          <a:noFill/>
          <a:ln w="9525">
            <a:noFill/>
            <a:miter lim="800000"/>
            <a:headEnd/>
            <a:tailEnd/>
          </a:ln>
        </p:spPr>
        <p:txBody>
          <a:bodyPr wrap="none">
            <a:spAutoFit/>
          </a:bodyPr>
          <a:lstStyle/>
          <a:p>
            <a:r>
              <a:rPr lang="en-US" sz="5400" dirty="0"/>
              <a:t>visual </a:t>
            </a:r>
          </a:p>
          <a:p>
            <a:r>
              <a:rPr lang="en-US" sz="5400" dirty="0"/>
              <a:t>cortex</a:t>
            </a:r>
            <a:endParaRPr lang="en-US" sz="1600" dirty="0"/>
          </a:p>
        </p:txBody>
      </p:sp>
      <p:sp>
        <p:nvSpPr>
          <p:cNvPr id="16" name="Text Box 12"/>
          <p:cNvSpPr txBox="1">
            <a:spLocks noChangeArrowheads="1"/>
          </p:cNvSpPr>
          <p:nvPr/>
        </p:nvSpPr>
        <p:spPr bwMode="auto">
          <a:xfrm>
            <a:off x="15227047" y="2743202"/>
            <a:ext cx="2177199" cy="1800493"/>
          </a:xfrm>
          <a:prstGeom prst="rect">
            <a:avLst/>
          </a:prstGeom>
          <a:noFill/>
          <a:ln w="9525">
            <a:noFill/>
            <a:miter lim="800000"/>
            <a:headEnd/>
            <a:tailEnd/>
          </a:ln>
        </p:spPr>
        <p:txBody>
          <a:bodyPr wrap="none">
            <a:spAutoFit/>
          </a:bodyPr>
          <a:lstStyle/>
          <a:p>
            <a:r>
              <a:rPr lang="en-US" sz="5400" dirty="0"/>
              <a:t>motor </a:t>
            </a:r>
          </a:p>
          <a:p>
            <a:r>
              <a:rPr lang="en-US" sz="5400" dirty="0"/>
              <a:t>cortex</a:t>
            </a:r>
            <a:endParaRPr lang="en-US" sz="1800" dirty="0"/>
          </a:p>
        </p:txBody>
      </p:sp>
      <p:sp>
        <p:nvSpPr>
          <p:cNvPr id="17" name="Text Box 13"/>
          <p:cNvSpPr txBox="1">
            <a:spLocks noChangeArrowheads="1"/>
          </p:cNvSpPr>
          <p:nvPr/>
        </p:nvSpPr>
        <p:spPr bwMode="auto">
          <a:xfrm>
            <a:off x="18720214" y="4573904"/>
            <a:ext cx="2839239" cy="1754326"/>
          </a:xfrm>
          <a:prstGeom prst="rect">
            <a:avLst/>
          </a:prstGeom>
          <a:noFill/>
          <a:ln w="9525">
            <a:noFill/>
            <a:miter lim="800000"/>
            <a:headEnd/>
            <a:tailEnd/>
          </a:ln>
        </p:spPr>
        <p:txBody>
          <a:bodyPr wrap="none">
            <a:spAutoFit/>
          </a:bodyPr>
          <a:lstStyle/>
          <a:p>
            <a:r>
              <a:rPr lang="en-US" sz="5400" dirty="0"/>
              <a:t>frontal </a:t>
            </a:r>
          </a:p>
          <a:p>
            <a:r>
              <a:rPr lang="en-US" sz="5400" dirty="0"/>
              <a:t>    cortex</a:t>
            </a:r>
            <a:endParaRPr lang="en-US" sz="1600" dirty="0"/>
          </a:p>
        </p:txBody>
      </p:sp>
      <p:sp>
        <p:nvSpPr>
          <p:cNvPr id="18" name="Text Box 14"/>
          <p:cNvSpPr txBox="1">
            <a:spLocks noChangeArrowheads="1"/>
          </p:cNvSpPr>
          <p:nvPr/>
        </p:nvSpPr>
        <p:spPr bwMode="auto">
          <a:xfrm>
            <a:off x="14992054" y="8993504"/>
            <a:ext cx="2723823" cy="1800493"/>
          </a:xfrm>
          <a:prstGeom prst="rect">
            <a:avLst/>
          </a:prstGeom>
          <a:noFill/>
          <a:ln w="9525">
            <a:noFill/>
            <a:miter lim="800000"/>
            <a:headEnd/>
            <a:tailEnd/>
          </a:ln>
        </p:spPr>
        <p:txBody>
          <a:bodyPr wrap="none">
            <a:spAutoFit/>
          </a:bodyPr>
          <a:lstStyle/>
          <a:p>
            <a:r>
              <a:rPr lang="en-US" sz="5400" dirty="0"/>
              <a:t>to motor</a:t>
            </a:r>
          </a:p>
          <a:p>
            <a:r>
              <a:rPr lang="en-US" sz="5400" dirty="0"/>
              <a:t>output</a:t>
            </a:r>
            <a:endParaRPr lang="en-US" sz="1600" dirty="0"/>
          </a:p>
        </p:txBody>
      </p:sp>
      <p:sp>
        <p:nvSpPr>
          <p:cNvPr id="19" name="Freeform 15"/>
          <p:cNvSpPr>
            <a:spLocks/>
          </p:cNvSpPr>
          <p:nvPr/>
        </p:nvSpPr>
        <p:spPr bwMode="auto">
          <a:xfrm>
            <a:off x="13165636" y="6432867"/>
            <a:ext cx="4267200" cy="1308100"/>
          </a:xfrm>
          <a:custGeom>
            <a:avLst/>
            <a:gdLst>
              <a:gd name="T0" fmla="*/ 2147483647 w 2688"/>
              <a:gd name="T1" fmla="*/ 2147483647 h 1056"/>
              <a:gd name="T2" fmla="*/ 2147483647 w 2688"/>
              <a:gd name="T3" fmla="*/ 2147483647 h 1056"/>
              <a:gd name="T4" fmla="*/ 2147483647 w 2688"/>
              <a:gd name="T5" fmla="*/ 2147483647 h 1056"/>
              <a:gd name="T6" fmla="*/ 0 w 2688"/>
              <a:gd name="T7" fmla="*/ 2147483647 h 1056"/>
              <a:gd name="T8" fmla="*/ 0 60000 65536"/>
              <a:gd name="T9" fmla="*/ 0 60000 65536"/>
              <a:gd name="T10" fmla="*/ 0 60000 65536"/>
              <a:gd name="T11" fmla="*/ 0 60000 65536"/>
              <a:gd name="T12" fmla="*/ 0 w 2688"/>
              <a:gd name="T13" fmla="*/ 0 h 1056"/>
              <a:gd name="T14" fmla="*/ 2688 w 2688"/>
              <a:gd name="T15" fmla="*/ 1056 h 1056"/>
            </a:gdLst>
            <a:ahLst/>
            <a:cxnLst>
              <a:cxn ang="T8">
                <a:pos x="T0" y="T1"/>
              </a:cxn>
              <a:cxn ang="T9">
                <a:pos x="T2" y="T3"/>
              </a:cxn>
              <a:cxn ang="T10">
                <a:pos x="T4" y="T5"/>
              </a:cxn>
              <a:cxn ang="T11">
                <a:pos x="T6" y="T7"/>
              </a:cxn>
            </a:cxnLst>
            <a:rect l="T12" t="T13" r="T14" b="T15"/>
            <a:pathLst>
              <a:path w="2688" h="1056">
                <a:moveTo>
                  <a:pt x="2688" y="1000"/>
                </a:moveTo>
                <a:cubicBezTo>
                  <a:pt x="2492" y="1028"/>
                  <a:pt x="2296" y="1056"/>
                  <a:pt x="2112" y="904"/>
                </a:cubicBezTo>
                <a:cubicBezTo>
                  <a:pt x="1928" y="752"/>
                  <a:pt x="1936" y="176"/>
                  <a:pt x="1584" y="88"/>
                </a:cubicBezTo>
                <a:cubicBezTo>
                  <a:pt x="1232" y="0"/>
                  <a:pt x="264" y="328"/>
                  <a:pt x="0" y="376"/>
                </a:cubicBezTo>
              </a:path>
            </a:pathLst>
          </a:custGeom>
          <a:noFill/>
          <a:ln w="28575">
            <a:solidFill>
              <a:srgbClr val="FFFF00"/>
            </a:solidFill>
            <a:round/>
            <a:headEnd/>
            <a:tailEnd type="triangle" w="med" len="med"/>
          </a:ln>
        </p:spPr>
        <p:txBody>
          <a:bodyPr wrap="none" anchor="ctr"/>
          <a:lstStyle/>
          <a:p>
            <a:endParaRPr lang="en-US" dirty="0"/>
          </a:p>
        </p:txBody>
      </p:sp>
      <p:grpSp>
        <p:nvGrpSpPr>
          <p:cNvPr id="3" name="Group 16"/>
          <p:cNvGrpSpPr>
            <a:grpSpLocks/>
          </p:cNvGrpSpPr>
          <p:nvPr/>
        </p:nvGrpSpPr>
        <p:grpSpPr bwMode="auto">
          <a:xfrm>
            <a:off x="13241836" y="5289867"/>
            <a:ext cx="812800" cy="1981200"/>
            <a:chOff x="1248" y="1248"/>
            <a:chExt cx="512" cy="1248"/>
          </a:xfrm>
        </p:grpSpPr>
        <p:sp>
          <p:nvSpPr>
            <p:cNvPr id="21" name="Freeform 17"/>
            <p:cNvSpPr>
              <a:spLocks/>
            </p:cNvSpPr>
            <p:nvPr/>
          </p:nvSpPr>
          <p:spPr bwMode="auto">
            <a:xfrm>
              <a:off x="1344" y="2304"/>
              <a:ext cx="336" cy="192"/>
            </a:xfrm>
            <a:custGeom>
              <a:avLst/>
              <a:gdLst>
                <a:gd name="T0" fmla="*/ 0 w 336"/>
                <a:gd name="T1" fmla="*/ 0 h 192"/>
                <a:gd name="T2" fmla="*/ 240 w 336"/>
                <a:gd name="T3" fmla="*/ 48 h 192"/>
                <a:gd name="T4" fmla="*/ 336 w 336"/>
                <a:gd name="T5" fmla="*/ 192 h 192"/>
                <a:gd name="T6" fmla="*/ 0 60000 65536"/>
                <a:gd name="T7" fmla="*/ 0 60000 65536"/>
                <a:gd name="T8" fmla="*/ 0 60000 65536"/>
                <a:gd name="T9" fmla="*/ 0 w 336"/>
                <a:gd name="T10" fmla="*/ 0 h 192"/>
                <a:gd name="T11" fmla="*/ 336 w 336"/>
                <a:gd name="T12" fmla="*/ 192 h 192"/>
              </a:gdLst>
              <a:ahLst/>
              <a:cxnLst>
                <a:cxn ang="T6">
                  <a:pos x="T0" y="T1"/>
                </a:cxn>
                <a:cxn ang="T7">
                  <a:pos x="T2" y="T3"/>
                </a:cxn>
                <a:cxn ang="T8">
                  <a:pos x="T4" y="T5"/>
                </a:cxn>
              </a:cxnLst>
              <a:rect l="T9" t="T10" r="T11" b="T12"/>
              <a:pathLst>
                <a:path w="336" h="192">
                  <a:moveTo>
                    <a:pt x="0" y="0"/>
                  </a:moveTo>
                  <a:cubicBezTo>
                    <a:pt x="92" y="8"/>
                    <a:pt x="184" y="16"/>
                    <a:pt x="240" y="48"/>
                  </a:cubicBezTo>
                  <a:cubicBezTo>
                    <a:pt x="296" y="80"/>
                    <a:pt x="316" y="136"/>
                    <a:pt x="336" y="192"/>
                  </a:cubicBezTo>
                </a:path>
              </a:pathLst>
            </a:custGeom>
            <a:noFill/>
            <a:ln w="28575">
              <a:solidFill>
                <a:srgbClr val="FFFF00"/>
              </a:solidFill>
              <a:round/>
              <a:headEnd/>
              <a:tailEnd type="triangle" w="med" len="med"/>
            </a:ln>
          </p:spPr>
          <p:txBody>
            <a:bodyPr wrap="none" anchor="ctr"/>
            <a:lstStyle/>
            <a:p>
              <a:endParaRPr lang="en-US" dirty="0"/>
            </a:p>
          </p:txBody>
        </p:sp>
        <p:sp>
          <p:nvSpPr>
            <p:cNvPr id="22" name="Freeform 18"/>
            <p:cNvSpPr>
              <a:spLocks/>
            </p:cNvSpPr>
            <p:nvPr/>
          </p:nvSpPr>
          <p:spPr bwMode="auto">
            <a:xfrm>
              <a:off x="1248" y="1248"/>
              <a:ext cx="512" cy="864"/>
            </a:xfrm>
            <a:custGeom>
              <a:avLst/>
              <a:gdLst>
                <a:gd name="T0" fmla="*/ 0 w 512"/>
                <a:gd name="T1" fmla="*/ 864 h 864"/>
                <a:gd name="T2" fmla="*/ 432 w 512"/>
                <a:gd name="T3" fmla="*/ 480 h 864"/>
                <a:gd name="T4" fmla="*/ 480 w 512"/>
                <a:gd name="T5" fmla="*/ 0 h 864"/>
                <a:gd name="T6" fmla="*/ 0 60000 65536"/>
                <a:gd name="T7" fmla="*/ 0 60000 65536"/>
                <a:gd name="T8" fmla="*/ 0 60000 65536"/>
                <a:gd name="T9" fmla="*/ 0 w 512"/>
                <a:gd name="T10" fmla="*/ 0 h 864"/>
                <a:gd name="T11" fmla="*/ 512 w 512"/>
                <a:gd name="T12" fmla="*/ 864 h 864"/>
              </a:gdLst>
              <a:ahLst/>
              <a:cxnLst>
                <a:cxn ang="T6">
                  <a:pos x="T0" y="T1"/>
                </a:cxn>
                <a:cxn ang="T7">
                  <a:pos x="T2" y="T3"/>
                </a:cxn>
                <a:cxn ang="T8">
                  <a:pos x="T4" y="T5"/>
                </a:cxn>
              </a:cxnLst>
              <a:rect l="T9" t="T10" r="T11" b="T12"/>
              <a:pathLst>
                <a:path w="512" h="864">
                  <a:moveTo>
                    <a:pt x="0" y="864"/>
                  </a:moveTo>
                  <a:cubicBezTo>
                    <a:pt x="176" y="744"/>
                    <a:pt x="352" y="624"/>
                    <a:pt x="432" y="480"/>
                  </a:cubicBezTo>
                  <a:cubicBezTo>
                    <a:pt x="512" y="336"/>
                    <a:pt x="496" y="168"/>
                    <a:pt x="480" y="0"/>
                  </a:cubicBezTo>
                </a:path>
              </a:pathLst>
            </a:custGeom>
            <a:noFill/>
            <a:ln w="28575">
              <a:solidFill>
                <a:srgbClr val="FFFF00"/>
              </a:solidFill>
              <a:round/>
              <a:headEnd/>
              <a:tailEnd type="triangle" w="med" len="med"/>
            </a:ln>
          </p:spPr>
          <p:txBody>
            <a:bodyPr wrap="none" anchor="ctr"/>
            <a:lstStyle/>
            <a:p>
              <a:endParaRPr lang="en-US" dirty="0"/>
            </a:p>
          </p:txBody>
        </p:sp>
      </p:grpSp>
      <p:sp>
        <p:nvSpPr>
          <p:cNvPr id="23" name="Freeform 19"/>
          <p:cNvSpPr>
            <a:spLocks/>
          </p:cNvSpPr>
          <p:nvPr/>
        </p:nvSpPr>
        <p:spPr bwMode="auto">
          <a:xfrm>
            <a:off x="14080036" y="5213667"/>
            <a:ext cx="4343400" cy="685800"/>
          </a:xfrm>
          <a:custGeom>
            <a:avLst/>
            <a:gdLst>
              <a:gd name="T0" fmla="*/ 0 w 2736"/>
              <a:gd name="T1" fmla="*/ 0 h 432"/>
              <a:gd name="T2" fmla="*/ 2147483647 w 2736"/>
              <a:gd name="T3" fmla="*/ 2147483647 h 432"/>
              <a:gd name="T4" fmla="*/ 2147483647 w 2736"/>
              <a:gd name="T5" fmla="*/ 2147483647 h 432"/>
              <a:gd name="T6" fmla="*/ 0 60000 65536"/>
              <a:gd name="T7" fmla="*/ 0 60000 65536"/>
              <a:gd name="T8" fmla="*/ 0 60000 65536"/>
              <a:gd name="T9" fmla="*/ 0 w 2736"/>
              <a:gd name="T10" fmla="*/ 0 h 432"/>
              <a:gd name="T11" fmla="*/ 2736 w 2736"/>
              <a:gd name="T12" fmla="*/ 432 h 432"/>
            </a:gdLst>
            <a:ahLst/>
            <a:cxnLst>
              <a:cxn ang="T6">
                <a:pos x="T0" y="T1"/>
              </a:cxn>
              <a:cxn ang="T7">
                <a:pos x="T2" y="T3"/>
              </a:cxn>
              <a:cxn ang="T8">
                <a:pos x="T4" y="T5"/>
              </a:cxn>
            </a:cxnLst>
            <a:rect l="T9" t="T10" r="T11" b="T12"/>
            <a:pathLst>
              <a:path w="2736" h="432">
                <a:moveTo>
                  <a:pt x="0" y="0"/>
                </a:moveTo>
                <a:cubicBezTo>
                  <a:pt x="324" y="108"/>
                  <a:pt x="648" y="216"/>
                  <a:pt x="1104" y="288"/>
                </a:cubicBezTo>
                <a:cubicBezTo>
                  <a:pt x="1560" y="360"/>
                  <a:pt x="2148" y="396"/>
                  <a:pt x="2736" y="432"/>
                </a:cubicBezTo>
              </a:path>
            </a:pathLst>
          </a:custGeom>
          <a:noFill/>
          <a:ln w="28575">
            <a:solidFill>
              <a:srgbClr val="FFFF00"/>
            </a:solidFill>
            <a:round/>
            <a:headEnd/>
            <a:tailEnd type="triangle" w="med" len="med"/>
          </a:ln>
        </p:spPr>
        <p:txBody>
          <a:bodyPr wrap="none" anchor="ctr"/>
          <a:lstStyle/>
          <a:p>
            <a:endParaRPr lang="en-US" dirty="0"/>
          </a:p>
        </p:txBody>
      </p:sp>
      <p:sp>
        <p:nvSpPr>
          <p:cNvPr id="24" name="Freeform 20"/>
          <p:cNvSpPr>
            <a:spLocks/>
          </p:cNvSpPr>
          <p:nvPr/>
        </p:nvSpPr>
        <p:spPr bwMode="auto">
          <a:xfrm>
            <a:off x="18347236" y="5975667"/>
            <a:ext cx="228600" cy="762000"/>
          </a:xfrm>
          <a:custGeom>
            <a:avLst/>
            <a:gdLst>
              <a:gd name="T0" fmla="*/ 0 w 144"/>
              <a:gd name="T1" fmla="*/ 0 h 480"/>
              <a:gd name="T2" fmla="*/ 2147483647 w 144"/>
              <a:gd name="T3" fmla="*/ 2147483647 h 480"/>
              <a:gd name="T4" fmla="*/ 0 w 144"/>
              <a:gd name="T5" fmla="*/ 2147483647 h 480"/>
              <a:gd name="T6" fmla="*/ 0 60000 65536"/>
              <a:gd name="T7" fmla="*/ 0 60000 65536"/>
              <a:gd name="T8" fmla="*/ 0 60000 65536"/>
              <a:gd name="T9" fmla="*/ 0 w 144"/>
              <a:gd name="T10" fmla="*/ 0 h 480"/>
              <a:gd name="T11" fmla="*/ 144 w 144"/>
              <a:gd name="T12" fmla="*/ 480 h 480"/>
            </a:gdLst>
            <a:ahLst/>
            <a:cxnLst>
              <a:cxn ang="T6">
                <a:pos x="T0" y="T1"/>
              </a:cxn>
              <a:cxn ang="T7">
                <a:pos x="T2" y="T3"/>
              </a:cxn>
              <a:cxn ang="T8">
                <a:pos x="T4" y="T5"/>
              </a:cxn>
            </a:cxnLst>
            <a:rect l="T9" t="T10" r="T11" b="T12"/>
            <a:pathLst>
              <a:path w="144" h="480">
                <a:moveTo>
                  <a:pt x="0" y="0"/>
                </a:moveTo>
                <a:cubicBezTo>
                  <a:pt x="72" y="104"/>
                  <a:pt x="144" y="208"/>
                  <a:pt x="144" y="288"/>
                </a:cubicBezTo>
                <a:cubicBezTo>
                  <a:pt x="144" y="368"/>
                  <a:pt x="72" y="424"/>
                  <a:pt x="0" y="480"/>
                </a:cubicBezTo>
              </a:path>
            </a:pathLst>
          </a:custGeom>
          <a:noFill/>
          <a:ln w="28575">
            <a:solidFill>
              <a:srgbClr val="FFFF00"/>
            </a:solidFill>
            <a:round/>
            <a:headEnd/>
            <a:tailEnd type="triangle" w="med" len="med"/>
          </a:ln>
        </p:spPr>
        <p:txBody>
          <a:bodyPr wrap="none" anchor="ctr"/>
          <a:lstStyle/>
          <a:p>
            <a:endParaRPr lang="en-US" dirty="0"/>
          </a:p>
        </p:txBody>
      </p:sp>
      <p:sp>
        <p:nvSpPr>
          <p:cNvPr id="25" name="Freeform 21"/>
          <p:cNvSpPr>
            <a:spLocks/>
          </p:cNvSpPr>
          <p:nvPr/>
        </p:nvSpPr>
        <p:spPr bwMode="auto">
          <a:xfrm>
            <a:off x="16518436" y="4832667"/>
            <a:ext cx="1676400" cy="2057400"/>
          </a:xfrm>
          <a:custGeom>
            <a:avLst/>
            <a:gdLst>
              <a:gd name="T0" fmla="*/ 2147483647 w 1056"/>
              <a:gd name="T1" fmla="*/ 2147483647 h 1296"/>
              <a:gd name="T2" fmla="*/ 2147483647 w 1056"/>
              <a:gd name="T3" fmla="*/ 2147483647 h 1296"/>
              <a:gd name="T4" fmla="*/ 0 w 1056"/>
              <a:gd name="T5" fmla="*/ 0 h 1296"/>
              <a:gd name="T6" fmla="*/ 0 60000 65536"/>
              <a:gd name="T7" fmla="*/ 0 60000 65536"/>
              <a:gd name="T8" fmla="*/ 0 60000 65536"/>
              <a:gd name="T9" fmla="*/ 0 w 1056"/>
              <a:gd name="T10" fmla="*/ 0 h 1296"/>
              <a:gd name="T11" fmla="*/ 1056 w 1056"/>
              <a:gd name="T12" fmla="*/ 1296 h 1296"/>
            </a:gdLst>
            <a:ahLst/>
            <a:cxnLst>
              <a:cxn ang="T6">
                <a:pos x="T0" y="T1"/>
              </a:cxn>
              <a:cxn ang="T7">
                <a:pos x="T2" y="T3"/>
              </a:cxn>
              <a:cxn ang="T8">
                <a:pos x="T4" y="T5"/>
              </a:cxn>
            </a:cxnLst>
            <a:rect l="T9" t="T10" r="T11" b="T12"/>
            <a:pathLst>
              <a:path w="1056" h="1296">
                <a:moveTo>
                  <a:pt x="1056" y="1296"/>
                </a:moveTo>
                <a:cubicBezTo>
                  <a:pt x="952" y="924"/>
                  <a:pt x="848" y="552"/>
                  <a:pt x="672" y="336"/>
                </a:cubicBezTo>
                <a:cubicBezTo>
                  <a:pt x="496" y="120"/>
                  <a:pt x="248" y="60"/>
                  <a:pt x="0" y="0"/>
                </a:cubicBezTo>
              </a:path>
            </a:pathLst>
          </a:custGeom>
          <a:noFill/>
          <a:ln w="28575">
            <a:solidFill>
              <a:srgbClr val="FFFF00"/>
            </a:solidFill>
            <a:round/>
            <a:headEnd/>
            <a:tailEnd type="triangle" w="med" len="med"/>
          </a:ln>
        </p:spPr>
        <p:txBody>
          <a:bodyPr wrap="none" anchor="ctr"/>
          <a:lstStyle/>
          <a:p>
            <a:endParaRPr lang="en-US" dirty="0"/>
          </a:p>
        </p:txBody>
      </p:sp>
      <p:sp>
        <p:nvSpPr>
          <p:cNvPr id="26" name="Freeform 22"/>
          <p:cNvSpPr>
            <a:spLocks/>
          </p:cNvSpPr>
          <p:nvPr/>
        </p:nvSpPr>
        <p:spPr bwMode="auto">
          <a:xfrm>
            <a:off x="15299236" y="4985067"/>
            <a:ext cx="1143000" cy="3810000"/>
          </a:xfrm>
          <a:custGeom>
            <a:avLst/>
            <a:gdLst>
              <a:gd name="T0" fmla="*/ 2147483647 w 720"/>
              <a:gd name="T1" fmla="*/ 0 h 2400"/>
              <a:gd name="T2" fmla="*/ 2147483647 w 720"/>
              <a:gd name="T3" fmla="*/ 2147483647 h 2400"/>
              <a:gd name="T4" fmla="*/ 0 w 720"/>
              <a:gd name="T5" fmla="*/ 2147483647 h 2400"/>
              <a:gd name="T6" fmla="*/ 0 60000 65536"/>
              <a:gd name="T7" fmla="*/ 0 60000 65536"/>
              <a:gd name="T8" fmla="*/ 0 60000 65536"/>
              <a:gd name="T9" fmla="*/ 0 w 720"/>
              <a:gd name="T10" fmla="*/ 0 h 2400"/>
              <a:gd name="T11" fmla="*/ 720 w 720"/>
              <a:gd name="T12" fmla="*/ 2400 h 2400"/>
            </a:gdLst>
            <a:ahLst/>
            <a:cxnLst>
              <a:cxn ang="T6">
                <a:pos x="T0" y="T1"/>
              </a:cxn>
              <a:cxn ang="T7">
                <a:pos x="T2" y="T3"/>
              </a:cxn>
              <a:cxn ang="T8">
                <a:pos x="T4" y="T5"/>
              </a:cxn>
            </a:cxnLst>
            <a:rect l="T9" t="T10" r="T11" b="T12"/>
            <a:pathLst>
              <a:path w="720" h="2400">
                <a:moveTo>
                  <a:pt x="720" y="0"/>
                </a:moveTo>
                <a:cubicBezTo>
                  <a:pt x="564" y="208"/>
                  <a:pt x="408" y="416"/>
                  <a:pt x="288" y="816"/>
                </a:cubicBezTo>
                <a:cubicBezTo>
                  <a:pt x="168" y="1216"/>
                  <a:pt x="84" y="1808"/>
                  <a:pt x="0" y="2400"/>
                </a:cubicBezTo>
              </a:path>
            </a:pathLst>
          </a:custGeom>
          <a:noFill/>
          <a:ln w="28575">
            <a:solidFill>
              <a:srgbClr val="FFFF00"/>
            </a:solidFill>
            <a:round/>
            <a:headEnd/>
            <a:tailEnd type="triangle" w="med" len="med"/>
          </a:ln>
        </p:spPr>
        <p:txBody>
          <a:bodyPr wrap="none" anchor="ctr"/>
          <a:lstStyle/>
          <a:p>
            <a:endParaRPr lang="en-US" dirty="0"/>
          </a:p>
        </p:txBody>
      </p:sp>
      <p:sp>
        <p:nvSpPr>
          <p:cNvPr id="27" name="TextBox 26"/>
          <p:cNvSpPr txBox="1"/>
          <p:nvPr/>
        </p:nvSpPr>
        <p:spPr>
          <a:xfrm>
            <a:off x="2261937" y="4573904"/>
            <a:ext cx="7585731" cy="2723823"/>
          </a:xfrm>
          <a:prstGeom prst="rect">
            <a:avLst/>
          </a:prstGeom>
          <a:noFill/>
        </p:spPr>
        <p:txBody>
          <a:bodyPr wrap="none" rtlCol="0">
            <a:spAutoFit/>
          </a:bodyPr>
          <a:lstStyle/>
          <a:p>
            <a:r>
              <a:rPr lang="en-US" dirty="0">
                <a:solidFill>
                  <a:srgbClr val="FF0000"/>
                </a:solidFill>
              </a:rPr>
              <a:t>How do we recognize?</a:t>
            </a:r>
          </a:p>
          <a:p>
            <a:r>
              <a:rPr lang="en-US" dirty="0">
                <a:solidFill>
                  <a:srgbClr val="FF0000"/>
                </a:solidFill>
              </a:rPr>
              <a:t>Models of cogntion</a:t>
            </a:r>
          </a:p>
          <a:p>
            <a:r>
              <a:rPr lang="en-US" dirty="0">
                <a:solidFill>
                  <a:srgbClr val="FF0000"/>
                </a:solidFill>
              </a:rPr>
              <a:t>Weeks 10-14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5"/>
                                        </p:tgtEl>
                                        <p:attrNameLst>
                                          <p:attrName>style.visibility</p:attrName>
                                        </p:attrNameLst>
                                      </p:cBhvr>
                                      <p:to>
                                        <p:strVal val="visible"/>
                                      </p:to>
                                    </p:se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272B878-5168-485C-9C2B-79CEC6EF6958}"/>
              </a:ext>
            </a:extLst>
          </p:cNvPr>
          <p:cNvPicPr>
            <a:picLocks noChangeAspect="1"/>
          </p:cNvPicPr>
          <p:nvPr/>
        </p:nvPicPr>
        <p:blipFill>
          <a:blip r:embed="rId2"/>
          <a:stretch>
            <a:fillRect/>
          </a:stretch>
        </p:blipFill>
        <p:spPr>
          <a:xfrm>
            <a:off x="-107525" y="0"/>
            <a:ext cx="21822512" cy="12152313"/>
          </a:xfrm>
          <a:prstGeom prst="rect">
            <a:avLst/>
          </a:prstGeom>
        </p:spPr>
      </p:pic>
    </p:spTree>
    <p:extLst>
      <p:ext uri="{BB962C8B-B14F-4D97-AF65-F5344CB8AC3E}">
        <p14:creationId xmlns:p14="http://schemas.microsoft.com/office/powerpoint/2010/main" val="1366143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sp>
        <p:nvSpPr>
          <p:cNvPr id="85" name="Title 3"/>
          <p:cNvSpPr txBox="1">
            <a:spLocks/>
          </p:cNvSpPr>
          <p:nvPr/>
        </p:nvSpPr>
        <p:spPr>
          <a:xfrm>
            <a:off x="697827" y="32385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Solution of Ex. 1</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 arbitrary input</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graphicFrame>
        <p:nvGraphicFramePr>
          <p:cNvPr id="7" name="Object 3"/>
          <p:cNvGraphicFramePr>
            <a:graphicFrameLocks noChangeAspect="1"/>
          </p:cNvGraphicFramePr>
          <p:nvPr/>
        </p:nvGraphicFramePr>
        <p:xfrm>
          <a:off x="12380913" y="1495425"/>
          <a:ext cx="7339012" cy="1943100"/>
        </p:xfrm>
        <a:graphic>
          <a:graphicData uri="http://schemas.openxmlformats.org/presentationml/2006/ole">
            <mc:AlternateContent xmlns:mc="http://schemas.openxmlformats.org/markup-compatibility/2006">
              <mc:Choice xmlns:v="urn:schemas-microsoft-com:vml" Requires="v">
                <p:oleObj spid="_x0000_s280659" name="Equation" r:id="rId4" imgW="1688760" imgH="393480" progId="Equation.3">
                  <p:embed/>
                </p:oleObj>
              </mc:Choice>
              <mc:Fallback>
                <p:oleObj name="Equation" r:id="rId4" imgW="1688760" imgH="39348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0913" y="1495425"/>
                        <a:ext cx="7339012"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1162259" name="Object 3"/>
          <p:cNvGraphicFramePr>
            <a:graphicFrameLocks noChangeAspect="1"/>
          </p:cNvGraphicFramePr>
          <p:nvPr/>
        </p:nvGraphicFramePr>
        <p:xfrm>
          <a:off x="12380913" y="7543548"/>
          <a:ext cx="4691062" cy="1943100"/>
        </p:xfrm>
        <a:graphic>
          <a:graphicData uri="http://schemas.openxmlformats.org/presentationml/2006/ole">
            <mc:AlternateContent xmlns:mc="http://schemas.openxmlformats.org/markup-compatibility/2006">
              <mc:Choice xmlns:v="urn:schemas-microsoft-com:vml" Requires="v">
                <p:oleObj spid="_x0000_s280660" name="Equation" r:id="rId6" imgW="1079280" imgH="393480" progId="Equation.DSMT4">
                  <p:embed/>
                </p:oleObj>
              </mc:Choice>
              <mc:Fallback>
                <p:oleObj name="Equation" r:id="rId6" imgW="1079280" imgH="39348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80913" y="7543548"/>
                        <a:ext cx="4691062"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12380913" y="4458201"/>
          <a:ext cx="8277225" cy="2257425"/>
        </p:xfrm>
        <a:graphic>
          <a:graphicData uri="http://schemas.openxmlformats.org/presentationml/2006/ole">
            <mc:AlternateContent xmlns:mc="http://schemas.openxmlformats.org/markup-compatibility/2006">
              <mc:Choice xmlns:v="urn:schemas-microsoft-com:vml" Requires="v">
                <p:oleObj spid="_x0000_s280661" name="Equation" r:id="rId8" imgW="1904760" imgH="457200" progId="Equation.DSMT4">
                  <p:embed/>
                </p:oleObj>
              </mc:Choice>
              <mc:Fallback>
                <p:oleObj name="Equation" r:id="rId8" imgW="1904760" imgH="45720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80913" y="4458201"/>
                        <a:ext cx="827722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41" name="TextBox 40"/>
          <p:cNvSpPr txBox="1"/>
          <p:nvPr/>
        </p:nvSpPr>
        <p:spPr>
          <a:xfrm>
            <a:off x="12380913" y="6890359"/>
            <a:ext cx="4169731" cy="969496"/>
          </a:xfrm>
          <a:prstGeom prst="rect">
            <a:avLst/>
          </a:prstGeom>
          <a:noFill/>
        </p:spPr>
        <p:txBody>
          <a:bodyPr wrap="none" rtlCol="0">
            <a:spAutoFit/>
          </a:bodyPr>
          <a:lstStyle/>
          <a:p>
            <a:r>
              <a:rPr lang="en-US" dirty="0"/>
              <a:t>Single pulse</a:t>
            </a:r>
          </a:p>
        </p:txBody>
      </p:sp>
      <p:sp>
        <p:nvSpPr>
          <p:cNvPr id="42" name="TextBox 41"/>
          <p:cNvSpPr txBox="1"/>
          <p:nvPr/>
        </p:nvSpPr>
        <p:spPr>
          <a:xfrm>
            <a:off x="12380913" y="3952878"/>
            <a:ext cx="4738798" cy="969496"/>
          </a:xfrm>
          <a:prstGeom prst="rect">
            <a:avLst/>
          </a:prstGeom>
          <a:noFill/>
        </p:spPr>
        <p:txBody>
          <a:bodyPr wrap="none" rtlCol="0">
            <a:spAutoFit/>
          </a:bodyPr>
          <a:lstStyle/>
          <a:p>
            <a:r>
              <a:rPr lang="en-US" dirty="0"/>
              <a:t>Arbitrary input</a:t>
            </a:r>
          </a:p>
        </p:txBody>
      </p:sp>
      <p:sp>
        <p:nvSpPr>
          <p:cNvPr id="10" name="TextBox 9"/>
          <p:cNvSpPr txBox="1"/>
          <p:nvPr/>
        </p:nvSpPr>
        <p:spPr>
          <a:xfrm>
            <a:off x="11433698" y="9486648"/>
            <a:ext cx="10233892" cy="1846659"/>
          </a:xfrm>
          <a:prstGeom prst="rect">
            <a:avLst/>
          </a:prstGeom>
          <a:noFill/>
        </p:spPr>
        <p:txBody>
          <a:bodyPr wrap="none" rtlCol="0">
            <a:spAutoFit/>
          </a:bodyPr>
          <a:lstStyle/>
          <a:p>
            <a:r>
              <a:rPr lang="en-US" i="1" dirty="0">
                <a:solidFill>
                  <a:srgbClr val="FF0000"/>
                </a:solidFill>
              </a:rPr>
              <a:t>you need to know the solutions</a:t>
            </a:r>
          </a:p>
          <a:p>
            <a:r>
              <a:rPr lang="en-US" i="1" dirty="0">
                <a:solidFill>
                  <a:srgbClr val="FF0000"/>
                </a:solidFill>
              </a:rPr>
              <a:t>of linear differential equations!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graphicFrame>
        <p:nvGraphicFramePr>
          <p:cNvPr id="6146" name="Object 2"/>
          <p:cNvGraphicFramePr>
            <a:graphicFrameLocks noChangeAspect="1"/>
          </p:cNvGraphicFramePr>
          <p:nvPr/>
        </p:nvGraphicFramePr>
        <p:xfrm>
          <a:off x="9074386" y="2334820"/>
          <a:ext cx="1965678" cy="1085832"/>
        </p:xfrm>
        <a:graphic>
          <a:graphicData uri="http://schemas.openxmlformats.org/presentationml/2006/ole">
            <mc:AlternateContent xmlns:mc="http://schemas.openxmlformats.org/markup-compatibility/2006">
              <mc:Choice xmlns:v="urn:schemas-microsoft-com:vml" Requires="v">
                <p:oleObj spid="_x0000_s149695" name="Equation" r:id="rId4" imgW="279360" imgH="203040" progId="Equation.DSMT4">
                  <p:embed/>
                </p:oleObj>
              </mc:Choice>
              <mc:Fallback>
                <p:oleObj name="Equation" r:id="rId4" imgW="279360" imgH="20304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4386" y="2334820"/>
                        <a:ext cx="1965678" cy="108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5"/>
          <p:cNvGrpSpPr>
            <a:grpSpLocks/>
          </p:cNvGrpSpPr>
          <p:nvPr/>
        </p:nvGrpSpPr>
        <p:grpSpPr bwMode="auto">
          <a:xfrm>
            <a:off x="5005648" y="1080205"/>
            <a:ext cx="6302176" cy="1485283"/>
            <a:chOff x="672" y="384"/>
            <a:chExt cx="2208" cy="528"/>
          </a:xfrm>
        </p:grpSpPr>
        <p:sp>
          <p:nvSpPr>
            <p:cNvPr id="6195" name="Oval 6"/>
            <p:cNvSpPr>
              <a:spLocks noChangeArrowheads="1"/>
            </p:cNvSpPr>
            <p:nvPr/>
          </p:nvSpPr>
          <p:spPr bwMode="auto">
            <a:xfrm>
              <a:off x="1344" y="672"/>
              <a:ext cx="240" cy="192"/>
            </a:xfrm>
            <a:prstGeom prst="ellipse">
              <a:avLst/>
            </a:prstGeom>
            <a:solidFill>
              <a:srgbClr val="FF0000"/>
            </a:solidFill>
            <a:ln w="9525">
              <a:solidFill>
                <a:srgbClr val="FF0000"/>
              </a:solidFill>
              <a:round/>
              <a:headEnd/>
              <a:tailEnd/>
            </a:ln>
          </p:spPr>
          <p:txBody>
            <a:bodyPr wrap="none" anchor="ctr"/>
            <a:lstStyle/>
            <a:p>
              <a:endParaRPr lang="en-US" dirty="0"/>
            </a:p>
          </p:txBody>
        </p:sp>
        <p:sp>
          <p:nvSpPr>
            <p:cNvPr id="6196" name="Freeform 7"/>
            <p:cNvSpPr>
              <a:spLocks/>
            </p:cNvSpPr>
            <p:nvPr/>
          </p:nvSpPr>
          <p:spPr bwMode="auto">
            <a:xfrm flipV="1">
              <a:off x="1536" y="720"/>
              <a:ext cx="1344" cy="144"/>
            </a:xfrm>
            <a:custGeom>
              <a:avLst/>
              <a:gdLst>
                <a:gd name="T0" fmla="*/ 0 w 1344"/>
                <a:gd name="T1" fmla="*/ 1 h 472"/>
                <a:gd name="T2" fmla="*/ 384 w 1344"/>
                <a:gd name="T3" fmla="*/ 1 h 472"/>
                <a:gd name="T4" fmla="*/ 672 w 1344"/>
                <a:gd name="T5" fmla="*/ 1 h 472"/>
                <a:gd name="T6" fmla="*/ 1152 w 1344"/>
                <a:gd name="T7" fmla="*/ 0 h 472"/>
                <a:gd name="T8" fmla="*/ 1344 w 1344"/>
                <a:gd name="T9" fmla="*/ 0 h 472"/>
                <a:gd name="T10" fmla="*/ 0 60000 65536"/>
                <a:gd name="T11" fmla="*/ 0 60000 65536"/>
                <a:gd name="T12" fmla="*/ 0 60000 65536"/>
                <a:gd name="T13" fmla="*/ 0 60000 65536"/>
                <a:gd name="T14" fmla="*/ 0 60000 65536"/>
                <a:gd name="T15" fmla="*/ 0 w 1344"/>
                <a:gd name="T16" fmla="*/ 0 h 472"/>
                <a:gd name="T17" fmla="*/ 1344 w 1344"/>
                <a:gd name="T18" fmla="*/ 472 h 472"/>
              </a:gdLst>
              <a:ahLst/>
              <a:cxnLst>
                <a:cxn ang="T10">
                  <a:pos x="T0" y="T1"/>
                </a:cxn>
                <a:cxn ang="T11">
                  <a:pos x="T2" y="T3"/>
                </a:cxn>
                <a:cxn ang="T12">
                  <a:pos x="T4" y="T5"/>
                </a:cxn>
                <a:cxn ang="T13">
                  <a:pos x="T6" y="T7"/>
                </a:cxn>
                <a:cxn ang="T14">
                  <a:pos x="T8" y="T9"/>
                </a:cxn>
              </a:cxnLst>
              <a:rect l="T15" t="T16" r="T17" b="T18"/>
              <a:pathLst>
                <a:path w="1344" h="472">
                  <a:moveTo>
                    <a:pt x="0" y="288"/>
                  </a:moveTo>
                  <a:cubicBezTo>
                    <a:pt x="136" y="300"/>
                    <a:pt x="272" y="312"/>
                    <a:pt x="384" y="336"/>
                  </a:cubicBezTo>
                  <a:cubicBezTo>
                    <a:pt x="496" y="360"/>
                    <a:pt x="544" y="472"/>
                    <a:pt x="672" y="432"/>
                  </a:cubicBezTo>
                  <a:cubicBezTo>
                    <a:pt x="800" y="392"/>
                    <a:pt x="1040" y="168"/>
                    <a:pt x="1152" y="96"/>
                  </a:cubicBezTo>
                  <a:cubicBezTo>
                    <a:pt x="1264" y="24"/>
                    <a:pt x="1304" y="12"/>
                    <a:pt x="1344" y="0"/>
                  </a:cubicBezTo>
                </a:path>
              </a:pathLst>
            </a:custGeom>
            <a:noFill/>
            <a:ln w="9525">
              <a:solidFill>
                <a:srgbClr val="FF0000"/>
              </a:solidFill>
              <a:round/>
              <a:headEnd/>
              <a:tailEnd/>
            </a:ln>
          </p:spPr>
          <p:txBody>
            <a:bodyPr wrap="none" anchor="ctr"/>
            <a:lstStyle/>
            <a:p>
              <a:endParaRPr lang="en-US" dirty="0"/>
            </a:p>
          </p:txBody>
        </p:sp>
        <p:sp>
          <p:nvSpPr>
            <p:cNvPr id="6197" name="Freeform 8"/>
            <p:cNvSpPr>
              <a:spLocks/>
            </p:cNvSpPr>
            <p:nvPr/>
          </p:nvSpPr>
          <p:spPr bwMode="auto">
            <a:xfrm>
              <a:off x="672" y="528"/>
              <a:ext cx="768" cy="240"/>
            </a:xfrm>
            <a:custGeom>
              <a:avLst/>
              <a:gdLst>
                <a:gd name="T0" fmla="*/ 768 w 768"/>
                <a:gd name="T1" fmla="*/ 240 h 240"/>
                <a:gd name="T2" fmla="*/ 336 w 768"/>
                <a:gd name="T3" fmla="*/ 192 h 240"/>
                <a:gd name="T4" fmla="*/ 0 w 768"/>
                <a:gd name="T5" fmla="*/ 0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240"/>
                  </a:moveTo>
                  <a:cubicBezTo>
                    <a:pt x="616" y="236"/>
                    <a:pt x="464" y="232"/>
                    <a:pt x="336" y="192"/>
                  </a:cubicBezTo>
                  <a:cubicBezTo>
                    <a:pt x="208" y="152"/>
                    <a:pt x="56" y="32"/>
                    <a:pt x="0" y="0"/>
                  </a:cubicBezTo>
                </a:path>
              </a:pathLst>
            </a:custGeom>
            <a:noFill/>
            <a:ln w="28575">
              <a:solidFill>
                <a:srgbClr val="FF0000"/>
              </a:solidFill>
              <a:round/>
              <a:headEnd/>
              <a:tailEnd/>
            </a:ln>
          </p:spPr>
          <p:txBody>
            <a:bodyPr wrap="none" anchor="ctr"/>
            <a:lstStyle/>
            <a:p>
              <a:endParaRPr lang="en-US" dirty="0"/>
            </a:p>
          </p:txBody>
        </p:sp>
        <p:sp>
          <p:nvSpPr>
            <p:cNvPr id="6198" name="Freeform 9"/>
            <p:cNvSpPr>
              <a:spLocks/>
            </p:cNvSpPr>
            <p:nvPr/>
          </p:nvSpPr>
          <p:spPr bwMode="auto">
            <a:xfrm>
              <a:off x="720" y="768"/>
              <a:ext cx="528" cy="144"/>
            </a:xfrm>
            <a:custGeom>
              <a:avLst/>
              <a:gdLst>
                <a:gd name="T0" fmla="*/ 1177 w 432"/>
                <a:gd name="T1" fmla="*/ 0 h 144"/>
                <a:gd name="T2" fmla="*/ 786 w 432"/>
                <a:gd name="T3" fmla="*/ 96 h 144"/>
                <a:gd name="T4" fmla="*/ 0 w 432"/>
                <a:gd name="T5" fmla="*/ 144 h 144"/>
                <a:gd name="T6" fmla="*/ 0 60000 65536"/>
                <a:gd name="T7" fmla="*/ 0 60000 65536"/>
                <a:gd name="T8" fmla="*/ 0 60000 65536"/>
                <a:gd name="T9" fmla="*/ 0 w 432"/>
                <a:gd name="T10" fmla="*/ 0 h 144"/>
                <a:gd name="T11" fmla="*/ 432 w 432"/>
                <a:gd name="T12" fmla="*/ 144 h 144"/>
              </a:gdLst>
              <a:ahLst/>
              <a:cxnLst>
                <a:cxn ang="T6">
                  <a:pos x="T0" y="T1"/>
                </a:cxn>
                <a:cxn ang="T7">
                  <a:pos x="T2" y="T3"/>
                </a:cxn>
                <a:cxn ang="T8">
                  <a:pos x="T4" y="T5"/>
                </a:cxn>
              </a:cxnLst>
              <a:rect l="T9" t="T10" r="T11" b="T12"/>
              <a:pathLst>
                <a:path w="432" h="144">
                  <a:moveTo>
                    <a:pt x="432" y="0"/>
                  </a:moveTo>
                  <a:cubicBezTo>
                    <a:pt x="396" y="36"/>
                    <a:pt x="360" y="72"/>
                    <a:pt x="288" y="96"/>
                  </a:cubicBezTo>
                  <a:cubicBezTo>
                    <a:pt x="216" y="120"/>
                    <a:pt x="108" y="132"/>
                    <a:pt x="0" y="144"/>
                  </a:cubicBezTo>
                </a:path>
              </a:pathLst>
            </a:custGeom>
            <a:noFill/>
            <a:ln w="28575">
              <a:solidFill>
                <a:srgbClr val="FF0000"/>
              </a:solidFill>
              <a:round/>
              <a:headEnd/>
              <a:tailEnd/>
            </a:ln>
          </p:spPr>
          <p:txBody>
            <a:bodyPr wrap="none" anchor="ctr"/>
            <a:lstStyle/>
            <a:p>
              <a:endParaRPr lang="en-US" dirty="0"/>
            </a:p>
          </p:txBody>
        </p:sp>
        <p:sp>
          <p:nvSpPr>
            <p:cNvPr id="6199" name="Freeform 10"/>
            <p:cNvSpPr>
              <a:spLocks/>
            </p:cNvSpPr>
            <p:nvPr/>
          </p:nvSpPr>
          <p:spPr bwMode="auto">
            <a:xfrm>
              <a:off x="816" y="384"/>
              <a:ext cx="432" cy="384"/>
            </a:xfrm>
            <a:custGeom>
              <a:avLst/>
              <a:gdLst>
                <a:gd name="T0" fmla="*/ 432 w 432"/>
                <a:gd name="T1" fmla="*/ 384 h 384"/>
                <a:gd name="T2" fmla="*/ 288 w 432"/>
                <a:gd name="T3" fmla="*/ 144 h 384"/>
                <a:gd name="T4" fmla="*/ 0 w 432"/>
                <a:gd name="T5" fmla="*/ 0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432" y="384"/>
                  </a:moveTo>
                  <a:cubicBezTo>
                    <a:pt x="396" y="296"/>
                    <a:pt x="360" y="208"/>
                    <a:pt x="288" y="144"/>
                  </a:cubicBezTo>
                  <a:cubicBezTo>
                    <a:pt x="216" y="80"/>
                    <a:pt x="48" y="24"/>
                    <a:pt x="0" y="0"/>
                  </a:cubicBezTo>
                </a:path>
              </a:pathLst>
            </a:custGeom>
            <a:noFill/>
            <a:ln w="28575">
              <a:solidFill>
                <a:srgbClr val="FF0000"/>
              </a:solidFill>
              <a:round/>
              <a:headEnd/>
              <a:tailEnd/>
            </a:ln>
          </p:spPr>
          <p:txBody>
            <a:bodyPr wrap="none" anchor="ctr"/>
            <a:lstStyle/>
            <a:p>
              <a:endParaRPr lang="en-US" dirty="0"/>
            </a:p>
          </p:txBody>
        </p:sp>
      </p:grpSp>
      <p:sp>
        <p:nvSpPr>
          <p:cNvPr id="6153" name="Line 12"/>
          <p:cNvSpPr>
            <a:spLocks noChangeShapeType="1"/>
          </p:cNvSpPr>
          <p:nvPr/>
        </p:nvSpPr>
        <p:spPr bwMode="auto">
          <a:xfrm flipH="1" flipV="1">
            <a:off x="7382551" y="2160412"/>
            <a:ext cx="2520870" cy="1485283"/>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6154" name="Line 13"/>
          <p:cNvSpPr>
            <a:spLocks noChangeShapeType="1"/>
          </p:cNvSpPr>
          <p:nvPr/>
        </p:nvSpPr>
        <p:spPr bwMode="auto">
          <a:xfrm flipH="1" flipV="1">
            <a:off x="7382551" y="2160412"/>
            <a:ext cx="2340808" cy="1215231"/>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1162254" name="Line 14"/>
          <p:cNvSpPr>
            <a:spLocks noChangeShapeType="1"/>
          </p:cNvSpPr>
          <p:nvPr/>
        </p:nvSpPr>
        <p:spPr bwMode="auto">
          <a:xfrm>
            <a:off x="13696390" y="3853806"/>
            <a:ext cx="7180918"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1162255" name="Line 15"/>
          <p:cNvSpPr>
            <a:spLocks noChangeShapeType="1"/>
          </p:cNvSpPr>
          <p:nvPr/>
        </p:nvSpPr>
        <p:spPr bwMode="auto">
          <a:xfrm flipV="1">
            <a:off x="13696391" y="2322636"/>
            <a:ext cx="0" cy="153117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aphicFrame>
        <p:nvGraphicFramePr>
          <p:cNvPr id="1162259" name="Object 3"/>
          <p:cNvGraphicFramePr>
            <a:graphicFrameLocks noChangeAspect="1"/>
          </p:cNvGraphicFramePr>
          <p:nvPr/>
        </p:nvGraphicFramePr>
        <p:xfrm>
          <a:off x="1114137" y="8245009"/>
          <a:ext cx="8609222" cy="1893172"/>
        </p:xfrm>
        <a:graphic>
          <a:graphicData uri="http://schemas.openxmlformats.org/presentationml/2006/ole">
            <mc:AlternateContent xmlns:mc="http://schemas.openxmlformats.org/markup-compatibility/2006">
              <mc:Choice xmlns:v="urn:schemas-microsoft-com:vml" Requires="v">
                <p:oleObj spid="_x0000_s149696" name="Equation" r:id="rId6" imgW="1688760" imgH="393480" progId="Equation.3">
                  <p:embed/>
                </p:oleObj>
              </mc:Choice>
              <mc:Fallback>
                <p:oleObj name="Equation" r:id="rId6" imgW="1688760" imgH="39348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4137" y="8245009"/>
                        <a:ext cx="8609222" cy="18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6157" name="Rectangle 42"/>
          <p:cNvSpPr>
            <a:spLocks noChangeArrowheads="1"/>
          </p:cNvSpPr>
          <p:nvPr/>
        </p:nvSpPr>
        <p:spPr bwMode="auto">
          <a:xfrm>
            <a:off x="4060427" y="5200468"/>
            <a:ext cx="360124" cy="1215231"/>
          </a:xfrm>
          <a:prstGeom prst="rect">
            <a:avLst/>
          </a:prstGeom>
          <a:noFill/>
          <a:ln w="28575">
            <a:solidFill>
              <a:schemeClr val="tx1"/>
            </a:solidFill>
            <a:miter lim="800000"/>
            <a:headEnd/>
            <a:tailEnd/>
          </a:ln>
        </p:spPr>
        <p:txBody>
          <a:bodyPr wrap="none" lIns="192902" tIns="96451" rIns="192902" bIns="96451" anchor="ctr"/>
          <a:lstStyle/>
          <a:p>
            <a:endParaRPr lang="en-US" dirty="0"/>
          </a:p>
        </p:txBody>
      </p:sp>
      <p:sp>
        <p:nvSpPr>
          <p:cNvPr id="6158" name="Line 43"/>
          <p:cNvSpPr>
            <a:spLocks noChangeShapeType="1"/>
          </p:cNvSpPr>
          <p:nvPr/>
        </p:nvSpPr>
        <p:spPr bwMode="auto">
          <a:xfrm>
            <a:off x="5320861" y="5605544"/>
            <a:ext cx="720249" cy="0"/>
          </a:xfrm>
          <a:prstGeom prst="line">
            <a:avLst/>
          </a:prstGeom>
          <a:noFill/>
          <a:ln w="28575">
            <a:solidFill>
              <a:schemeClr val="tx1"/>
            </a:solidFill>
            <a:round/>
            <a:headEnd/>
            <a:tailEnd/>
          </a:ln>
        </p:spPr>
        <p:txBody>
          <a:bodyPr wrap="none" lIns="192902" tIns="96451" rIns="192902" bIns="96451" anchor="ctr"/>
          <a:lstStyle/>
          <a:p>
            <a:endParaRPr lang="en-US" dirty="0"/>
          </a:p>
        </p:txBody>
      </p:sp>
      <p:sp>
        <p:nvSpPr>
          <p:cNvPr id="6159" name="Line 44"/>
          <p:cNvSpPr>
            <a:spLocks noChangeShapeType="1"/>
          </p:cNvSpPr>
          <p:nvPr/>
        </p:nvSpPr>
        <p:spPr bwMode="auto">
          <a:xfrm>
            <a:off x="5320861" y="5875595"/>
            <a:ext cx="720249" cy="0"/>
          </a:xfrm>
          <a:prstGeom prst="line">
            <a:avLst/>
          </a:prstGeom>
          <a:noFill/>
          <a:ln w="28575">
            <a:solidFill>
              <a:schemeClr val="tx1"/>
            </a:solidFill>
            <a:round/>
            <a:headEnd/>
            <a:tailEnd/>
          </a:ln>
        </p:spPr>
        <p:txBody>
          <a:bodyPr wrap="none" lIns="192902" tIns="96451" rIns="192902" bIns="96451" anchor="ctr"/>
          <a:lstStyle/>
          <a:p>
            <a:endParaRPr lang="en-US" dirty="0"/>
          </a:p>
        </p:txBody>
      </p:sp>
      <p:sp>
        <p:nvSpPr>
          <p:cNvPr id="6161" name="Oval 46"/>
          <p:cNvSpPr>
            <a:spLocks noChangeArrowheads="1"/>
          </p:cNvSpPr>
          <p:nvPr/>
        </p:nvSpPr>
        <p:spPr bwMode="auto">
          <a:xfrm>
            <a:off x="3146695" y="4239113"/>
            <a:ext cx="3503000" cy="3240617"/>
          </a:xfrm>
          <a:prstGeom prst="ellipse">
            <a:avLst/>
          </a:prstGeom>
          <a:noFill/>
          <a:ln w="9525">
            <a:solidFill>
              <a:srgbClr val="FF0000"/>
            </a:solidFill>
            <a:prstDash val="sysDot"/>
            <a:round/>
            <a:headEnd/>
            <a:tailEnd/>
          </a:ln>
        </p:spPr>
        <p:txBody>
          <a:bodyPr wrap="none" lIns="192902" tIns="96451" rIns="192902" bIns="96451" anchor="ctr"/>
          <a:lstStyle/>
          <a:p>
            <a:pPr algn="ctr"/>
            <a:endParaRPr lang="fr-FR" b="1"/>
          </a:p>
        </p:txBody>
      </p:sp>
      <p:grpSp>
        <p:nvGrpSpPr>
          <p:cNvPr id="3" name="Group 52"/>
          <p:cNvGrpSpPr>
            <a:grpSpLocks/>
          </p:cNvGrpSpPr>
          <p:nvPr/>
        </p:nvGrpSpPr>
        <p:grpSpPr bwMode="auto">
          <a:xfrm>
            <a:off x="4600613" y="7090827"/>
            <a:ext cx="900311" cy="135026"/>
            <a:chOff x="576" y="2448"/>
            <a:chExt cx="240" cy="48"/>
          </a:xfrm>
        </p:grpSpPr>
        <p:sp>
          <p:nvSpPr>
            <p:cNvPr id="6191" name="Line 53"/>
            <p:cNvSpPr>
              <a:spLocks noChangeShapeType="1"/>
            </p:cNvSpPr>
            <p:nvPr/>
          </p:nvSpPr>
          <p:spPr bwMode="auto">
            <a:xfrm>
              <a:off x="576" y="2448"/>
              <a:ext cx="240" cy="0"/>
            </a:xfrm>
            <a:prstGeom prst="line">
              <a:avLst/>
            </a:prstGeom>
            <a:noFill/>
            <a:ln w="9525">
              <a:solidFill>
                <a:schemeClr val="tx1"/>
              </a:solidFill>
              <a:round/>
              <a:headEnd/>
              <a:tailEnd/>
            </a:ln>
          </p:spPr>
          <p:txBody>
            <a:bodyPr wrap="none" anchor="ctr"/>
            <a:lstStyle/>
            <a:p>
              <a:endParaRPr lang="en-US" dirty="0"/>
            </a:p>
          </p:txBody>
        </p:sp>
        <p:sp>
          <p:nvSpPr>
            <p:cNvPr id="6192" name="Line 54"/>
            <p:cNvSpPr>
              <a:spLocks noChangeShapeType="1"/>
            </p:cNvSpPr>
            <p:nvPr/>
          </p:nvSpPr>
          <p:spPr bwMode="auto">
            <a:xfrm>
              <a:off x="624" y="2496"/>
              <a:ext cx="144" cy="0"/>
            </a:xfrm>
            <a:prstGeom prst="line">
              <a:avLst/>
            </a:prstGeom>
            <a:noFill/>
            <a:ln w="9525">
              <a:solidFill>
                <a:schemeClr val="tx1"/>
              </a:solidFill>
              <a:round/>
              <a:headEnd/>
              <a:tailEnd/>
            </a:ln>
          </p:spPr>
          <p:txBody>
            <a:bodyPr wrap="none" anchor="ctr"/>
            <a:lstStyle/>
            <a:p>
              <a:endParaRPr lang="en-US" dirty="0"/>
            </a:p>
          </p:txBody>
        </p:sp>
      </p:grpSp>
      <p:sp>
        <p:nvSpPr>
          <p:cNvPr id="6167" name="Line 56"/>
          <p:cNvSpPr>
            <a:spLocks noChangeShapeType="1"/>
          </p:cNvSpPr>
          <p:nvPr/>
        </p:nvSpPr>
        <p:spPr bwMode="auto">
          <a:xfrm>
            <a:off x="4240489" y="4795391"/>
            <a:ext cx="0" cy="405077"/>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6168" name="Line 57"/>
          <p:cNvSpPr>
            <a:spLocks noChangeShapeType="1"/>
          </p:cNvSpPr>
          <p:nvPr/>
        </p:nvSpPr>
        <p:spPr bwMode="auto">
          <a:xfrm>
            <a:off x="4240489" y="6415699"/>
            <a:ext cx="0" cy="405077"/>
          </a:xfrm>
          <a:prstGeom prst="line">
            <a:avLst/>
          </a:prstGeom>
          <a:noFill/>
          <a:ln w="9525">
            <a:solidFill>
              <a:schemeClr val="tx1"/>
            </a:solidFill>
            <a:round/>
            <a:headEnd/>
            <a:tailEnd/>
          </a:ln>
        </p:spPr>
        <p:txBody>
          <a:bodyPr wrap="none" lIns="192902" tIns="96451" rIns="192902" bIns="96451" anchor="ctr"/>
          <a:lstStyle/>
          <a:p>
            <a:endParaRPr lang="en-US" dirty="0"/>
          </a:p>
        </p:txBody>
      </p:sp>
      <p:cxnSp>
        <p:nvCxnSpPr>
          <p:cNvPr id="6169" name="AutoShape 58"/>
          <p:cNvCxnSpPr>
            <a:cxnSpLocks noChangeShapeType="1"/>
            <a:stCxn id="6167" idx="0"/>
          </p:cNvCxnSpPr>
          <p:nvPr/>
        </p:nvCxnSpPr>
        <p:spPr bwMode="auto">
          <a:xfrm>
            <a:off x="4240488" y="4795390"/>
            <a:ext cx="1440498" cy="0"/>
          </a:xfrm>
          <a:prstGeom prst="straightConnector1">
            <a:avLst/>
          </a:prstGeom>
          <a:noFill/>
          <a:ln w="9525">
            <a:solidFill>
              <a:schemeClr val="tx1"/>
            </a:solidFill>
            <a:round/>
            <a:headEnd/>
            <a:tailEnd/>
          </a:ln>
        </p:spPr>
      </p:cxnSp>
      <p:cxnSp>
        <p:nvCxnSpPr>
          <p:cNvPr id="6170" name="AutoShape 59"/>
          <p:cNvCxnSpPr>
            <a:cxnSpLocks noChangeShapeType="1"/>
            <a:stCxn id="6168" idx="1"/>
          </p:cNvCxnSpPr>
          <p:nvPr/>
        </p:nvCxnSpPr>
        <p:spPr bwMode="auto">
          <a:xfrm>
            <a:off x="4240488" y="6820775"/>
            <a:ext cx="1440498" cy="0"/>
          </a:xfrm>
          <a:prstGeom prst="straightConnector1">
            <a:avLst/>
          </a:prstGeom>
          <a:noFill/>
          <a:ln w="9525">
            <a:solidFill>
              <a:schemeClr val="tx1"/>
            </a:solidFill>
            <a:round/>
            <a:headEnd/>
            <a:tailEnd/>
          </a:ln>
        </p:spPr>
      </p:cxnSp>
      <p:sp>
        <p:nvSpPr>
          <p:cNvPr id="6171" name="Line 60"/>
          <p:cNvSpPr>
            <a:spLocks noChangeShapeType="1"/>
          </p:cNvSpPr>
          <p:nvPr/>
        </p:nvSpPr>
        <p:spPr bwMode="auto">
          <a:xfrm>
            <a:off x="4960737" y="6820777"/>
            <a:ext cx="0" cy="270051"/>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6172" name="Line 61"/>
          <p:cNvSpPr>
            <a:spLocks noChangeShapeType="1"/>
          </p:cNvSpPr>
          <p:nvPr/>
        </p:nvSpPr>
        <p:spPr bwMode="auto">
          <a:xfrm flipV="1">
            <a:off x="4960737" y="4120262"/>
            <a:ext cx="0" cy="675129"/>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6177" name="AutoShape 74"/>
          <p:cNvSpPr>
            <a:spLocks noChangeArrowheads="1"/>
          </p:cNvSpPr>
          <p:nvPr/>
        </p:nvSpPr>
        <p:spPr bwMode="auto">
          <a:xfrm>
            <a:off x="540187" y="8236569"/>
            <a:ext cx="10788727" cy="3581477"/>
          </a:xfrm>
          <a:prstGeom prst="roundRect">
            <a:avLst>
              <a:gd name="adj" fmla="val 16667"/>
            </a:avLst>
          </a:prstGeom>
          <a:noFill/>
          <a:ln w="9525">
            <a:solidFill>
              <a:srgbClr val="FF0000"/>
            </a:solidFill>
            <a:round/>
            <a:headEnd/>
            <a:tailEnd/>
          </a:ln>
        </p:spPr>
        <p:txBody>
          <a:bodyPr wrap="none" lIns="192902" tIns="96451" rIns="192902" bIns="96451" anchor="ctr"/>
          <a:lstStyle/>
          <a:p>
            <a:endParaRPr lang="en-US" dirty="0"/>
          </a:p>
        </p:txBody>
      </p:sp>
      <p:sp>
        <p:nvSpPr>
          <p:cNvPr id="6179" name="Line 76"/>
          <p:cNvSpPr>
            <a:spLocks noChangeShapeType="1"/>
          </p:cNvSpPr>
          <p:nvPr/>
        </p:nvSpPr>
        <p:spPr bwMode="auto">
          <a:xfrm>
            <a:off x="5699744" y="4750382"/>
            <a:ext cx="0" cy="891733"/>
          </a:xfrm>
          <a:prstGeom prst="line">
            <a:avLst/>
          </a:prstGeom>
          <a:noFill/>
          <a:ln w="9525">
            <a:solidFill>
              <a:schemeClr val="tx1"/>
            </a:solidFill>
            <a:round/>
            <a:headEnd/>
            <a:tailEnd/>
          </a:ln>
        </p:spPr>
        <p:txBody>
          <a:bodyPr lIns="192902" tIns="96451" rIns="192902" bIns="96451"/>
          <a:lstStyle/>
          <a:p>
            <a:endParaRPr lang="en-US" dirty="0"/>
          </a:p>
        </p:txBody>
      </p:sp>
      <p:sp>
        <p:nvSpPr>
          <p:cNvPr id="6180" name="Line 77"/>
          <p:cNvSpPr>
            <a:spLocks noChangeShapeType="1"/>
          </p:cNvSpPr>
          <p:nvPr/>
        </p:nvSpPr>
        <p:spPr bwMode="auto">
          <a:xfrm>
            <a:off x="5699744" y="5898101"/>
            <a:ext cx="0" cy="891733"/>
          </a:xfrm>
          <a:prstGeom prst="line">
            <a:avLst/>
          </a:prstGeom>
          <a:noFill/>
          <a:ln w="9525">
            <a:solidFill>
              <a:schemeClr val="tx1"/>
            </a:solidFill>
            <a:round/>
            <a:headEnd/>
            <a:tailEnd/>
          </a:ln>
        </p:spPr>
        <p:txBody>
          <a:bodyPr lIns="192902" tIns="96451" rIns="192902" bIns="96451"/>
          <a:lstStyle/>
          <a:p>
            <a:endParaRPr lang="en-US" dirty="0"/>
          </a:p>
        </p:txBody>
      </p:sp>
      <p:graphicFrame>
        <p:nvGraphicFramePr>
          <p:cNvPr id="1162318" name="Object 4"/>
          <p:cNvGraphicFramePr>
            <a:graphicFrameLocks noChangeAspect="1"/>
          </p:cNvGraphicFramePr>
          <p:nvPr/>
        </p:nvGraphicFramePr>
        <p:xfrm>
          <a:off x="1621382" y="10143805"/>
          <a:ext cx="8942342" cy="1710326"/>
        </p:xfrm>
        <a:graphic>
          <a:graphicData uri="http://schemas.openxmlformats.org/presentationml/2006/ole">
            <mc:AlternateContent xmlns:mc="http://schemas.openxmlformats.org/markup-compatibility/2006">
              <mc:Choice xmlns:v="urn:schemas-microsoft-com:vml" Requires="v">
                <p:oleObj spid="_x0000_s149697" name="Equation" r:id="rId8" imgW="1930320" imgH="355320" progId="Equation.3">
                  <p:embed/>
                </p:oleObj>
              </mc:Choice>
              <mc:Fallback>
                <p:oleObj name="Equation" r:id="rId8" imgW="1930320" imgH="35532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1382" y="10143805"/>
                        <a:ext cx="8942342" cy="1710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4" name="Group 58"/>
          <p:cNvGrpSpPr/>
          <p:nvPr/>
        </p:nvGrpSpPr>
        <p:grpSpPr>
          <a:xfrm flipH="1">
            <a:off x="3726385" y="2248232"/>
            <a:ext cx="3504063" cy="1751905"/>
            <a:chOff x="3276600" y="1371600"/>
            <a:chExt cx="2196881" cy="988665"/>
          </a:xfrm>
        </p:grpSpPr>
        <p:graphicFrame>
          <p:nvGraphicFramePr>
            <p:cNvPr id="56" name="Object 2"/>
            <p:cNvGraphicFramePr>
              <a:graphicFrameLocks noChangeAspect="1"/>
            </p:cNvGraphicFramePr>
            <p:nvPr/>
          </p:nvGraphicFramePr>
          <p:xfrm flipH="1">
            <a:off x="4064701" y="1745903"/>
            <a:ext cx="1408780" cy="614362"/>
          </p:xfrm>
          <a:graphic>
            <a:graphicData uri="http://schemas.openxmlformats.org/presentationml/2006/ole">
              <mc:AlternateContent xmlns:mc="http://schemas.openxmlformats.org/markup-compatibility/2006">
                <mc:Choice xmlns:v="urn:schemas-microsoft-com:vml" Requires="v">
                  <p:oleObj spid="_x0000_s149698" name="Equation" r:id="rId10" imgW="279360" imgH="203040" progId="Equation.DSMT4">
                    <p:embed/>
                  </p:oleObj>
                </mc:Choice>
                <mc:Fallback>
                  <p:oleObj name="Equation" r:id="rId10" imgW="279360" imgH="20304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4064701" y="1745903"/>
                          <a:ext cx="140878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7" name="Line 12"/>
            <p:cNvSpPr>
              <a:spLocks noChangeShapeType="1"/>
            </p:cNvSpPr>
            <p:nvPr/>
          </p:nvSpPr>
          <p:spPr bwMode="auto">
            <a:xfrm flipH="1" flipV="1">
              <a:off x="3276600" y="1371600"/>
              <a:ext cx="1066800" cy="838200"/>
            </a:xfrm>
            <a:prstGeom prst="line">
              <a:avLst/>
            </a:prstGeom>
            <a:noFill/>
            <a:ln w="9525">
              <a:solidFill>
                <a:schemeClr val="tx1"/>
              </a:solidFill>
              <a:round/>
              <a:headEnd/>
              <a:tailEnd/>
            </a:ln>
          </p:spPr>
          <p:txBody>
            <a:bodyPr wrap="none" anchor="ctr"/>
            <a:lstStyle/>
            <a:p>
              <a:endParaRPr lang="en-US" dirty="0"/>
            </a:p>
          </p:txBody>
        </p:sp>
        <p:sp>
          <p:nvSpPr>
            <p:cNvPr id="58" name="Line 13"/>
            <p:cNvSpPr>
              <a:spLocks noChangeShapeType="1"/>
            </p:cNvSpPr>
            <p:nvPr/>
          </p:nvSpPr>
          <p:spPr bwMode="auto">
            <a:xfrm flipH="1" flipV="1">
              <a:off x="3276600" y="1371600"/>
              <a:ext cx="990600" cy="685800"/>
            </a:xfrm>
            <a:prstGeom prst="line">
              <a:avLst/>
            </a:prstGeom>
            <a:noFill/>
            <a:ln w="9525">
              <a:solidFill>
                <a:schemeClr val="tx1"/>
              </a:solidFill>
              <a:round/>
              <a:headEnd/>
              <a:tailEnd/>
            </a:ln>
          </p:spPr>
          <p:txBody>
            <a:bodyPr wrap="none" anchor="ctr"/>
            <a:lstStyle/>
            <a:p>
              <a:endParaRPr lang="en-US" dirty="0"/>
            </a:p>
          </p:txBody>
        </p:sp>
      </p:grpSp>
      <p:graphicFrame>
        <p:nvGraphicFramePr>
          <p:cNvPr id="60" name="Object 2"/>
          <p:cNvGraphicFramePr>
            <a:graphicFrameLocks noChangeAspect="1"/>
          </p:cNvGraphicFramePr>
          <p:nvPr/>
        </p:nvGraphicFramePr>
        <p:xfrm>
          <a:off x="11314201" y="1388314"/>
          <a:ext cx="2869742" cy="1226483"/>
        </p:xfrm>
        <a:graphic>
          <a:graphicData uri="http://schemas.openxmlformats.org/presentationml/2006/ole">
            <mc:AlternateContent xmlns:mc="http://schemas.openxmlformats.org/markup-compatibility/2006">
              <mc:Choice xmlns:v="urn:schemas-microsoft-com:vml" Requires="v">
                <p:oleObj spid="_x0000_s149699" name="Equation" r:id="rId12" imgW="355320" imgH="228600" progId="Equation.DSMT4">
                  <p:embed/>
                </p:oleObj>
              </mc:Choice>
              <mc:Fallback>
                <p:oleObj name="Equation" r:id="rId12" imgW="355320" imgH="22860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314201" y="1388314"/>
                        <a:ext cx="2869742" cy="122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61" name="Rectangle 61"/>
          <p:cNvSpPr>
            <a:spLocks noChangeArrowheads="1"/>
          </p:cNvSpPr>
          <p:nvPr/>
        </p:nvSpPr>
        <p:spPr bwMode="auto">
          <a:xfrm>
            <a:off x="0" y="1080205"/>
            <a:ext cx="21693744" cy="11072110"/>
          </a:xfrm>
          <a:prstGeom prst="rect">
            <a:avLst/>
          </a:prstGeom>
          <a:solidFill>
            <a:srgbClr val="FF6600">
              <a:alpha val="27843"/>
            </a:srgbClr>
          </a:solidFill>
          <a:ln w="57150">
            <a:solidFill>
              <a:schemeClr val="tx1"/>
            </a:solidFill>
            <a:prstDash val="dash"/>
            <a:miter lim="800000"/>
            <a:headEnd/>
            <a:tailEnd/>
          </a:ln>
        </p:spPr>
        <p:txBody>
          <a:bodyPr wrap="none" lIns="192902" tIns="96451" rIns="192902" bIns="96451" anchor="ctr"/>
          <a:lstStyle/>
          <a:p>
            <a:pPr algn="ctr"/>
            <a:endParaRPr lang="fr-FR"/>
          </a:p>
        </p:txBody>
      </p:sp>
      <p:sp>
        <p:nvSpPr>
          <p:cNvPr id="62" name="Text Box 18"/>
          <p:cNvSpPr txBox="1">
            <a:spLocks noChangeArrowheads="1"/>
          </p:cNvSpPr>
          <p:nvPr/>
        </p:nvSpPr>
        <p:spPr bwMode="auto">
          <a:xfrm>
            <a:off x="14692156" y="2805900"/>
            <a:ext cx="6370376" cy="1071949"/>
          </a:xfrm>
          <a:prstGeom prst="rect">
            <a:avLst/>
          </a:prstGeom>
          <a:noFill/>
          <a:ln w="9525">
            <a:noFill/>
            <a:miter lim="800000"/>
            <a:headEnd/>
            <a:tailEnd/>
          </a:ln>
        </p:spPr>
        <p:txBody>
          <a:bodyPr wrap="none" lIns="192902" tIns="96451" rIns="192902" bIns="96451">
            <a:spAutoFit/>
          </a:bodyPr>
          <a:lstStyle/>
          <a:p>
            <a:r>
              <a:rPr lang="en-US" dirty="0">
                <a:solidFill>
                  <a:schemeClr val="accent2"/>
                </a:solidFill>
              </a:rPr>
              <a:t>Step current input:</a:t>
            </a:r>
          </a:p>
        </p:txBody>
      </p:sp>
      <p:sp>
        <p:nvSpPr>
          <p:cNvPr id="63" name="Line 14"/>
          <p:cNvSpPr>
            <a:spLocks noChangeShapeType="1"/>
          </p:cNvSpPr>
          <p:nvPr/>
        </p:nvSpPr>
        <p:spPr bwMode="auto">
          <a:xfrm>
            <a:off x="13632736" y="5948559"/>
            <a:ext cx="7180918"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64" name="Line 15"/>
          <p:cNvSpPr>
            <a:spLocks noChangeShapeType="1"/>
          </p:cNvSpPr>
          <p:nvPr/>
        </p:nvSpPr>
        <p:spPr bwMode="auto">
          <a:xfrm flipV="1">
            <a:off x="13632735" y="4417389"/>
            <a:ext cx="0" cy="153117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aphicFrame>
        <p:nvGraphicFramePr>
          <p:cNvPr id="65" name="Object 2"/>
          <p:cNvGraphicFramePr>
            <a:graphicFrameLocks noChangeAspect="1"/>
          </p:cNvGraphicFramePr>
          <p:nvPr/>
        </p:nvGraphicFramePr>
        <p:xfrm>
          <a:off x="11107587" y="3713209"/>
          <a:ext cx="2667170" cy="1223671"/>
        </p:xfrm>
        <a:graphic>
          <a:graphicData uri="http://schemas.openxmlformats.org/presentationml/2006/ole">
            <mc:AlternateContent xmlns:mc="http://schemas.openxmlformats.org/markup-compatibility/2006">
              <mc:Choice xmlns:v="urn:schemas-microsoft-com:vml" Requires="v">
                <p:oleObj spid="_x0000_s149700" name="Equation" r:id="rId14" imgW="330120" imgH="228600" progId="Equation.DSMT4">
                  <p:embed/>
                </p:oleObj>
              </mc:Choice>
              <mc:Fallback>
                <p:oleObj name="Equation" r:id="rId14" imgW="330120" imgH="228600" progId="Equation.DSMT4">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07587" y="3713209"/>
                        <a:ext cx="2667170" cy="1223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66" name="Text Box 18"/>
          <p:cNvSpPr txBox="1">
            <a:spLocks noChangeArrowheads="1"/>
          </p:cNvSpPr>
          <p:nvPr/>
        </p:nvSpPr>
        <p:spPr bwMode="auto">
          <a:xfrm>
            <a:off x="14368349" y="4162195"/>
            <a:ext cx="6694183" cy="1071949"/>
          </a:xfrm>
          <a:prstGeom prst="rect">
            <a:avLst/>
          </a:prstGeom>
          <a:noFill/>
          <a:ln w="9525">
            <a:noFill/>
            <a:miter lim="800000"/>
            <a:headEnd/>
            <a:tailEnd/>
          </a:ln>
        </p:spPr>
        <p:txBody>
          <a:bodyPr wrap="none" lIns="192902" tIns="96451" rIns="192902" bIns="96451">
            <a:spAutoFit/>
          </a:bodyPr>
          <a:lstStyle/>
          <a:p>
            <a:r>
              <a:rPr lang="en-US" dirty="0">
                <a:solidFill>
                  <a:schemeClr val="accent2"/>
                </a:solidFill>
              </a:rPr>
              <a:t>Pulse current input:</a:t>
            </a:r>
          </a:p>
        </p:txBody>
      </p:sp>
      <p:sp>
        <p:nvSpPr>
          <p:cNvPr id="67" name="Line 14"/>
          <p:cNvSpPr>
            <a:spLocks noChangeShapeType="1"/>
          </p:cNvSpPr>
          <p:nvPr/>
        </p:nvSpPr>
        <p:spPr bwMode="auto">
          <a:xfrm>
            <a:off x="13696182" y="8117717"/>
            <a:ext cx="7180918"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68" name="Line 15"/>
          <p:cNvSpPr>
            <a:spLocks noChangeShapeType="1"/>
          </p:cNvSpPr>
          <p:nvPr/>
        </p:nvSpPr>
        <p:spPr bwMode="auto">
          <a:xfrm flipV="1">
            <a:off x="13696183" y="6586547"/>
            <a:ext cx="0" cy="153117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69" name="Text Box 18"/>
          <p:cNvSpPr txBox="1">
            <a:spLocks noChangeArrowheads="1"/>
          </p:cNvSpPr>
          <p:nvPr/>
        </p:nvSpPr>
        <p:spPr bwMode="auto">
          <a:xfrm>
            <a:off x="14280766" y="6203755"/>
            <a:ext cx="7548583" cy="1071949"/>
          </a:xfrm>
          <a:prstGeom prst="rect">
            <a:avLst/>
          </a:prstGeom>
          <a:noFill/>
          <a:ln w="9525">
            <a:noFill/>
            <a:miter lim="800000"/>
            <a:headEnd/>
            <a:tailEnd/>
          </a:ln>
        </p:spPr>
        <p:txBody>
          <a:bodyPr wrap="none" lIns="192902" tIns="96451" rIns="192902" bIns="96451">
            <a:spAutoFit/>
          </a:bodyPr>
          <a:lstStyle/>
          <a:p>
            <a:r>
              <a:rPr lang="en-US" dirty="0">
                <a:solidFill>
                  <a:schemeClr val="accent2"/>
                </a:solidFill>
              </a:rPr>
              <a:t>arbitrary current input:</a:t>
            </a:r>
          </a:p>
        </p:txBody>
      </p:sp>
      <p:graphicFrame>
        <p:nvGraphicFramePr>
          <p:cNvPr id="25608" name="Object 2"/>
          <p:cNvGraphicFramePr>
            <a:graphicFrameLocks noChangeAspect="1"/>
          </p:cNvGraphicFramePr>
          <p:nvPr/>
        </p:nvGraphicFramePr>
        <p:xfrm>
          <a:off x="11328914" y="5941133"/>
          <a:ext cx="2562136" cy="1223671"/>
        </p:xfrm>
        <a:graphic>
          <a:graphicData uri="http://schemas.openxmlformats.org/presentationml/2006/ole">
            <mc:AlternateContent xmlns:mc="http://schemas.openxmlformats.org/markup-compatibility/2006">
              <mc:Choice xmlns:v="urn:schemas-microsoft-com:vml" Requires="v">
                <p:oleObj spid="_x0000_s149701" name="Equation" r:id="rId16" imgW="317160" imgH="228600" progId="Equation.DSMT4">
                  <p:embed/>
                </p:oleObj>
              </mc:Choice>
              <mc:Fallback>
                <p:oleObj name="Equation" r:id="rId16" imgW="317160" imgH="228600" progId="Equation.DSMT4">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328914" y="5941133"/>
                        <a:ext cx="2562136" cy="1223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48" name="TextBox 47"/>
          <p:cNvSpPr txBox="1"/>
          <p:nvPr/>
        </p:nvSpPr>
        <p:spPr>
          <a:xfrm>
            <a:off x="14280766" y="9030749"/>
            <a:ext cx="6194046" cy="2226111"/>
          </a:xfrm>
          <a:prstGeom prst="rect">
            <a:avLst/>
          </a:prstGeom>
          <a:noFill/>
        </p:spPr>
        <p:txBody>
          <a:bodyPr wrap="none" lIns="192902" tIns="96451" rIns="192902" bIns="96451" rtlCol="0">
            <a:spAutoFit/>
          </a:bodyPr>
          <a:lstStyle/>
          <a:p>
            <a:r>
              <a:rPr lang="en-US" sz="4400" b="1" dirty="0"/>
              <a:t>Calculate the voltage,</a:t>
            </a:r>
          </a:p>
          <a:p>
            <a:r>
              <a:rPr lang="en-US" sz="4400" b="1" dirty="0"/>
              <a:t>        for the </a:t>
            </a:r>
          </a:p>
          <a:p>
            <a:r>
              <a:rPr lang="en-US" sz="4400" b="1" dirty="0"/>
              <a:t> 3 input currents</a:t>
            </a:r>
          </a:p>
        </p:txBody>
      </p:sp>
      <p:sp>
        <p:nvSpPr>
          <p:cNvPr id="49" name="Title 3"/>
          <p:cNvSpPr txBox="1">
            <a:spLocks/>
          </p:cNvSpPr>
          <p:nvPr/>
        </p:nvSpPr>
        <p:spPr>
          <a:xfrm>
            <a:off x="697827" y="11031"/>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Exercises </a:t>
            </a:r>
            <a:r>
              <a:rPr lang="en-US" sz="6600" dirty="0">
                <a:solidFill>
                  <a:srgbClr val="FF0000"/>
                </a:solidFill>
                <a:latin typeface="Impact" charset="0"/>
                <a:ea typeface="ＭＳ Ｐゴシック" charset="0"/>
                <a:cs typeface="Impact" charset="0"/>
              </a:rPr>
              <a:t>NOW</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sp>
        <p:nvSpPr>
          <p:cNvPr id="50" name="Text Box 77"/>
          <p:cNvSpPr txBox="1">
            <a:spLocks noChangeArrowheads="1"/>
          </p:cNvSpPr>
          <p:nvPr/>
        </p:nvSpPr>
        <p:spPr bwMode="auto">
          <a:xfrm>
            <a:off x="14183943" y="0"/>
            <a:ext cx="7181514" cy="3118671"/>
          </a:xfrm>
          <a:prstGeom prst="rect">
            <a:avLst/>
          </a:prstGeom>
          <a:solidFill>
            <a:srgbClr val="FFFF00"/>
          </a:solidFill>
          <a:ln w="9525">
            <a:solidFill>
              <a:srgbClr val="FF0000"/>
            </a:solidFill>
            <a:miter lim="800000"/>
            <a:headEnd/>
            <a:tailEnd/>
          </a:ln>
        </p:spPr>
        <p:txBody>
          <a:bodyPr wrap="none" lIns="192911" tIns="96455" rIns="192911" bIns="96455">
            <a:spAutoFit/>
          </a:bodyPr>
          <a:lstStyle/>
          <a:p>
            <a:r>
              <a:rPr lang="fr-CH" b="1" dirty="0"/>
              <a:t>Start </a:t>
            </a:r>
            <a:r>
              <a:rPr lang="fr-CH" b="1" dirty="0" err="1"/>
              <a:t>Exerc</a:t>
            </a:r>
            <a:r>
              <a:rPr lang="fr-CH" b="1" dirty="0"/>
              <a:t>. </a:t>
            </a:r>
            <a:r>
              <a:rPr lang="fr-CH" b="1" dirty="0" err="1"/>
              <a:t>at</a:t>
            </a:r>
            <a:r>
              <a:rPr lang="fr-CH" b="1" dirty="0"/>
              <a:t> 9:47.</a:t>
            </a:r>
          </a:p>
          <a:p>
            <a:r>
              <a:rPr lang="fr-CH" b="1" dirty="0" err="1"/>
              <a:t>Next</a:t>
            </a:r>
            <a:r>
              <a:rPr lang="fr-CH" b="1" dirty="0"/>
              <a:t> lecture </a:t>
            </a:r>
            <a:r>
              <a:rPr lang="fr-CH" b="1" dirty="0" err="1"/>
              <a:t>at</a:t>
            </a:r>
            <a:endParaRPr lang="fr-CH" b="1" dirty="0"/>
          </a:p>
          <a:p>
            <a:r>
              <a:rPr lang="fr-CH" b="1" dirty="0"/>
              <a:t> </a:t>
            </a:r>
            <a:r>
              <a:rPr lang="fr-CH" sz="7600" b="1" dirty="0"/>
              <a:t>10:15</a:t>
            </a:r>
            <a:endParaRPr lang="fr-FR" sz="6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6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6" grpId="0"/>
      <p:bldP spid="67" grpId="0" animBg="1"/>
      <p:bldP spid="68" grpId="0" animBg="1"/>
      <p:bldP spid="69" grpId="0"/>
      <p:bldP spid="5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D91F69-6B1D-4AD9-9FD1-0CA7066D0439}"/>
              </a:ext>
            </a:extLst>
          </p:cNvPr>
          <p:cNvPicPr>
            <a:picLocks noChangeAspect="1"/>
          </p:cNvPicPr>
          <p:nvPr/>
        </p:nvPicPr>
        <p:blipFill>
          <a:blip r:embed="rId3"/>
          <a:stretch>
            <a:fillRect/>
          </a:stretch>
        </p:blipFill>
        <p:spPr>
          <a:xfrm>
            <a:off x="0" y="0"/>
            <a:ext cx="21664690" cy="12152313"/>
          </a:xfrm>
          <a:prstGeom prst="rect">
            <a:avLst/>
          </a:prstGeom>
        </p:spPr>
      </p:pic>
    </p:spTree>
    <p:extLst>
      <p:ext uri="{BB962C8B-B14F-4D97-AF65-F5344CB8AC3E}">
        <p14:creationId xmlns:p14="http://schemas.microsoft.com/office/powerpoint/2010/main" val="1102382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1"/>
          <p:cNvSpPr>
            <a:spLocks noChangeArrowheads="1"/>
          </p:cNvSpPr>
          <p:nvPr/>
        </p:nvSpPr>
        <p:spPr bwMode="auto">
          <a:xfrm>
            <a:off x="1" y="1099899"/>
            <a:ext cx="21607461" cy="11052415"/>
          </a:xfrm>
          <a:prstGeom prst="rect">
            <a:avLst/>
          </a:prstGeom>
          <a:solidFill>
            <a:srgbClr val="FF6600">
              <a:alpha val="27843"/>
            </a:srgbClr>
          </a:solidFill>
          <a:ln w="57150">
            <a:solidFill>
              <a:schemeClr val="tx1"/>
            </a:solidFill>
            <a:prstDash val="dash"/>
            <a:miter lim="800000"/>
            <a:headEnd/>
            <a:tailEnd/>
          </a:ln>
        </p:spPr>
        <p:txBody>
          <a:bodyPr wrap="none" lIns="192911" tIns="96455" rIns="192911" bIns="96455" anchor="ctr"/>
          <a:lstStyle/>
          <a:p>
            <a:pPr algn="ctr"/>
            <a:endParaRPr lang="fr-FR"/>
          </a:p>
        </p:txBody>
      </p:sp>
      <p:sp>
        <p:nvSpPr>
          <p:cNvPr id="7175"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sp>
        <p:nvSpPr>
          <p:cNvPr id="7176" name="Text Box 3"/>
          <p:cNvSpPr txBox="1">
            <a:spLocks noChangeArrowheads="1"/>
          </p:cNvSpPr>
          <p:nvPr/>
        </p:nvSpPr>
        <p:spPr bwMode="auto">
          <a:xfrm>
            <a:off x="1275441" y="135027"/>
            <a:ext cx="17267608" cy="1241234"/>
          </a:xfrm>
          <a:prstGeom prst="rect">
            <a:avLst/>
          </a:prstGeom>
          <a:noFill/>
          <a:ln w="9525">
            <a:solidFill>
              <a:srgbClr val="FF3300"/>
            </a:solidFill>
            <a:miter lim="800000"/>
            <a:headEnd/>
            <a:tailEnd/>
          </a:ln>
        </p:spPr>
        <p:txBody>
          <a:bodyPr wrap="none" lIns="192911" tIns="96455" rIns="192911" bIns="96455">
            <a:spAutoFit/>
          </a:bodyPr>
          <a:lstStyle/>
          <a:p>
            <a:r>
              <a:rPr lang="en-US" sz="6800" dirty="0"/>
              <a:t>Passive Membrane Model – exercise 1 now</a:t>
            </a:r>
            <a:endParaRPr lang="en-US" sz="6800" dirty="0">
              <a:solidFill>
                <a:srgbClr val="FFFF00"/>
              </a:solidFill>
            </a:endParaRPr>
          </a:p>
        </p:txBody>
      </p:sp>
      <p:graphicFrame>
        <p:nvGraphicFramePr>
          <p:cNvPr id="7170" name="Object 4"/>
          <p:cNvGraphicFramePr>
            <a:graphicFrameLocks noChangeAspect="1"/>
          </p:cNvGraphicFramePr>
          <p:nvPr/>
        </p:nvGraphicFramePr>
        <p:xfrm>
          <a:off x="8823048" y="2970566"/>
          <a:ext cx="1072871" cy="1220857"/>
        </p:xfrm>
        <a:graphic>
          <a:graphicData uri="http://schemas.openxmlformats.org/presentationml/2006/ole">
            <mc:AlternateContent xmlns:mc="http://schemas.openxmlformats.org/markup-compatibility/2006">
              <mc:Choice xmlns:v="urn:schemas-microsoft-com:vml" Requires="v">
                <p:oleObj spid="_x0000_s185458" name="Equation" r:id="rId4" imgW="152280" imgH="228600" progId="Equation.3">
                  <p:embed/>
                </p:oleObj>
              </mc:Choice>
              <mc:Fallback>
                <p:oleObj name="Equation" r:id="rId4" imgW="15228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3048" y="2970566"/>
                        <a:ext cx="1072871" cy="122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5"/>
          <p:cNvGrpSpPr>
            <a:grpSpLocks/>
          </p:cNvGrpSpPr>
          <p:nvPr/>
        </p:nvGrpSpPr>
        <p:grpSpPr bwMode="auto">
          <a:xfrm>
            <a:off x="4501555" y="1080205"/>
            <a:ext cx="8282861" cy="1485283"/>
            <a:chOff x="672" y="384"/>
            <a:chExt cx="2208" cy="528"/>
          </a:xfrm>
        </p:grpSpPr>
        <p:sp>
          <p:nvSpPr>
            <p:cNvPr id="7218" name="Oval 6"/>
            <p:cNvSpPr>
              <a:spLocks noChangeArrowheads="1"/>
            </p:cNvSpPr>
            <p:nvPr/>
          </p:nvSpPr>
          <p:spPr bwMode="auto">
            <a:xfrm>
              <a:off x="1344" y="672"/>
              <a:ext cx="240" cy="192"/>
            </a:xfrm>
            <a:prstGeom prst="ellipse">
              <a:avLst/>
            </a:prstGeom>
            <a:solidFill>
              <a:srgbClr val="FF0000"/>
            </a:solidFill>
            <a:ln w="9525">
              <a:solidFill>
                <a:srgbClr val="FF0000"/>
              </a:solidFill>
              <a:round/>
              <a:headEnd/>
              <a:tailEnd/>
            </a:ln>
          </p:spPr>
          <p:txBody>
            <a:bodyPr wrap="none" anchor="ctr"/>
            <a:lstStyle/>
            <a:p>
              <a:endParaRPr lang="en-US" dirty="0"/>
            </a:p>
          </p:txBody>
        </p:sp>
        <p:sp>
          <p:nvSpPr>
            <p:cNvPr id="7219" name="Freeform 7"/>
            <p:cNvSpPr>
              <a:spLocks/>
            </p:cNvSpPr>
            <p:nvPr/>
          </p:nvSpPr>
          <p:spPr bwMode="auto">
            <a:xfrm flipV="1">
              <a:off x="1536" y="720"/>
              <a:ext cx="1344" cy="144"/>
            </a:xfrm>
            <a:custGeom>
              <a:avLst/>
              <a:gdLst>
                <a:gd name="T0" fmla="*/ 0 w 1344"/>
                <a:gd name="T1" fmla="*/ 1 h 472"/>
                <a:gd name="T2" fmla="*/ 384 w 1344"/>
                <a:gd name="T3" fmla="*/ 1 h 472"/>
                <a:gd name="T4" fmla="*/ 672 w 1344"/>
                <a:gd name="T5" fmla="*/ 1 h 472"/>
                <a:gd name="T6" fmla="*/ 1152 w 1344"/>
                <a:gd name="T7" fmla="*/ 0 h 472"/>
                <a:gd name="T8" fmla="*/ 1344 w 1344"/>
                <a:gd name="T9" fmla="*/ 0 h 472"/>
                <a:gd name="T10" fmla="*/ 0 60000 65536"/>
                <a:gd name="T11" fmla="*/ 0 60000 65536"/>
                <a:gd name="T12" fmla="*/ 0 60000 65536"/>
                <a:gd name="T13" fmla="*/ 0 60000 65536"/>
                <a:gd name="T14" fmla="*/ 0 60000 65536"/>
                <a:gd name="T15" fmla="*/ 0 w 1344"/>
                <a:gd name="T16" fmla="*/ 0 h 472"/>
                <a:gd name="T17" fmla="*/ 1344 w 1344"/>
                <a:gd name="T18" fmla="*/ 472 h 472"/>
              </a:gdLst>
              <a:ahLst/>
              <a:cxnLst>
                <a:cxn ang="T10">
                  <a:pos x="T0" y="T1"/>
                </a:cxn>
                <a:cxn ang="T11">
                  <a:pos x="T2" y="T3"/>
                </a:cxn>
                <a:cxn ang="T12">
                  <a:pos x="T4" y="T5"/>
                </a:cxn>
                <a:cxn ang="T13">
                  <a:pos x="T6" y="T7"/>
                </a:cxn>
                <a:cxn ang="T14">
                  <a:pos x="T8" y="T9"/>
                </a:cxn>
              </a:cxnLst>
              <a:rect l="T15" t="T16" r="T17" b="T18"/>
              <a:pathLst>
                <a:path w="1344" h="472">
                  <a:moveTo>
                    <a:pt x="0" y="288"/>
                  </a:moveTo>
                  <a:cubicBezTo>
                    <a:pt x="136" y="300"/>
                    <a:pt x="272" y="312"/>
                    <a:pt x="384" y="336"/>
                  </a:cubicBezTo>
                  <a:cubicBezTo>
                    <a:pt x="496" y="360"/>
                    <a:pt x="544" y="472"/>
                    <a:pt x="672" y="432"/>
                  </a:cubicBezTo>
                  <a:cubicBezTo>
                    <a:pt x="800" y="392"/>
                    <a:pt x="1040" y="168"/>
                    <a:pt x="1152" y="96"/>
                  </a:cubicBezTo>
                  <a:cubicBezTo>
                    <a:pt x="1264" y="24"/>
                    <a:pt x="1304" y="12"/>
                    <a:pt x="1344" y="0"/>
                  </a:cubicBezTo>
                </a:path>
              </a:pathLst>
            </a:custGeom>
            <a:noFill/>
            <a:ln w="9525">
              <a:solidFill>
                <a:srgbClr val="FF0000"/>
              </a:solidFill>
              <a:round/>
              <a:headEnd/>
              <a:tailEnd/>
            </a:ln>
          </p:spPr>
          <p:txBody>
            <a:bodyPr wrap="none" anchor="ctr"/>
            <a:lstStyle/>
            <a:p>
              <a:endParaRPr lang="en-US" dirty="0"/>
            </a:p>
          </p:txBody>
        </p:sp>
        <p:sp>
          <p:nvSpPr>
            <p:cNvPr id="7220" name="Freeform 8"/>
            <p:cNvSpPr>
              <a:spLocks/>
            </p:cNvSpPr>
            <p:nvPr/>
          </p:nvSpPr>
          <p:spPr bwMode="auto">
            <a:xfrm>
              <a:off x="672" y="528"/>
              <a:ext cx="768" cy="240"/>
            </a:xfrm>
            <a:custGeom>
              <a:avLst/>
              <a:gdLst>
                <a:gd name="T0" fmla="*/ 768 w 768"/>
                <a:gd name="T1" fmla="*/ 240 h 240"/>
                <a:gd name="T2" fmla="*/ 336 w 768"/>
                <a:gd name="T3" fmla="*/ 192 h 240"/>
                <a:gd name="T4" fmla="*/ 0 w 768"/>
                <a:gd name="T5" fmla="*/ 0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240"/>
                  </a:moveTo>
                  <a:cubicBezTo>
                    <a:pt x="616" y="236"/>
                    <a:pt x="464" y="232"/>
                    <a:pt x="336" y="192"/>
                  </a:cubicBezTo>
                  <a:cubicBezTo>
                    <a:pt x="208" y="152"/>
                    <a:pt x="56" y="32"/>
                    <a:pt x="0" y="0"/>
                  </a:cubicBezTo>
                </a:path>
              </a:pathLst>
            </a:custGeom>
            <a:noFill/>
            <a:ln w="28575">
              <a:solidFill>
                <a:srgbClr val="FF0000"/>
              </a:solidFill>
              <a:round/>
              <a:headEnd/>
              <a:tailEnd/>
            </a:ln>
          </p:spPr>
          <p:txBody>
            <a:bodyPr wrap="none" anchor="ctr"/>
            <a:lstStyle/>
            <a:p>
              <a:endParaRPr lang="en-US" dirty="0"/>
            </a:p>
          </p:txBody>
        </p:sp>
        <p:sp>
          <p:nvSpPr>
            <p:cNvPr id="7221" name="Freeform 9"/>
            <p:cNvSpPr>
              <a:spLocks/>
            </p:cNvSpPr>
            <p:nvPr/>
          </p:nvSpPr>
          <p:spPr bwMode="auto">
            <a:xfrm>
              <a:off x="720" y="768"/>
              <a:ext cx="528" cy="144"/>
            </a:xfrm>
            <a:custGeom>
              <a:avLst/>
              <a:gdLst>
                <a:gd name="T0" fmla="*/ 1177 w 432"/>
                <a:gd name="T1" fmla="*/ 0 h 144"/>
                <a:gd name="T2" fmla="*/ 786 w 432"/>
                <a:gd name="T3" fmla="*/ 96 h 144"/>
                <a:gd name="T4" fmla="*/ 0 w 432"/>
                <a:gd name="T5" fmla="*/ 144 h 144"/>
                <a:gd name="T6" fmla="*/ 0 60000 65536"/>
                <a:gd name="T7" fmla="*/ 0 60000 65536"/>
                <a:gd name="T8" fmla="*/ 0 60000 65536"/>
                <a:gd name="T9" fmla="*/ 0 w 432"/>
                <a:gd name="T10" fmla="*/ 0 h 144"/>
                <a:gd name="T11" fmla="*/ 432 w 432"/>
                <a:gd name="T12" fmla="*/ 144 h 144"/>
              </a:gdLst>
              <a:ahLst/>
              <a:cxnLst>
                <a:cxn ang="T6">
                  <a:pos x="T0" y="T1"/>
                </a:cxn>
                <a:cxn ang="T7">
                  <a:pos x="T2" y="T3"/>
                </a:cxn>
                <a:cxn ang="T8">
                  <a:pos x="T4" y="T5"/>
                </a:cxn>
              </a:cxnLst>
              <a:rect l="T9" t="T10" r="T11" b="T12"/>
              <a:pathLst>
                <a:path w="432" h="144">
                  <a:moveTo>
                    <a:pt x="432" y="0"/>
                  </a:moveTo>
                  <a:cubicBezTo>
                    <a:pt x="396" y="36"/>
                    <a:pt x="360" y="72"/>
                    <a:pt x="288" y="96"/>
                  </a:cubicBezTo>
                  <a:cubicBezTo>
                    <a:pt x="216" y="120"/>
                    <a:pt x="108" y="132"/>
                    <a:pt x="0" y="144"/>
                  </a:cubicBezTo>
                </a:path>
              </a:pathLst>
            </a:custGeom>
            <a:noFill/>
            <a:ln w="28575">
              <a:solidFill>
                <a:srgbClr val="FF0000"/>
              </a:solidFill>
              <a:round/>
              <a:headEnd/>
              <a:tailEnd/>
            </a:ln>
          </p:spPr>
          <p:txBody>
            <a:bodyPr wrap="none" anchor="ctr"/>
            <a:lstStyle/>
            <a:p>
              <a:endParaRPr lang="en-US" dirty="0"/>
            </a:p>
          </p:txBody>
        </p:sp>
        <p:sp>
          <p:nvSpPr>
            <p:cNvPr id="7222" name="Freeform 10"/>
            <p:cNvSpPr>
              <a:spLocks/>
            </p:cNvSpPr>
            <p:nvPr/>
          </p:nvSpPr>
          <p:spPr bwMode="auto">
            <a:xfrm>
              <a:off x="816" y="384"/>
              <a:ext cx="432" cy="384"/>
            </a:xfrm>
            <a:custGeom>
              <a:avLst/>
              <a:gdLst>
                <a:gd name="T0" fmla="*/ 432 w 432"/>
                <a:gd name="T1" fmla="*/ 384 h 384"/>
                <a:gd name="T2" fmla="*/ 288 w 432"/>
                <a:gd name="T3" fmla="*/ 144 h 384"/>
                <a:gd name="T4" fmla="*/ 0 w 432"/>
                <a:gd name="T5" fmla="*/ 0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432" y="384"/>
                  </a:moveTo>
                  <a:cubicBezTo>
                    <a:pt x="396" y="296"/>
                    <a:pt x="360" y="208"/>
                    <a:pt x="288" y="144"/>
                  </a:cubicBezTo>
                  <a:cubicBezTo>
                    <a:pt x="216" y="80"/>
                    <a:pt x="48" y="24"/>
                    <a:pt x="0" y="0"/>
                  </a:cubicBezTo>
                </a:path>
              </a:pathLst>
            </a:custGeom>
            <a:noFill/>
            <a:ln w="28575">
              <a:solidFill>
                <a:srgbClr val="FF0000"/>
              </a:solidFill>
              <a:round/>
              <a:headEnd/>
              <a:tailEnd/>
            </a:ln>
          </p:spPr>
          <p:txBody>
            <a:bodyPr wrap="none" anchor="ctr"/>
            <a:lstStyle/>
            <a:p>
              <a:endParaRPr lang="en-US" dirty="0"/>
            </a:p>
          </p:txBody>
        </p:sp>
      </p:grpSp>
      <p:sp>
        <p:nvSpPr>
          <p:cNvPr id="7178" name="Text Box 11"/>
          <p:cNvSpPr txBox="1">
            <a:spLocks noChangeArrowheads="1"/>
          </p:cNvSpPr>
          <p:nvPr/>
        </p:nvSpPr>
        <p:spPr bwMode="auto">
          <a:xfrm>
            <a:off x="6842363" y="2430463"/>
            <a:ext cx="551494" cy="1071957"/>
          </a:xfrm>
          <a:prstGeom prst="rect">
            <a:avLst/>
          </a:prstGeom>
          <a:noFill/>
          <a:ln w="9525">
            <a:noFill/>
            <a:miter lim="800000"/>
            <a:headEnd/>
            <a:tailEnd/>
          </a:ln>
        </p:spPr>
        <p:txBody>
          <a:bodyPr wrap="none" lIns="192911" tIns="96455" rIns="192911" bIns="96455">
            <a:spAutoFit/>
          </a:bodyPr>
          <a:lstStyle/>
          <a:p>
            <a:r>
              <a:rPr lang="en-US" dirty="0">
                <a:solidFill>
                  <a:srgbClr val="FF0000"/>
                </a:solidFill>
              </a:rPr>
              <a:t>i</a:t>
            </a:r>
          </a:p>
        </p:txBody>
      </p:sp>
      <p:sp>
        <p:nvSpPr>
          <p:cNvPr id="7179" name="Line 12"/>
          <p:cNvSpPr>
            <a:spLocks noChangeShapeType="1"/>
          </p:cNvSpPr>
          <p:nvPr/>
        </p:nvSpPr>
        <p:spPr bwMode="auto">
          <a:xfrm flipH="1" flipV="1">
            <a:off x="7382550" y="2160411"/>
            <a:ext cx="2520871" cy="1485283"/>
          </a:xfrm>
          <a:prstGeom prst="line">
            <a:avLst/>
          </a:prstGeom>
          <a:noFill/>
          <a:ln w="9525">
            <a:solidFill>
              <a:schemeClr val="tx1"/>
            </a:solidFill>
            <a:round/>
            <a:headEnd/>
            <a:tailEnd/>
          </a:ln>
        </p:spPr>
        <p:txBody>
          <a:bodyPr wrap="none" lIns="192911" tIns="96455" rIns="192911" bIns="96455" anchor="ctr"/>
          <a:lstStyle/>
          <a:p>
            <a:endParaRPr lang="en-US" dirty="0"/>
          </a:p>
        </p:txBody>
      </p:sp>
      <p:sp>
        <p:nvSpPr>
          <p:cNvPr id="7180" name="Line 13"/>
          <p:cNvSpPr>
            <a:spLocks noChangeShapeType="1"/>
          </p:cNvSpPr>
          <p:nvPr/>
        </p:nvSpPr>
        <p:spPr bwMode="auto">
          <a:xfrm flipH="1" flipV="1">
            <a:off x="7382550" y="2160411"/>
            <a:ext cx="2340808" cy="1215231"/>
          </a:xfrm>
          <a:prstGeom prst="line">
            <a:avLst/>
          </a:prstGeom>
          <a:noFill/>
          <a:ln w="9525">
            <a:solidFill>
              <a:schemeClr val="tx1"/>
            </a:solidFill>
            <a:round/>
            <a:headEnd/>
            <a:tailEnd/>
          </a:ln>
        </p:spPr>
        <p:txBody>
          <a:bodyPr wrap="none" lIns="192911" tIns="96455" rIns="192911" bIns="96455" anchor="ctr"/>
          <a:lstStyle/>
          <a:p>
            <a:endParaRPr lang="en-US" dirty="0"/>
          </a:p>
        </p:txBody>
      </p:sp>
      <p:sp>
        <p:nvSpPr>
          <p:cNvPr id="7181" name="Line 14"/>
          <p:cNvSpPr>
            <a:spLocks noChangeShapeType="1"/>
          </p:cNvSpPr>
          <p:nvPr/>
        </p:nvSpPr>
        <p:spPr bwMode="auto">
          <a:xfrm>
            <a:off x="10083483" y="4672453"/>
            <a:ext cx="9903421" cy="0"/>
          </a:xfrm>
          <a:prstGeom prst="line">
            <a:avLst/>
          </a:prstGeom>
          <a:noFill/>
          <a:ln w="9525">
            <a:solidFill>
              <a:schemeClr val="tx1"/>
            </a:solidFill>
            <a:round/>
            <a:headEnd/>
            <a:tailEnd type="triangle" w="med" len="med"/>
          </a:ln>
        </p:spPr>
        <p:txBody>
          <a:bodyPr wrap="none" lIns="192911" tIns="96455" rIns="192911" bIns="96455" anchor="ctr"/>
          <a:lstStyle/>
          <a:p>
            <a:endParaRPr lang="en-US" dirty="0"/>
          </a:p>
        </p:txBody>
      </p:sp>
      <p:sp>
        <p:nvSpPr>
          <p:cNvPr id="7182" name="Line 15"/>
          <p:cNvSpPr>
            <a:spLocks noChangeShapeType="1"/>
          </p:cNvSpPr>
          <p:nvPr/>
        </p:nvSpPr>
        <p:spPr bwMode="auto">
          <a:xfrm flipV="1">
            <a:off x="10083483" y="2970565"/>
            <a:ext cx="0" cy="3645694"/>
          </a:xfrm>
          <a:prstGeom prst="line">
            <a:avLst/>
          </a:prstGeom>
          <a:noFill/>
          <a:ln w="9525">
            <a:solidFill>
              <a:schemeClr val="tx1"/>
            </a:solidFill>
            <a:round/>
            <a:headEnd/>
            <a:tailEnd type="triangle" w="med" len="med"/>
          </a:ln>
        </p:spPr>
        <p:txBody>
          <a:bodyPr wrap="none" lIns="192911" tIns="96455" rIns="192911" bIns="96455" anchor="ctr"/>
          <a:lstStyle/>
          <a:p>
            <a:endParaRPr lang="en-US" dirty="0"/>
          </a:p>
        </p:txBody>
      </p:sp>
      <p:grpSp>
        <p:nvGrpSpPr>
          <p:cNvPr id="3" name="Group 16"/>
          <p:cNvGrpSpPr>
            <a:grpSpLocks/>
          </p:cNvGrpSpPr>
          <p:nvPr/>
        </p:nvGrpSpPr>
        <p:grpSpPr bwMode="auto">
          <a:xfrm>
            <a:off x="10263546" y="2377016"/>
            <a:ext cx="6167131" cy="2022572"/>
            <a:chOff x="3014" y="1418"/>
            <a:chExt cx="1644" cy="719"/>
          </a:xfrm>
        </p:grpSpPr>
        <p:graphicFrame>
          <p:nvGraphicFramePr>
            <p:cNvPr id="7173" name="Object 17"/>
            <p:cNvGraphicFramePr>
              <a:graphicFrameLocks noChangeAspect="1"/>
            </p:cNvGraphicFramePr>
            <p:nvPr/>
          </p:nvGraphicFramePr>
          <p:xfrm>
            <a:off x="3860" y="1761"/>
            <a:ext cx="200" cy="376"/>
          </p:xfrm>
          <a:graphic>
            <a:graphicData uri="http://schemas.openxmlformats.org/presentationml/2006/ole">
              <mc:AlternateContent xmlns:mc="http://schemas.openxmlformats.org/markup-compatibility/2006">
                <mc:Choice xmlns:v="urn:schemas-microsoft-com:vml" Requires="v">
                  <p:oleObj spid="_x0000_s185459" name="Equation" r:id="rId6" imgW="114120" imgH="215640" progId="Equation.3">
                    <p:embed/>
                  </p:oleObj>
                </mc:Choice>
                <mc:Fallback>
                  <p:oleObj name="Equation" r:id="rId6" imgW="114120" imgH="215640"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0" y="1761"/>
                          <a:ext cx="20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7217" name="Text Box 18"/>
            <p:cNvSpPr txBox="1">
              <a:spLocks noChangeArrowheads="1"/>
            </p:cNvSpPr>
            <p:nvPr/>
          </p:nvSpPr>
          <p:spPr bwMode="auto">
            <a:xfrm>
              <a:off x="3014" y="1418"/>
              <a:ext cx="1644" cy="345"/>
            </a:xfrm>
            <a:prstGeom prst="rect">
              <a:avLst/>
            </a:prstGeom>
            <a:noFill/>
            <a:ln w="9525">
              <a:noFill/>
              <a:miter lim="800000"/>
              <a:headEnd/>
              <a:tailEnd/>
            </a:ln>
          </p:spPr>
          <p:txBody>
            <a:bodyPr wrap="none">
              <a:spAutoFit/>
            </a:bodyPr>
            <a:lstStyle/>
            <a:p>
              <a:r>
                <a:rPr lang="en-US" dirty="0">
                  <a:solidFill>
                    <a:srgbClr val="FF0000"/>
                  </a:solidFill>
                </a:rPr>
                <a:t>Step current input:</a:t>
              </a:r>
            </a:p>
          </p:txBody>
        </p:sp>
      </p:grpSp>
      <p:graphicFrame>
        <p:nvGraphicFramePr>
          <p:cNvPr id="1166355" name="Object 19"/>
          <p:cNvGraphicFramePr>
            <a:graphicFrameLocks noChangeAspect="1"/>
          </p:cNvGraphicFramePr>
          <p:nvPr/>
        </p:nvGraphicFramePr>
        <p:xfrm>
          <a:off x="1114137" y="10053788"/>
          <a:ext cx="10882508" cy="1893174"/>
        </p:xfrm>
        <a:graphic>
          <a:graphicData uri="http://schemas.openxmlformats.org/presentationml/2006/ole">
            <mc:AlternateContent xmlns:mc="http://schemas.openxmlformats.org/markup-compatibility/2006">
              <mc:Choice xmlns:v="urn:schemas-microsoft-com:vml" Requires="v">
                <p:oleObj spid="_x0000_s185460" name="Equation" r:id="rId8" imgW="1688760" imgH="393480" progId="Equation.3">
                  <p:embed/>
                </p:oleObj>
              </mc:Choice>
              <mc:Fallback>
                <p:oleObj name="Equation" r:id="rId8" imgW="1688760" imgH="393480" progId="Equation.3">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4137" y="10053788"/>
                        <a:ext cx="10882508" cy="189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7184" name="Text Box 20"/>
          <p:cNvSpPr txBox="1">
            <a:spLocks noChangeArrowheads="1"/>
          </p:cNvSpPr>
          <p:nvPr/>
        </p:nvSpPr>
        <p:spPr bwMode="auto">
          <a:xfrm>
            <a:off x="213825" y="9221130"/>
            <a:ext cx="5639425" cy="1071957"/>
          </a:xfrm>
          <a:prstGeom prst="rect">
            <a:avLst/>
          </a:prstGeom>
          <a:noFill/>
          <a:ln w="9525">
            <a:noFill/>
            <a:miter lim="800000"/>
            <a:headEnd/>
            <a:tailEnd/>
          </a:ln>
        </p:spPr>
        <p:txBody>
          <a:bodyPr wrap="none" lIns="192911" tIns="96455" rIns="192911" bIns="96455">
            <a:spAutoFit/>
          </a:bodyPr>
          <a:lstStyle/>
          <a:p>
            <a:r>
              <a:rPr lang="en-US" dirty="0">
                <a:solidFill>
                  <a:srgbClr val="FF0000"/>
                </a:solidFill>
              </a:rPr>
              <a:t>Linear  equation</a:t>
            </a:r>
          </a:p>
        </p:txBody>
      </p:sp>
      <p:sp>
        <p:nvSpPr>
          <p:cNvPr id="7185" name="Rectangle 25"/>
          <p:cNvSpPr>
            <a:spLocks noChangeArrowheads="1"/>
          </p:cNvSpPr>
          <p:nvPr/>
        </p:nvSpPr>
        <p:spPr bwMode="auto">
          <a:xfrm>
            <a:off x="5761990" y="4995951"/>
            <a:ext cx="360124" cy="1215231"/>
          </a:xfrm>
          <a:prstGeom prst="rect">
            <a:avLst/>
          </a:prstGeom>
          <a:noFill/>
          <a:ln w="28575">
            <a:solidFill>
              <a:schemeClr val="tx1"/>
            </a:solidFill>
            <a:miter lim="800000"/>
            <a:headEnd/>
            <a:tailEnd/>
          </a:ln>
        </p:spPr>
        <p:txBody>
          <a:bodyPr wrap="none" lIns="192911" tIns="96455" rIns="192911" bIns="96455" anchor="ctr"/>
          <a:lstStyle/>
          <a:p>
            <a:endParaRPr lang="en-US" dirty="0"/>
          </a:p>
        </p:txBody>
      </p:sp>
      <p:sp>
        <p:nvSpPr>
          <p:cNvPr id="7186" name="Line 26"/>
          <p:cNvSpPr>
            <a:spLocks noChangeShapeType="1"/>
          </p:cNvSpPr>
          <p:nvPr/>
        </p:nvSpPr>
        <p:spPr bwMode="auto">
          <a:xfrm>
            <a:off x="7022425" y="5401028"/>
            <a:ext cx="720249" cy="0"/>
          </a:xfrm>
          <a:prstGeom prst="line">
            <a:avLst/>
          </a:prstGeom>
          <a:noFill/>
          <a:ln w="28575">
            <a:solidFill>
              <a:schemeClr val="tx1"/>
            </a:solidFill>
            <a:round/>
            <a:headEnd/>
            <a:tailEnd/>
          </a:ln>
        </p:spPr>
        <p:txBody>
          <a:bodyPr wrap="none" lIns="192911" tIns="96455" rIns="192911" bIns="96455" anchor="ctr"/>
          <a:lstStyle/>
          <a:p>
            <a:endParaRPr lang="en-US" dirty="0"/>
          </a:p>
        </p:txBody>
      </p:sp>
      <p:sp>
        <p:nvSpPr>
          <p:cNvPr id="7187" name="Line 27"/>
          <p:cNvSpPr>
            <a:spLocks noChangeShapeType="1"/>
          </p:cNvSpPr>
          <p:nvPr/>
        </p:nvSpPr>
        <p:spPr bwMode="auto">
          <a:xfrm>
            <a:off x="7022425" y="5671079"/>
            <a:ext cx="720249" cy="0"/>
          </a:xfrm>
          <a:prstGeom prst="line">
            <a:avLst/>
          </a:prstGeom>
          <a:noFill/>
          <a:ln w="28575">
            <a:solidFill>
              <a:schemeClr val="tx1"/>
            </a:solidFill>
            <a:round/>
            <a:headEnd/>
            <a:tailEnd/>
          </a:ln>
        </p:spPr>
        <p:txBody>
          <a:bodyPr wrap="none" lIns="192911" tIns="96455" rIns="192911" bIns="96455" anchor="ctr"/>
          <a:lstStyle/>
          <a:p>
            <a:endParaRPr lang="en-US" dirty="0"/>
          </a:p>
        </p:txBody>
      </p:sp>
      <p:sp>
        <p:nvSpPr>
          <p:cNvPr id="7188" name="Oval 29"/>
          <p:cNvSpPr>
            <a:spLocks noChangeArrowheads="1"/>
          </p:cNvSpPr>
          <p:nvPr/>
        </p:nvSpPr>
        <p:spPr bwMode="auto">
          <a:xfrm>
            <a:off x="4861679" y="4050771"/>
            <a:ext cx="4321493" cy="3240617"/>
          </a:xfrm>
          <a:prstGeom prst="ellipse">
            <a:avLst/>
          </a:prstGeom>
          <a:noFill/>
          <a:ln w="9525">
            <a:solidFill>
              <a:srgbClr val="FF0000"/>
            </a:solidFill>
            <a:prstDash val="sysDot"/>
            <a:round/>
            <a:headEnd/>
            <a:tailEnd/>
          </a:ln>
        </p:spPr>
        <p:txBody>
          <a:bodyPr wrap="none" lIns="192911" tIns="96455" rIns="192911" bIns="96455" anchor="ctr"/>
          <a:lstStyle/>
          <a:p>
            <a:pPr algn="ctr"/>
            <a:endParaRPr lang="fr-FR" b="1"/>
          </a:p>
        </p:txBody>
      </p:sp>
      <p:grpSp>
        <p:nvGrpSpPr>
          <p:cNvPr id="4" name="Group 35"/>
          <p:cNvGrpSpPr>
            <a:grpSpLocks/>
          </p:cNvGrpSpPr>
          <p:nvPr/>
        </p:nvGrpSpPr>
        <p:grpSpPr bwMode="auto">
          <a:xfrm>
            <a:off x="6302177" y="6886311"/>
            <a:ext cx="900311" cy="135026"/>
            <a:chOff x="576" y="2448"/>
            <a:chExt cx="240" cy="48"/>
          </a:xfrm>
        </p:grpSpPr>
        <p:sp>
          <p:nvSpPr>
            <p:cNvPr id="7215" name="Line 36"/>
            <p:cNvSpPr>
              <a:spLocks noChangeShapeType="1"/>
            </p:cNvSpPr>
            <p:nvPr/>
          </p:nvSpPr>
          <p:spPr bwMode="auto">
            <a:xfrm>
              <a:off x="576" y="2448"/>
              <a:ext cx="240" cy="0"/>
            </a:xfrm>
            <a:prstGeom prst="line">
              <a:avLst/>
            </a:prstGeom>
            <a:noFill/>
            <a:ln w="9525">
              <a:solidFill>
                <a:schemeClr val="tx1"/>
              </a:solidFill>
              <a:round/>
              <a:headEnd/>
              <a:tailEnd/>
            </a:ln>
          </p:spPr>
          <p:txBody>
            <a:bodyPr wrap="none" anchor="ctr"/>
            <a:lstStyle/>
            <a:p>
              <a:endParaRPr lang="en-US" dirty="0"/>
            </a:p>
          </p:txBody>
        </p:sp>
        <p:sp>
          <p:nvSpPr>
            <p:cNvPr id="7216" name="Line 37"/>
            <p:cNvSpPr>
              <a:spLocks noChangeShapeType="1"/>
            </p:cNvSpPr>
            <p:nvPr/>
          </p:nvSpPr>
          <p:spPr bwMode="auto">
            <a:xfrm>
              <a:off x="624" y="2496"/>
              <a:ext cx="144" cy="0"/>
            </a:xfrm>
            <a:prstGeom prst="line">
              <a:avLst/>
            </a:prstGeom>
            <a:noFill/>
            <a:ln w="9525">
              <a:solidFill>
                <a:schemeClr val="tx1"/>
              </a:solidFill>
              <a:round/>
              <a:headEnd/>
              <a:tailEnd/>
            </a:ln>
          </p:spPr>
          <p:txBody>
            <a:bodyPr wrap="none" anchor="ctr"/>
            <a:lstStyle/>
            <a:p>
              <a:endParaRPr lang="en-US" dirty="0"/>
            </a:p>
          </p:txBody>
        </p:sp>
      </p:grpSp>
      <p:sp>
        <p:nvSpPr>
          <p:cNvPr id="7190" name="Line 39"/>
          <p:cNvSpPr>
            <a:spLocks noChangeShapeType="1"/>
          </p:cNvSpPr>
          <p:nvPr/>
        </p:nvSpPr>
        <p:spPr bwMode="auto">
          <a:xfrm>
            <a:off x="5942052" y="4590874"/>
            <a:ext cx="0" cy="405077"/>
          </a:xfrm>
          <a:prstGeom prst="line">
            <a:avLst/>
          </a:prstGeom>
          <a:noFill/>
          <a:ln w="9525">
            <a:solidFill>
              <a:schemeClr val="tx1"/>
            </a:solidFill>
            <a:round/>
            <a:headEnd/>
            <a:tailEnd/>
          </a:ln>
        </p:spPr>
        <p:txBody>
          <a:bodyPr wrap="none" lIns="192911" tIns="96455" rIns="192911" bIns="96455" anchor="ctr"/>
          <a:lstStyle/>
          <a:p>
            <a:endParaRPr lang="en-US" dirty="0"/>
          </a:p>
        </p:txBody>
      </p:sp>
      <p:sp>
        <p:nvSpPr>
          <p:cNvPr id="7191" name="Line 40"/>
          <p:cNvSpPr>
            <a:spLocks noChangeShapeType="1"/>
          </p:cNvSpPr>
          <p:nvPr/>
        </p:nvSpPr>
        <p:spPr bwMode="auto">
          <a:xfrm>
            <a:off x="5942052" y="6211182"/>
            <a:ext cx="0" cy="405077"/>
          </a:xfrm>
          <a:prstGeom prst="line">
            <a:avLst/>
          </a:prstGeom>
          <a:noFill/>
          <a:ln w="9525">
            <a:solidFill>
              <a:schemeClr val="tx1"/>
            </a:solidFill>
            <a:round/>
            <a:headEnd/>
            <a:tailEnd/>
          </a:ln>
        </p:spPr>
        <p:txBody>
          <a:bodyPr wrap="none" lIns="192911" tIns="96455" rIns="192911" bIns="96455" anchor="ctr"/>
          <a:lstStyle/>
          <a:p>
            <a:endParaRPr lang="en-US" dirty="0"/>
          </a:p>
        </p:txBody>
      </p:sp>
      <p:cxnSp>
        <p:nvCxnSpPr>
          <p:cNvPr id="7192" name="AutoShape 41"/>
          <p:cNvCxnSpPr>
            <a:cxnSpLocks noChangeShapeType="1"/>
            <a:stCxn id="7190" idx="0"/>
          </p:cNvCxnSpPr>
          <p:nvPr/>
        </p:nvCxnSpPr>
        <p:spPr bwMode="auto">
          <a:xfrm>
            <a:off x="5942052" y="4590874"/>
            <a:ext cx="1440498" cy="0"/>
          </a:xfrm>
          <a:prstGeom prst="straightConnector1">
            <a:avLst/>
          </a:prstGeom>
          <a:noFill/>
          <a:ln w="9525">
            <a:solidFill>
              <a:schemeClr val="tx1"/>
            </a:solidFill>
            <a:round/>
            <a:headEnd/>
            <a:tailEnd/>
          </a:ln>
        </p:spPr>
      </p:cxnSp>
      <p:cxnSp>
        <p:nvCxnSpPr>
          <p:cNvPr id="7193" name="AutoShape 42"/>
          <p:cNvCxnSpPr>
            <a:cxnSpLocks noChangeShapeType="1"/>
            <a:stCxn id="7191" idx="1"/>
          </p:cNvCxnSpPr>
          <p:nvPr/>
        </p:nvCxnSpPr>
        <p:spPr bwMode="auto">
          <a:xfrm>
            <a:off x="5942052" y="6616259"/>
            <a:ext cx="1440498" cy="0"/>
          </a:xfrm>
          <a:prstGeom prst="straightConnector1">
            <a:avLst/>
          </a:prstGeom>
          <a:noFill/>
          <a:ln w="9525">
            <a:solidFill>
              <a:schemeClr val="tx1"/>
            </a:solidFill>
            <a:round/>
            <a:headEnd/>
            <a:tailEnd/>
          </a:ln>
        </p:spPr>
      </p:cxnSp>
      <p:sp>
        <p:nvSpPr>
          <p:cNvPr id="7194" name="Line 43"/>
          <p:cNvSpPr>
            <a:spLocks noChangeShapeType="1"/>
          </p:cNvSpPr>
          <p:nvPr/>
        </p:nvSpPr>
        <p:spPr bwMode="auto">
          <a:xfrm>
            <a:off x="6662301" y="6616260"/>
            <a:ext cx="0" cy="270051"/>
          </a:xfrm>
          <a:prstGeom prst="line">
            <a:avLst/>
          </a:prstGeom>
          <a:noFill/>
          <a:ln w="9525">
            <a:solidFill>
              <a:schemeClr val="tx1"/>
            </a:solidFill>
            <a:round/>
            <a:headEnd/>
            <a:tailEnd/>
          </a:ln>
        </p:spPr>
        <p:txBody>
          <a:bodyPr wrap="none" lIns="192911" tIns="96455" rIns="192911" bIns="96455" anchor="ctr"/>
          <a:lstStyle/>
          <a:p>
            <a:endParaRPr lang="en-US" dirty="0"/>
          </a:p>
        </p:txBody>
      </p:sp>
      <p:sp>
        <p:nvSpPr>
          <p:cNvPr id="7195" name="Line 44"/>
          <p:cNvSpPr>
            <a:spLocks noChangeShapeType="1"/>
          </p:cNvSpPr>
          <p:nvPr/>
        </p:nvSpPr>
        <p:spPr bwMode="auto">
          <a:xfrm flipV="1">
            <a:off x="6662301" y="3915745"/>
            <a:ext cx="0" cy="675129"/>
          </a:xfrm>
          <a:prstGeom prst="line">
            <a:avLst/>
          </a:prstGeom>
          <a:noFill/>
          <a:ln w="9525">
            <a:solidFill>
              <a:schemeClr val="tx1"/>
            </a:solidFill>
            <a:round/>
            <a:headEnd/>
            <a:tailEnd/>
          </a:ln>
        </p:spPr>
        <p:txBody>
          <a:bodyPr wrap="none" lIns="192911" tIns="96455" rIns="192911" bIns="96455" anchor="ctr"/>
          <a:lstStyle/>
          <a:p>
            <a:endParaRPr lang="en-US" dirty="0"/>
          </a:p>
        </p:txBody>
      </p:sp>
      <p:sp>
        <p:nvSpPr>
          <p:cNvPr id="7196" name="Line 45"/>
          <p:cNvSpPr>
            <a:spLocks noChangeShapeType="1"/>
          </p:cNvSpPr>
          <p:nvPr/>
        </p:nvSpPr>
        <p:spPr bwMode="auto">
          <a:xfrm flipH="1">
            <a:off x="4681617" y="3915745"/>
            <a:ext cx="1980684" cy="0"/>
          </a:xfrm>
          <a:prstGeom prst="line">
            <a:avLst/>
          </a:prstGeom>
          <a:noFill/>
          <a:ln w="9525">
            <a:solidFill>
              <a:schemeClr val="tx1"/>
            </a:solidFill>
            <a:round/>
            <a:headEnd/>
            <a:tailEnd/>
          </a:ln>
        </p:spPr>
        <p:txBody>
          <a:bodyPr wrap="none" lIns="192911" tIns="96455" rIns="192911" bIns="96455" anchor="ctr"/>
          <a:lstStyle/>
          <a:p>
            <a:endParaRPr lang="en-US" dirty="0"/>
          </a:p>
        </p:txBody>
      </p:sp>
      <p:sp>
        <p:nvSpPr>
          <p:cNvPr id="7197" name="AutoShape 57"/>
          <p:cNvSpPr>
            <a:spLocks noChangeArrowheads="1"/>
          </p:cNvSpPr>
          <p:nvPr/>
        </p:nvSpPr>
        <p:spPr bwMode="auto">
          <a:xfrm>
            <a:off x="540188" y="10160685"/>
            <a:ext cx="11625266" cy="1707513"/>
          </a:xfrm>
          <a:prstGeom prst="roundRect">
            <a:avLst>
              <a:gd name="adj" fmla="val 16667"/>
            </a:avLst>
          </a:prstGeom>
          <a:noFill/>
          <a:ln w="9525">
            <a:solidFill>
              <a:srgbClr val="FF0000"/>
            </a:solidFill>
            <a:round/>
            <a:headEnd/>
            <a:tailEnd/>
          </a:ln>
        </p:spPr>
        <p:txBody>
          <a:bodyPr wrap="none" lIns="192911" tIns="96455" rIns="192911" bIns="96455" anchor="ctr"/>
          <a:lstStyle/>
          <a:p>
            <a:endParaRPr lang="en-US" dirty="0"/>
          </a:p>
        </p:txBody>
      </p:sp>
      <p:sp>
        <p:nvSpPr>
          <p:cNvPr id="7199" name="Line 59"/>
          <p:cNvSpPr>
            <a:spLocks noChangeShapeType="1"/>
          </p:cNvSpPr>
          <p:nvPr/>
        </p:nvSpPr>
        <p:spPr bwMode="auto">
          <a:xfrm>
            <a:off x="7401308" y="4545865"/>
            <a:ext cx="0" cy="891733"/>
          </a:xfrm>
          <a:prstGeom prst="line">
            <a:avLst/>
          </a:prstGeom>
          <a:noFill/>
          <a:ln w="9525">
            <a:solidFill>
              <a:schemeClr val="tx1"/>
            </a:solidFill>
            <a:round/>
            <a:headEnd/>
            <a:tailEnd/>
          </a:ln>
        </p:spPr>
        <p:txBody>
          <a:bodyPr lIns="192911" tIns="96455" rIns="192911" bIns="96455"/>
          <a:lstStyle/>
          <a:p>
            <a:endParaRPr lang="en-US" dirty="0"/>
          </a:p>
        </p:txBody>
      </p:sp>
      <p:sp>
        <p:nvSpPr>
          <p:cNvPr id="7200" name="Line 60"/>
          <p:cNvSpPr>
            <a:spLocks noChangeShapeType="1"/>
          </p:cNvSpPr>
          <p:nvPr/>
        </p:nvSpPr>
        <p:spPr bwMode="auto">
          <a:xfrm>
            <a:off x="7401308" y="5693584"/>
            <a:ext cx="0" cy="891733"/>
          </a:xfrm>
          <a:prstGeom prst="line">
            <a:avLst/>
          </a:prstGeom>
          <a:noFill/>
          <a:ln w="9525">
            <a:solidFill>
              <a:schemeClr val="tx1"/>
            </a:solidFill>
            <a:round/>
            <a:headEnd/>
            <a:tailEnd/>
          </a:ln>
        </p:spPr>
        <p:txBody>
          <a:bodyPr lIns="192911" tIns="96455" rIns="192911" bIns="96455"/>
          <a:lstStyle/>
          <a:p>
            <a:endParaRPr lang="en-US" dirty="0"/>
          </a:p>
        </p:txBody>
      </p:sp>
      <p:sp>
        <p:nvSpPr>
          <p:cNvPr id="7201" name="Line 62"/>
          <p:cNvSpPr>
            <a:spLocks noChangeShapeType="1"/>
          </p:cNvSpPr>
          <p:nvPr/>
        </p:nvSpPr>
        <p:spPr bwMode="auto">
          <a:xfrm>
            <a:off x="4677867" y="3524734"/>
            <a:ext cx="851543" cy="0"/>
          </a:xfrm>
          <a:prstGeom prst="line">
            <a:avLst/>
          </a:prstGeom>
          <a:noFill/>
          <a:ln w="9525">
            <a:solidFill>
              <a:schemeClr val="tx1"/>
            </a:solidFill>
            <a:round/>
            <a:headEnd/>
            <a:tailEnd type="triangle" w="med" len="med"/>
          </a:ln>
        </p:spPr>
        <p:txBody>
          <a:bodyPr lIns="192911" tIns="96455" rIns="192911" bIns="96455"/>
          <a:lstStyle/>
          <a:p>
            <a:endParaRPr lang="en-US" dirty="0"/>
          </a:p>
        </p:txBody>
      </p:sp>
      <p:sp>
        <p:nvSpPr>
          <p:cNvPr id="7202" name="Text Box 64"/>
          <p:cNvSpPr txBox="1">
            <a:spLocks noChangeArrowheads="1"/>
          </p:cNvSpPr>
          <p:nvPr/>
        </p:nvSpPr>
        <p:spPr bwMode="auto">
          <a:xfrm>
            <a:off x="3098570" y="3353138"/>
            <a:ext cx="1284065" cy="1071957"/>
          </a:xfrm>
          <a:prstGeom prst="rect">
            <a:avLst/>
          </a:prstGeom>
          <a:noFill/>
          <a:ln w="9525">
            <a:noFill/>
            <a:miter lim="800000"/>
            <a:headEnd/>
            <a:tailEnd/>
          </a:ln>
        </p:spPr>
        <p:txBody>
          <a:bodyPr wrap="none" lIns="192911" tIns="96455" rIns="192911" bIns="96455">
            <a:spAutoFit/>
          </a:bodyPr>
          <a:lstStyle/>
          <a:p>
            <a:r>
              <a:rPr lang="fr-CH" i="1"/>
              <a:t>I(t)</a:t>
            </a:r>
            <a:endParaRPr lang="fr-FR" i="1"/>
          </a:p>
        </p:txBody>
      </p:sp>
      <p:sp>
        <p:nvSpPr>
          <p:cNvPr id="7203" name="Line 65"/>
          <p:cNvSpPr>
            <a:spLocks noChangeShapeType="1"/>
          </p:cNvSpPr>
          <p:nvPr/>
        </p:nvSpPr>
        <p:spPr bwMode="auto">
          <a:xfrm>
            <a:off x="10124748" y="4273002"/>
            <a:ext cx="2040705" cy="0"/>
          </a:xfrm>
          <a:prstGeom prst="line">
            <a:avLst/>
          </a:prstGeom>
          <a:noFill/>
          <a:ln w="57150">
            <a:solidFill>
              <a:srgbClr val="FF0000"/>
            </a:solidFill>
            <a:round/>
            <a:headEnd/>
            <a:tailEnd/>
          </a:ln>
        </p:spPr>
        <p:txBody>
          <a:bodyPr lIns="192911" tIns="96455" rIns="192911" bIns="96455"/>
          <a:lstStyle/>
          <a:p>
            <a:endParaRPr lang="en-US" dirty="0"/>
          </a:p>
        </p:txBody>
      </p:sp>
      <p:sp>
        <p:nvSpPr>
          <p:cNvPr id="7204" name="Freeform 66"/>
          <p:cNvSpPr>
            <a:spLocks/>
          </p:cNvSpPr>
          <p:nvPr/>
        </p:nvSpPr>
        <p:spPr bwMode="auto">
          <a:xfrm>
            <a:off x="12165453" y="3105592"/>
            <a:ext cx="6467234" cy="1167411"/>
          </a:xfrm>
          <a:custGeom>
            <a:avLst/>
            <a:gdLst>
              <a:gd name="T0" fmla="*/ 0 w 1724"/>
              <a:gd name="T1" fmla="*/ 2147483647 h 415"/>
              <a:gd name="T2" fmla="*/ 2147483647 w 1724"/>
              <a:gd name="T3" fmla="*/ 2147483647 h 415"/>
              <a:gd name="T4" fmla="*/ 2147483647 w 1724"/>
              <a:gd name="T5" fmla="*/ 2147483647 h 415"/>
              <a:gd name="T6" fmla="*/ 2147483647 w 1724"/>
              <a:gd name="T7" fmla="*/ 2147483647 h 415"/>
              <a:gd name="T8" fmla="*/ 2147483647 w 1724"/>
              <a:gd name="T9" fmla="*/ 2147483647 h 415"/>
              <a:gd name="T10" fmla="*/ 0 60000 65536"/>
              <a:gd name="T11" fmla="*/ 0 60000 65536"/>
              <a:gd name="T12" fmla="*/ 0 60000 65536"/>
              <a:gd name="T13" fmla="*/ 0 60000 65536"/>
              <a:gd name="T14" fmla="*/ 0 60000 65536"/>
              <a:gd name="T15" fmla="*/ 0 w 1724"/>
              <a:gd name="T16" fmla="*/ 0 h 415"/>
              <a:gd name="T17" fmla="*/ 1724 w 1724"/>
              <a:gd name="T18" fmla="*/ 415 h 415"/>
            </a:gdLst>
            <a:ahLst/>
            <a:cxnLst>
              <a:cxn ang="T10">
                <a:pos x="T0" y="T1"/>
              </a:cxn>
              <a:cxn ang="T11">
                <a:pos x="T2" y="T3"/>
              </a:cxn>
              <a:cxn ang="T12">
                <a:pos x="T4" y="T5"/>
              </a:cxn>
              <a:cxn ang="T13">
                <a:pos x="T6" y="T7"/>
              </a:cxn>
              <a:cxn ang="T14">
                <a:pos x="T8" y="T9"/>
              </a:cxn>
            </a:cxnLst>
            <a:rect l="T15" t="T16" r="T17" b="T18"/>
            <a:pathLst>
              <a:path w="1724" h="415">
                <a:moveTo>
                  <a:pt x="0" y="415"/>
                </a:moveTo>
                <a:cubicBezTo>
                  <a:pt x="15" y="354"/>
                  <a:pt x="31" y="294"/>
                  <a:pt x="91" y="234"/>
                </a:cubicBezTo>
                <a:cubicBezTo>
                  <a:pt x="151" y="174"/>
                  <a:pt x="227" y="90"/>
                  <a:pt x="363" y="52"/>
                </a:cubicBezTo>
                <a:cubicBezTo>
                  <a:pt x="499" y="14"/>
                  <a:pt x="680" y="14"/>
                  <a:pt x="907" y="7"/>
                </a:cubicBezTo>
                <a:cubicBezTo>
                  <a:pt x="1134" y="0"/>
                  <a:pt x="1429" y="3"/>
                  <a:pt x="1724" y="7"/>
                </a:cubicBezTo>
              </a:path>
            </a:pathLst>
          </a:custGeom>
          <a:noFill/>
          <a:ln w="38100">
            <a:solidFill>
              <a:srgbClr val="FF0000"/>
            </a:solidFill>
            <a:round/>
            <a:headEnd/>
            <a:tailEnd/>
          </a:ln>
        </p:spPr>
        <p:txBody>
          <a:bodyPr lIns="192911" tIns="96455" rIns="192911" bIns="96455"/>
          <a:lstStyle/>
          <a:p>
            <a:endParaRPr lang="en-US" dirty="0"/>
          </a:p>
        </p:txBody>
      </p:sp>
      <p:sp>
        <p:nvSpPr>
          <p:cNvPr id="7205" name="Line 68"/>
          <p:cNvSpPr>
            <a:spLocks noChangeShapeType="1"/>
          </p:cNvSpPr>
          <p:nvPr/>
        </p:nvSpPr>
        <p:spPr bwMode="auto">
          <a:xfrm flipV="1">
            <a:off x="11145101" y="5237872"/>
            <a:ext cx="0" cy="3645694"/>
          </a:xfrm>
          <a:prstGeom prst="line">
            <a:avLst/>
          </a:prstGeom>
          <a:noFill/>
          <a:ln w="9525">
            <a:solidFill>
              <a:schemeClr val="tx1"/>
            </a:solidFill>
            <a:round/>
            <a:headEnd/>
            <a:tailEnd type="triangle" w="med" len="med"/>
          </a:ln>
        </p:spPr>
        <p:txBody>
          <a:bodyPr wrap="none" lIns="192911" tIns="96455" rIns="192911" bIns="96455" anchor="ctr"/>
          <a:lstStyle/>
          <a:p>
            <a:endParaRPr lang="en-US" dirty="0"/>
          </a:p>
        </p:txBody>
      </p:sp>
      <p:sp>
        <p:nvSpPr>
          <p:cNvPr id="7206" name="Line 69"/>
          <p:cNvSpPr>
            <a:spLocks noChangeShapeType="1"/>
          </p:cNvSpPr>
          <p:nvPr/>
        </p:nvSpPr>
        <p:spPr bwMode="auto">
          <a:xfrm>
            <a:off x="11111338" y="7946826"/>
            <a:ext cx="9903421" cy="0"/>
          </a:xfrm>
          <a:prstGeom prst="line">
            <a:avLst/>
          </a:prstGeom>
          <a:noFill/>
          <a:ln w="9525">
            <a:solidFill>
              <a:schemeClr val="tx1"/>
            </a:solidFill>
            <a:round/>
            <a:headEnd/>
            <a:tailEnd type="triangle" w="med" len="med"/>
          </a:ln>
        </p:spPr>
        <p:txBody>
          <a:bodyPr wrap="none" lIns="192911" tIns="96455" rIns="192911" bIns="96455" anchor="ctr"/>
          <a:lstStyle/>
          <a:p>
            <a:endParaRPr lang="en-US" dirty="0"/>
          </a:p>
        </p:txBody>
      </p:sp>
      <p:grpSp>
        <p:nvGrpSpPr>
          <p:cNvPr id="5" name="Group 70"/>
          <p:cNvGrpSpPr>
            <a:grpSpLocks/>
          </p:cNvGrpSpPr>
          <p:nvPr/>
        </p:nvGrpSpPr>
        <p:grpSpPr bwMode="auto">
          <a:xfrm>
            <a:off x="11831586" y="7136672"/>
            <a:ext cx="2520871" cy="1620308"/>
            <a:chOff x="2880" y="2064"/>
            <a:chExt cx="672" cy="576"/>
          </a:xfrm>
        </p:grpSpPr>
        <p:sp>
          <p:nvSpPr>
            <p:cNvPr id="7212" name="Line 71"/>
            <p:cNvSpPr>
              <a:spLocks noChangeShapeType="1"/>
            </p:cNvSpPr>
            <p:nvPr/>
          </p:nvSpPr>
          <p:spPr bwMode="auto">
            <a:xfrm flipV="1">
              <a:off x="2880" y="2400"/>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7213" name="Line 72"/>
            <p:cNvSpPr>
              <a:spLocks noChangeShapeType="1"/>
            </p:cNvSpPr>
            <p:nvPr/>
          </p:nvSpPr>
          <p:spPr bwMode="auto">
            <a:xfrm flipV="1">
              <a:off x="2880" y="2064"/>
              <a:ext cx="0" cy="288"/>
            </a:xfrm>
            <a:prstGeom prst="line">
              <a:avLst/>
            </a:prstGeom>
            <a:noFill/>
            <a:ln w="28575">
              <a:solidFill>
                <a:srgbClr val="FF0000"/>
              </a:solidFill>
              <a:round/>
              <a:headEnd/>
              <a:tailEnd/>
            </a:ln>
          </p:spPr>
          <p:txBody>
            <a:bodyPr wrap="none" anchor="ctr"/>
            <a:lstStyle/>
            <a:p>
              <a:endParaRPr lang="en-US" dirty="0"/>
            </a:p>
          </p:txBody>
        </p:sp>
        <p:sp>
          <p:nvSpPr>
            <p:cNvPr id="7214" name="Freeform 73"/>
            <p:cNvSpPr>
              <a:spLocks/>
            </p:cNvSpPr>
            <p:nvPr/>
          </p:nvSpPr>
          <p:spPr bwMode="auto">
            <a:xfrm>
              <a:off x="2880" y="2064"/>
              <a:ext cx="672" cy="288"/>
            </a:xfrm>
            <a:custGeom>
              <a:avLst/>
              <a:gdLst>
                <a:gd name="T0" fmla="*/ 0 w 912"/>
                <a:gd name="T1" fmla="*/ 0 h 288"/>
                <a:gd name="T2" fmla="*/ 31 w 912"/>
                <a:gd name="T3" fmla="*/ 144 h 288"/>
                <a:gd name="T4" fmla="*/ 114 w 912"/>
                <a:gd name="T5" fmla="*/ 240 h 288"/>
                <a:gd name="T6" fmla="*/ 198 w 912"/>
                <a:gd name="T7" fmla="*/ 288 h 288"/>
                <a:gd name="T8" fmla="*/ 0 60000 65536"/>
                <a:gd name="T9" fmla="*/ 0 60000 65536"/>
                <a:gd name="T10" fmla="*/ 0 60000 65536"/>
                <a:gd name="T11" fmla="*/ 0 60000 65536"/>
                <a:gd name="T12" fmla="*/ 0 w 912"/>
                <a:gd name="T13" fmla="*/ 0 h 288"/>
                <a:gd name="T14" fmla="*/ 912 w 912"/>
                <a:gd name="T15" fmla="*/ 288 h 288"/>
              </a:gdLst>
              <a:ahLst/>
              <a:cxnLst>
                <a:cxn ang="T8">
                  <a:pos x="T0" y="T1"/>
                </a:cxn>
                <a:cxn ang="T9">
                  <a:pos x="T2" y="T3"/>
                </a:cxn>
                <a:cxn ang="T10">
                  <a:pos x="T4" y="T5"/>
                </a:cxn>
                <a:cxn ang="T11">
                  <a:pos x="T6" y="T7"/>
                </a:cxn>
              </a:cxnLst>
              <a:rect l="T12" t="T13" r="T14" b="T15"/>
              <a:pathLst>
                <a:path w="912" h="288">
                  <a:moveTo>
                    <a:pt x="0" y="0"/>
                  </a:moveTo>
                  <a:cubicBezTo>
                    <a:pt x="28" y="52"/>
                    <a:pt x="56" y="104"/>
                    <a:pt x="144" y="144"/>
                  </a:cubicBezTo>
                  <a:cubicBezTo>
                    <a:pt x="232" y="184"/>
                    <a:pt x="400" y="216"/>
                    <a:pt x="528" y="240"/>
                  </a:cubicBezTo>
                  <a:cubicBezTo>
                    <a:pt x="656" y="264"/>
                    <a:pt x="848" y="280"/>
                    <a:pt x="912" y="288"/>
                  </a:cubicBezTo>
                </a:path>
              </a:pathLst>
            </a:custGeom>
            <a:noFill/>
            <a:ln w="28575">
              <a:solidFill>
                <a:srgbClr val="FF0000"/>
              </a:solidFill>
              <a:round/>
              <a:headEnd/>
              <a:tailEnd/>
            </a:ln>
          </p:spPr>
          <p:txBody>
            <a:bodyPr wrap="none" anchor="ctr"/>
            <a:lstStyle/>
            <a:p>
              <a:endParaRPr lang="en-US" dirty="0"/>
            </a:p>
          </p:txBody>
        </p:sp>
      </p:grpSp>
      <p:grpSp>
        <p:nvGrpSpPr>
          <p:cNvPr id="6" name="Group 74"/>
          <p:cNvGrpSpPr>
            <a:grpSpLocks/>
          </p:cNvGrpSpPr>
          <p:nvPr/>
        </p:nvGrpSpPr>
        <p:grpSpPr bwMode="auto">
          <a:xfrm>
            <a:off x="11621515" y="5884871"/>
            <a:ext cx="9059380" cy="2723018"/>
            <a:chOff x="3014" y="1418"/>
            <a:chExt cx="2415" cy="968"/>
          </a:xfrm>
        </p:grpSpPr>
        <p:graphicFrame>
          <p:nvGraphicFramePr>
            <p:cNvPr id="7172" name="Object 75"/>
            <p:cNvGraphicFramePr>
              <a:graphicFrameLocks noChangeAspect="1"/>
            </p:cNvGraphicFramePr>
            <p:nvPr/>
          </p:nvGraphicFramePr>
          <p:xfrm>
            <a:off x="3860" y="1761"/>
            <a:ext cx="200" cy="376"/>
          </p:xfrm>
          <a:graphic>
            <a:graphicData uri="http://schemas.openxmlformats.org/presentationml/2006/ole">
              <mc:AlternateContent xmlns:mc="http://schemas.openxmlformats.org/markup-compatibility/2006">
                <mc:Choice xmlns:v="urn:schemas-microsoft-com:vml" Requires="v">
                  <p:oleObj spid="_x0000_s185461" name="Equation" r:id="rId10" imgW="114120" imgH="215640" progId="Equation.3">
                    <p:embed/>
                  </p:oleObj>
                </mc:Choice>
                <mc:Fallback>
                  <p:oleObj name="Equation" r:id="rId10" imgW="114120" imgH="215640" progId="Equation.3">
                    <p:embed/>
                    <p:pic>
                      <p:nvPicPr>
                        <p:cNvPr id="0" name="Object 7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60" y="1761"/>
                          <a:ext cx="20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7211" name="Text Box 76"/>
            <p:cNvSpPr txBox="1">
              <a:spLocks noChangeArrowheads="1"/>
            </p:cNvSpPr>
            <p:nvPr/>
          </p:nvSpPr>
          <p:spPr bwMode="auto">
            <a:xfrm>
              <a:off x="3014" y="1418"/>
              <a:ext cx="2415" cy="968"/>
            </a:xfrm>
            <a:prstGeom prst="rect">
              <a:avLst/>
            </a:prstGeom>
            <a:noFill/>
            <a:ln w="9525">
              <a:noFill/>
              <a:miter lim="800000"/>
              <a:headEnd/>
              <a:tailEnd/>
            </a:ln>
          </p:spPr>
          <p:txBody>
            <a:bodyPr wrap="none">
              <a:spAutoFit/>
            </a:bodyPr>
            <a:lstStyle/>
            <a:p>
              <a:r>
                <a:rPr lang="en-US" dirty="0">
                  <a:solidFill>
                    <a:srgbClr val="FF0000"/>
                  </a:solidFill>
                </a:rPr>
                <a:t>impulse reception: </a:t>
              </a:r>
            </a:p>
            <a:p>
              <a:r>
                <a:rPr lang="en-US" dirty="0">
                  <a:solidFill>
                    <a:srgbClr val="FF0000"/>
                  </a:solidFill>
                </a:rPr>
                <a:t>               impulse response</a:t>
              </a:r>
            </a:p>
            <a:p>
              <a:r>
                <a:rPr lang="en-US" dirty="0">
                  <a:solidFill>
                    <a:srgbClr val="FF0000"/>
                  </a:solidFill>
                </a:rPr>
                <a:t>                               function</a:t>
              </a:r>
            </a:p>
          </p:txBody>
        </p:sp>
      </p:grpSp>
      <p:sp>
        <p:nvSpPr>
          <p:cNvPr id="7209" name="Text Box 77"/>
          <p:cNvSpPr txBox="1">
            <a:spLocks noChangeArrowheads="1"/>
          </p:cNvSpPr>
          <p:nvPr/>
        </p:nvSpPr>
        <p:spPr bwMode="auto">
          <a:xfrm>
            <a:off x="13527174" y="9010154"/>
            <a:ext cx="7181514" cy="3118671"/>
          </a:xfrm>
          <a:prstGeom prst="rect">
            <a:avLst/>
          </a:prstGeom>
          <a:noFill/>
          <a:ln w="9525">
            <a:solidFill>
              <a:srgbClr val="FF0000"/>
            </a:solidFill>
            <a:miter lim="800000"/>
            <a:headEnd/>
            <a:tailEnd/>
          </a:ln>
        </p:spPr>
        <p:txBody>
          <a:bodyPr wrap="none" lIns="192911" tIns="96455" rIns="192911" bIns="96455">
            <a:spAutoFit/>
          </a:bodyPr>
          <a:lstStyle/>
          <a:p>
            <a:r>
              <a:rPr lang="fr-CH" b="1" dirty="0"/>
              <a:t>Start </a:t>
            </a:r>
            <a:r>
              <a:rPr lang="fr-CH" b="1" dirty="0" err="1"/>
              <a:t>Exerc</a:t>
            </a:r>
            <a:r>
              <a:rPr lang="fr-CH" b="1" dirty="0"/>
              <a:t>. </a:t>
            </a:r>
            <a:r>
              <a:rPr lang="fr-CH" b="1" dirty="0" err="1"/>
              <a:t>at</a:t>
            </a:r>
            <a:r>
              <a:rPr lang="fr-CH" b="1" dirty="0"/>
              <a:t> 9:47.</a:t>
            </a:r>
          </a:p>
          <a:p>
            <a:r>
              <a:rPr lang="fr-CH" b="1" dirty="0" err="1"/>
              <a:t>Next</a:t>
            </a:r>
            <a:r>
              <a:rPr lang="fr-CH" b="1" dirty="0"/>
              <a:t> lecture </a:t>
            </a:r>
            <a:r>
              <a:rPr lang="fr-CH" b="1" dirty="0" err="1"/>
              <a:t>at</a:t>
            </a:r>
            <a:endParaRPr lang="fr-CH" b="1" dirty="0"/>
          </a:p>
          <a:p>
            <a:r>
              <a:rPr lang="fr-CH" b="1" dirty="0"/>
              <a:t> </a:t>
            </a:r>
            <a:r>
              <a:rPr lang="fr-CH" sz="7600" b="1" dirty="0"/>
              <a:t>10:15</a:t>
            </a:r>
            <a:endParaRPr lang="fr-FR" sz="6800" b="1" dirty="0"/>
          </a:p>
        </p:txBody>
      </p:sp>
      <p:sp>
        <p:nvSpPr>
          <p:cNvPr id="7210" name="TextBox 53"/>
          <p:cNvSpPr txBox="1">
            <a:spLocks noChangeArrowheads="1"/>
          </p:cNvSpPr>
          <p:nvPr/>
        </p:nvSpPr>
        <p:spPr bwMode="auto">
          <a:xfrm>
            <a:off x="149766" y="4846367"/>
            <a:ext cx="6282229" cy="4580610"/>
          </a:xfrm>
          <a:prstGeom prst="rect">
            <a:avLst/>
          </a:prstGeom>
          <a:noFill/>
          <a:ln w="9525">
            <a:noFill/>
            <a:miter lim="800000"/>
            <a:headEnd/>
            <a:tailEnd/>
          </a:ln>
        </p:spPr>
        <p:txBody>
          <a:bodyPr wrap="none" lIns="192911" tIns="96455" rIns="192911" bIns="96455">
            <a:spAutoFit/>
          </a:bodyPr>
          <a:lstStyle/>
          <a:p>
            <a:r>
              <a:rPr lang="en-US" dirty="0"/>
              <a:t>TA’s: </a:t>
            </a:r>
          </a:p>
          <a:p>
            <a:r>
              <a:rPr lang="en-US" dirty="0"/>
              <a:t>Carlos Stein</a:t>
            </a:r>
          </a:p>
          <a:p>
            <a:r>
              <a:rPr lang="en-US" dirty="0"/>
              <a:t>Hesam Setareh </a:t>
            </a:r>
          </a:p>
          <a:p>
            <a:r>
              <a:rPr lang="en-US" dirty="0"/>
              <a:t>Samuel Muscinelli</a:t>
            </a:r>
          </a:p>
          <a:p>
            <a:r>
              <a:rPr lang="en-US" dirty="0"/>
              <a:t>Alex Seeholzer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sp>
        <p:nvSpPr>
          <p:cNvPr id="6150" name="Text Box 3"/>
          <p:cNvSpPr txBox="1">
            <a:spLocks noChangeArrowheads="1"/>
          </p:cNvSpPr>
          <p:nvPr/>
        </p:nvSpPr>
        <p:spPr bwMode="auto">
          <a:xfrm>
            <a:off x="686954" y="135026"/>
            <a:ext cx="18322622" cy="1241226"/>
          </a:xfrm>
          <a:prstGeom prst="rect">
            <a:avLst/>
          </a:prstGeom>
          <a:noFill/>
          <a:ln w="9525">
            <a:noFill/>
            <a:miter lim="800000"/>
            <a:headEnd/>
            <a:tailEnd/>
          </a:ln>
        </p:spPr>
        <p:txBody>
          <a:bodyPr wrap="none" lIns="192902" tIns="96451" rIns="192902" bIns="96451">
            <a:spAutoFit/>
          </a:bodyPr>
          <a:lstStyle/>
          <a:p>
            <a:r>
              <a:rPr lang="en-US" sz="6800" dirty="0"/>
              <a:t>Passive membrane, linear differential equation</a:t>
            </a:r>
            <a:endParaRPr lang="en-US" sz="6800" dirty="0">
              <a:solidFill>
                <a:srgbClr val="FFFF00"/>
              </a:solidFill>
            </a:endParaRPr>
          </a:p>
        </p:txBody>
      </p:sp>
      <p:grpSp>
        <p:nvGrpSpPr>
          <p:cNvPr id="2" name="Group 49"/>
          <p:cNvGrpSpPr/>
          <p:nvPr/>
        </p:nvGrpSpPr>
        <p:grpSpPr>
          <a:xfrm>
            <a:off x="13195951" y="2254612"/>
            <a:ext cx="7129316" cy="5328592"/>
            <a:chOff x="4385726" y="1539652"/>
            <a:chExt cx="17074395" cy="10297144"/>
          </a:xfrm>
        </p:grpSpPr>
        <p:graphicFrame>
          <p:nvGraphicFramePr>
            <p:cNvPr id="6146" name="Object 2"/>
            <p:cNvGraphicFramePr>
              <a:graphicFrameLocks noChangeAspect="1"/>
            </p:cNvGraphicFramePr>
            <p:nvPr/>
          </p:nvGraphicFramePr>
          <p:xfrm>
            <a:off x="13199378" y="3847256"/>
            <a:ext cx="1162050" cy="1220788"/>
          </p:xfrm>
          <a:graphic>
            <a:graphicData uri="http://schemas.openxmlformats.org/presentationml/2006/ole">
              <mc:AlternateContent xmlns:mc="http://schemas.openxmlformats.org/markup-compatibility/2006">
                <mc:Choice xmlns:v="urn:schemas-microsoft-com:vml" Requires="v">
                  <p:oleObj spid="_x0000_s147539" name="Equation" r:id="rId4" imgW="164880" imgH="228600" progId="Equation.DSMT4">
                    <p:embed/>
                  </p:oleObj>
                </mc:Choice>
                <mc:Fallback>
                  <p:oleObj name="Equation" r:id="rId4" imgW="164880" imgH="2286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99378" y="3847256"/>
                          <a:ext cx="1162050"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3" name="Group 5"/>
            <p:cNvGrpSpPr>
              <a:grpSpLocks/>
            </p:cNvGrpSpPr>
            <p:nvPr/>
          </p:nvGrpSpPr>
          <p:grpSpPr bwMode="auto">
            <a:xfrm>
              <a:off x="9714723" y="1956875"/>
              <a:ext cx="5617956" cy="1485283"/>
              <a:chOff x="672" y="384"/>
              <a:chExt cx="2208" cy="528"/>
            </a:xfrm>
          </p:grpSpPr>
          <p:sp>
            <p:nvSpPr>
              <p:cNvPr id="6195" name="Oval 6"/>
              <p:cNvSpPr>
                <a:spLocks noChangeArrowheads="1"/>
              </p:cNvSpPr>
              <p:nvPr/>
            </p:nvSpPr>
            <p:spPr bwMode="auto">
              <a:xfrm>
                <a:off x="1344" y="672"/>
                <a:ext cx="240" cy="192"/>
              </a:xfrm>
              <a:prstGeom prst="ellipse">
                <a:avLst/>
              </a:prstGeom>
              <a:solidFill>
                <a:srgbClr val="FF0000"/>
              </a:solidFill>
              <a:ln w="9525">
                <a:solidFill>
                  <a:srgbClr val="FF0000"/>
                </a:solidFill>
                <a:round/>
                <a:headEnd/>
                <a:tailEnd/>
              </a:ln>
            </p:spPr>
            <p:txBody>
              <a:bodyPr wrap="none" anchor="ctr"/>
              <a:lstStyle/>
              <a:p>
                <a:endParaRPr lang="en-US" dirty="0"/>
              </a:p>
            </p:txBody>
          </p:sp>
          <p:sp>
            <p:nvSpPr>
              <p:cNvPr id="6196" name="Freeform 7"/>
              <p:cNvSpPr>
                <a:spLocks/>
              </p:cNvSpPr>
              <p:nvPr/>
            </p:nvSpPr>
            <p:spPr bwMode="auto">
              <a:xfrm flipV="1">
                <a:off x="1536" y="720"/>
                <a:ext cx="1344" cy="144"/>
              </a:xfrm>
              <a:custGeom>
                <a:avLst/>
                <a:gdLst>
                  <a:gd name="T0" fmla="*/ 0 w 1344"/>
                  <a:gd name="T1" fmla="*/ 1 h 472"/>
                  <a:gd name="T2" fmla="*/ 384 w 1344"/>
                  <a:gd name="T3" fmla="*/ 1 h 472"/>
                  <a:gd name="T4" fmla="*/ 672 w 1344"/>
                  <a:gd name="T5" fmla="*/ 1 h 472"/>
                  <a:gd name="T6" fmla="*/ 1152 w 1344"/>
                  <a:gd name="T7" fmla="*/ 0 h 472"/>
                  <a:gd name="T8" fmla="*/ 1344 w 1344"/>
                  <a:gd name="T9" fmla="*/ 0 h 472"/>
                  <a:gd name="T10" fmla="*/ 0 60000 65536"/>
                  <a:gd name="T11" fmla="*/ 0 60000 65536"/>
                  <a:gd name="T12" fmla="*/ 0 60000 65536"/>
                  <a:gd name="T13" fmla="*/ 0 60000 65536"/>
                  <a:gd name="T14" fmla="*/ 0 60000 65536"/>
                  <a:gd name="T15" fmla="*/ 0 w 1344"/>
                  <a:gd name="T16" fmla="*/ 0 h 472"/>
                  <a:gd name="T17" fmla="*/ 1344 w 1344"/>
                  <a:gd name="T18" fmla="*/ 472 h 472"/>
                </a:gdLst>
                <a:ahLst/>
                <a:cxnLst>
                  <a:cxn ang="T10">
                    <a:pos x="T0" y="T1"/>
                  </a:cxn>
                  <a:cxn ang="T11">
                    <a:pos x="T2" y="T3"/>
                  </a:cxn>
                  <a:cxn ang="T12">
                    <a:pos x="T4" y="T5"/>
                  </a:cxn>
                  <a:cxn ang="T13">
                    <a:pos x="T6" y="T7"/>
                  </a:cxn>
                  <a:cxn ang="T14">
                    <a:pos x="T8" y="T9"/>
                  </a:cxn>
                </a:cxnLst>
                <a:rect l="T15" t="T16" r="T17" b="T18"/>
                <a:pathLst>
                  <a:path w="1344" h="472">
                    <a:moveTo>
                      <a:pt x="0" y="288"/>
                    </a:moveTo>
                    <a:cubicBezTo>
                      <a:pt x="136" y="300"/>
                      <a:pt x="272" y="312"/>
                      <a:pt x="384" y="336"/>
                    </a:cubicBezTo>
                    <a:cubicBezTo>
                      <a:pt x="496" y="360"/>
                      <a:pt x="544" y="472"/>
                      <a:pt x="672" y="432"/>
                    </a:cubicBezTo>
                    <a:cubicBezTo>
                      <a:pt x="800" y="392"/>
                      <a:pt x="1040" y="168"/>
                      <a:pt x="1152" y="96"/>
                    </a:cubicBezTo>
                    <a:cubicBezTo>
                      <a:pt x="1264" y="24"/>
                      <a:pt x="1304" y="12"/>
                      <a:pt x="1344" y="0"/>
                    </a:cubicBezTo>
                  </a:path>
                </a:pathLst>
              </a:custGeom>
              <a:noFill/>
              <a:ln w="9525">
                <a:solidFill>
                  <a:srgbClr val="FF0000"/>
                </a:solidFill>
                <a:round/>
                <a:headEnd/>
                <a:tailEnd/>
              </a:ln>
            </p:spPr>
            <p:txBody>
              <a:bodyPr wrap="none" anchor="ctr"/>
              <a:lstStyle/>
              <a:p>
                <a:endParaRPr lang="en-US" dirty="0"/>
              </a:p>
            </p:txBody>
          </p:sp>
          <p:sp>
            <p:nvSpPr>
              <p:cNvPr id="6197" name="Freeform 8"/>
              <p:cNvSpPr>
                <a:spLocks/>
              </p:cNvSpPr>
              <p:nvPr/>
            </p:nvSpPr>
            <p:spPr bwMode="auto">
              <a:xfrm>
                <a:off x="672" y="528"/>
                <a:ext cx="768" cy="240"/>
              </a:xfrm>
              <a:custGeom>
                <a:avLst/>
                <a:gdLst>
                  <a:gd name="T0" fmla="*/ 768 w 768"/>
                  <a:gd name="T1" fmla="*/ 240 h 240"/>
                  <a:gd name="T2" fmla="*/ 336 w 768"/>
                  <a:gd name="T3" fmla="*/ 192 h 240"/>
                  <a:gd name="T4" fmla="*/ 0 w 768"/>
                  <a:gd name="T5" fmla="*/ 0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240"/>
                    </a:moveTo>
                    <a:cubicBezTo>
                      <a:pt x="616" y="236"/>
                      <a:pt x="464" y="232"/>
                      <a:pt x="336" y="192"/>
                    </a:cubicBezTo>
                    <a:cubicBezTo>
                      <a:pt x="208" y="152"/>
                      <a:pt x="56" y="32"/>
                      <a:pt x="0" y="0"/>
                    </a:cubicBezTo>
                  </a:path>
                </a:pathLst>
              </a:custGeom>
              <a:noFill/>
              <a:ln w="28575">
                <a:solidFill>
                  <a:srgbClr val="FF0000"/>
                </a:solidFill>
                <a:round/>
                <a:headEnd/>
                <a:tailEnd/>
              </a:ln>
            </p:spPr>
            <p:txBody>
              <a:bodyPr wrap="none" anchor="ctr"/>
              <a:lstStyle/>
              <a:p>
                <a:endParaRPr lang="en-US" dirty="0"/>
              </a:p>
            </p:txBody>
          </p:sp>
          <p:sp>
            <p:nvSpPr>
              <p:cNvPr id="6198" name="Freeform 9"/>
              <p:cNvSpPr>
                <a:spLocks/>
              </p:cNvSpPr>
              <p:nvPr/>
            </p:nvSpPr>
            <p:spPr bwMode="auto">
              <a:xfrm>
                <a:off x="720" y="768"/>
                <a:ext cx="528" cy="144"/>
              </a:xfrm>
              <a:custGeom>
                <a:avLst/>
                <a:gdLst>
                  <a:gd name="T0" fmla="*/ 1177 w 432"/>
                  <a:gd name="T1" fmla="*/ 0 h 144"/>
                  <a:gd name="T2" fmla="*/ 786 w 432"/>
                  <a:gd name="T3" fmla="*/ 96 h 144"/>
                  <a:gd name="T4" fmla="*/ 0 w 432"/>
                  <a:gd name="T5" fmla="*/ 144 h 144"/>
                  <a:gd name="T6" fmla="*/ 0 60000 65536"/>
                  <a:gd name="T7" fmla="*/ 0 60000 65536"/>
                  <a:gd name="T8" fmla="*/ 0 60000 65536"/>
                  <a:gd name="T9" fmla="*/ 0 w 432"/>
                  <a:gd name="T10" fmla="*/ 0 h 144"/>
                  <a:gd name="T11" fmla="*/ 432 w 432"/>
                  <a:gd name="T12" fmla="*/ 144 h 144"/>
                </a:gdLst>
                <a:ahLst/>
                <a:cxnLst>
                  <a:cxn ang="T6">
                    <a:pos x="T0" y="T1"/>
                  </a:cxn>
                  <a:cxn ang="T7">
                    <a:pos x="T2" y="T3"/>
                  </a:cxn>
                  <a:cxn ang="T8">
                    <a:pos x="T4" y="T5"/>
                  </a:cxn>
                </a:cxnLst>
                <a:rect l="T9" t="T10" r="T11" b="T12"/>
                <a:pathLst>
                  <a:path w="432" h="144">
                    <a:moveTo>
                      <a:pt x="432" y="0"/>
                    </a:moveTo>
                    <a:cubicBezTo>
                      <a:pt x="396" y="36"/>
                      <a:pt x="360" y="72"/>
                      <a:pt x="288" y="96"/>
                    </a:cubicBezTo>
                    <a:cubicBezTo>
                      <a:pt x="216" y="120"/>
                      <a:pt x="108" y="132"/>
                      <a:pt x="0" y="144"/>
                    </a:cubicBezTo>
                  </a:path>
                </a:pathLst>
              </a:custGeom>
              <a:noFill/>
              <a:ln w="28575">
                <a:solidFill>
                  <a:srgbClr val="FF0000"/>
                </a:solidFill>
                <a:round/>
                <a:headEnd/>
                <a:tailEnd/>
              </a:ln>
            </p:spPr>
            <p:txBody>
              <a:bodyPr wrap="none" anchor="ctr"/>
              <a:lstStyle/>
              <a:p>
                <a:endParaRPr lang="en-US" dirty="0"/>
              </a:p>
            </p:txBody>
          </p:sp>
          <p:sp>
            <p:nvSpPr>
              <p:cNvPr id="6199" name="Freeform 10"/>
              <p:cNvSpPr>
                <a:spLocks/>
              </p:cNvSpPr>
              <p:nvPr/>
            </p:nvSpPr>
            <p:spPr bwMode="auto">
              <a:xfrm>
                <a:off x="816" y="384"/>
                <a:ext cx="432" cy="384"/>
              </a:xfrm>
              <a:custGeom>
                <a:avLst/>
                <a:gdLst>
                  <a:gd name="T0" fmla="*/ 432 w 432"/>
                  <a:gd name="T1" fmla="*/ 384 h 384"/>
                  <a:gd name="T2" fmla="*/ 288 w 432"/>
                  <a:gd name="T3" fmla="*/ 144 h 384"/>
                  <a:gd name="T4" fmla="*/ 0 w 432"/>
                  <a:gd name="T5" fmla="*/ 0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432" y="384"/>
                    </a:moveTo>
                    <a:cubicBezTo>
                      <a:pt x="396" y="296"/>
                      <a:pt x="360" y="208"/>
                      <a:pt x="288" y="144"/>
                    </a:cubicBezTo>
                    <a:cubicBezTo>
                      <a:pt x="216" y="80"/>
                      <a:pt x="48" y="24"/>
                      <a:pt x="0" y="0"/>
                    </a:cubicBezTo>
                  </a:path>
                </a:pathLst>
              </a:custGeom>
              <a:noFill/>
              <a:ln w="28575">
                <a:solidFill>
                  <a:srgbClr val="FF0000"/>
                </a:solidFill>
                <a:round/>
                <a:headEnd/>
                <a:tailEnd/>
              </a:ln>
            </p:spPr>
            <p:txBody>
              <a:bodyPr wrap="none" anchor="ctr"/>
              <a:lstStyle/>
              <a:p>
                <a:endParaRPr lang="en-US" dirty="0"/>
              </a:p>
            </p:txBody>
          </p:sp>
        </p:grpSp>
        <p:sp>
          <p:nvSpPr>
            <p:cNvPr id="6152" name="Text Box 11"/>
            <p:cNvSpPr txBox="1">
              <a:spLocks noChangeArrowheads="1"/>
            </p:cNvSpPr>
            <p:nvPr/>
          </p:nvSpPr>
          <p:spPr bwMode="auto">
            <a:xfrm>
              <a:off x="11263270" y="3307132"/>
              <a:ext cx="933161" cy="2071469"/>
            </a:xfrm>
            <a:prstGeom prst="rect">
              <a:avLst/>
            </a:prstGeom>
            <a:noFill/>
            <a:ln w="9525">
              <a:noFill/>
              <a:miter lim="800000"/>
              <a:headEnd/>
              <a:tailEnd/>
            </a:ln>
          </p:spPr>
          <p:txBody>
            <a:bodyPr wrap="none" lIns="192902" tIns="96451" rIns="192902" bIns="96451">
              <a:spAutoFit/>
            </a:bodyPr>
            <a:lstStyle/>
            <a:p>
              <a:endParaRPr lang="en-US" dirty="0">
                <a:solidFill>
                  <a:srgbClr val="FF0000"/>
                </a:solidFill>
              </a:endParaRPr>
            </a:p>
          </p:txBody>
        </p:sp>
        <p:sp>
          <p:nvSpPr>
            <p:cNvPr id="6153" name="Line 12"/>
            <p:cNvSpPr>
              <a:spLocks noChangeShapeType="1"/>
            </p:cNvSpPr>
            <p:nvPr/>
          </p:nvSpPr>
          <p:spPr bwMode="auto">
            <a:xfrm flipH="1" flipV="1">
              <a:off x="11803419" y="3037081"/>
              <a:ext cx="2520685" cy="1485283"/>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6154" name="Line 13"/>
            <p:cNvSpPr>
              <a:spLocks noChangeShapeType="1"/>
            </p:cNvSpPr>
            <p:nvPr/>
          </p:nvSpPr>
          <p:spPr bwMode="auto">
            <a:xfrm flipH="1" flipV="1">
              <a:off x="11803419" y="3037081"/>
              <a:ext cx="2340636" cy="1215231"/>
            </a:xfrm>
            <a:prstGeom prst="line">
              <a:avLst/>
            </a:prstGeom>
            <a:noFill/>
            <a:ln w="9525">
              <a:solidFill>
                <a:schemeClr val="tx1"/>
              </a:solidFill>
              <a:round/>
              <a:headEnd/>
              <a:tailEnd/>
            </a:ln>
          </p:spPr>
          <p:txBody>
            <a:bodyPr wrap="none" lIns="192902" tIns="96451" rIns="192902" bIns="96451" anchor="ctr"/>
            <a:lstStyle/>
            <a:p>
              <a:endParaRPr lang="en-US" dirty="0"/>
            </a:p>
          </p:txBody>
        </p:sp>
        <p:graphicFrame>
          <p:nvGraphicFramePr>
            <p:cNvPr id="1162259" name="Object 3"/>
            <p:cNvGraphicFramePr>
              <a:graphicFrameLocks noChangeAspect="1"/>
            </p:cNvGraphicFramePr>
            <p:nvPr/>
          </p:nvGraphicFramePr>
          <p:xfrm>
            <a:off x="12596375" y="8884468"/>
            <a:ext cx="8863746" cy="1893172"/>
          </p:xfrm>
          <a:graphic>
            <a:graphicData uri="http://schemas.openxmlformats.org/presentationml/2006/ole">
              <mc:AlternateContent xmlns:mc="http://schemas.openxmlformats.org/markup-compatibility/2006">
                <mc:Choice xmlns:v="urn:schemas-microsoft-com:vml" Requires="v">
                  <p:oleObj spid="_x0000_s147540" name="Equation" r:id="rId6" imgW="1688760" imgH="393480" progId="Equation.3">
                    <p:embed/>
                  </p:oleObj>
                </mc:Choice>
                <mc:Fallback>
                  <p:oleObj name="Equation" r:id="rId6" imgW="1688760" imgH="39348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96375" y="8884468"/>
                          <a:ext cx="8863746" cy="18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4" name="Group 54"/>
            <p:cNvGrpSpPr/>
            <p:nvPr/>
          </p:nvGrpSpPr>
          <p:grpSpPr>
            <a:xfrm flipH="1">
              <a:off x="8147522" y="3124902"/>
              <a:ext cx="3503805" cy="1751905"/>
              <a:chOff x="3276600" y="1371600"/>
              <a:chExt cx="2196881" cy="988665"/>
            </a:xfrm>
          </p:grpSpPr>
          <p:graphicFrame>
            <p:nvGraphicFramePr>
              <p:cNvPr id="56" name="Object 2"/>
              <p:cNvGraphicFramePr>
                <a:graphicFrameLocks noChangeAspect="1"/>
              </p:cNvGraphicFramePr>
              <p:nvPr/>
            </p:nvGraphicFramePr>
            <p:xfrm flipH="1">
              <a:off x="4064701" y="1745903"/>
              <a:ext cx="1408780" cy="614362"/>
            </p:xfrm>
            <a:graphic>
              <a:graphicData uri="http://schemas.openxmlformats.org/presentationml/2006/ole">
                <mc:AlternateContent xmlns:mc="http://schemas.openxmlformats.org/markup-compatibility/2006">
                  <mc:Choice xmlns:v="urn:schemas-microsoft-com:vml" Requires="v">
                    <p:oleObj spid="_x0000_s147541" name="Equation" r:id="rId8" imgW="279360" imgH="203040" progId="Equation.DSMT4">
                      <p:embed/>
                    </p:oleObj>
                  </mc:Choice>
                  <mc:Fallback>
                    <p:oleObj name="Equation" r:id="rId8" imgW="279360" imgH="20304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064701" y="1745903"/>
                            <a:ext cx="140878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7" name="Line 12"/>
              <p:cNvSpPr>
                <a:spLocks noChangeShapeType="1"/>
              </p:cNvSpPr>
              <p:nvPr/>
            </p:nvSpPr>
            <p:spPr bwMode="auto">
              <a:xfrm flipH="1" flipV="1">
                <a:off x="3276600" y="1371600"/>
                <a:ext cx="1066800" cy="838200"/>
              </a:xfrm>
              <a:prstGeom prst="line">
                <a:avLst/>
              </a:prstGeom>
              <a:noFill/>
              <a:ln w="9525">
                <a:solidFill>
                  <a:schemeClr val="tx1"/>
                </a:solidFill>
                <a:round/>
                <a:headEnd/>
                <a:tailEnd/>
              </a:ln>
            </p:spPr>
            <p:txBody>
              <a:bodyPr wrap="none" anchor="ctr"/>
              <a:lstStyle/>
              <a:p>
                <a:endParaRPr lang="en-US" dirty="0"/>
              </a:p>
            </p:txBody>
          </p:sp>
          <p:sp>
            <p:nvSpPr>
              <p:cNvPr id="58" name="Line 13"/>
              <p:cNvSpPr>
                <a:spLocks noChangeShapeType="1"/>
              </p:cNvSpPr>
              <p:nvPr/>
            </p:nvSpPr>
            <p:spPr bwMode="auto">
              <a:xfrm flipH="1" flipV="1">
                <a:off x="3276600" y="1371600"/>
                <a:ext cx="990600" cy="685800"/>
              </a:xfrm>
              <a:prstGeom prst="line">
                <a:avLst/>
              </a:prstGeom>
              <a:noFill/>
              <a:ln w="9525">
                <a:solidFill>
                  <a:schemeClr val="tx1"/>
                </a:solidFill>
                <a:round/>
                <a:headEnd/>
                <a:tailEnd/>
              </a:ln>
            </p:spPr>
            <p:txBody>
              <a:bodyPr wrap="none" anchor="ctr"/>
              <a:lstStyle/>
              <a:p>
                <a:endParaRPr lang="en-US" dirty="0"/>
              </a:p>
            </p:txBody>
          </p:sp>
        </p:grpSp>
        <p:grpSp>
          <p:nvGrpSpPr>
            <p:cNvPr id="5" name="Group 84"/>
            <p:cNvGrpSpPr/>
            <p:nvPr/>
          </p:nvGrpSpPr>
          <p:grpSpPr>
            <a:xfrm>
              <a:off x="4385726" y="7282621"/>
              <a:ext cx="5762377" cy="4554175"/>
              <a:chOff x="0" y="4402301"/>
              <a:chExt cx="5762377" cy="4554175"/>
            </a:xfrm>
          </p:grpSpPr>
          <p:sp>
            <p:nvSpPr>
              <p:cNvPr id="59" name="Line 22"/>
              <p:cNvSpPr>
                <a:spLocks noChangeShapeType="1"/>
              </p:cNvSpPr>
              <p:nvPr/>
            </p:nvSpPr>
            <p:spPr bwMode="auto">
              <a:xfrm flipH="1">
                <a:off x="2736304" y="4708004"/>
                <a:ext cx="1" cy="648071"/>
              </a:xfrm>
              <a:prstGeom prst="line">
                <a:avLst/>
              </a:prstGeom>
              <a:noFill/>
              <a:ln w="9525">
                <a:solidFill>
                  <a:schemeClr val="tx1"/>
                </a:solidFill>
                <a:round/>
                <a:headEnd/>
                <a:tailEnd type="triangle" w="med" len="med"/>
              </a:ln>
            </p:spPr>
            <p:txBody>
              <a:bodyPr lIns="192902" tIns="96451" rIns="192902" bIns="96451"/>
              <a:lstStyle/>
              <a:p>
                <a:endParaRPr lang="en-US" dirty="0"/>
              </a:p>
            </p:txBody>
          </p:sp>
          <p:sp>
            <p:nvSpPr>
              <p:cNvPr id="60" name="Text Box 23"/>
              <p:cNvSpPr txBox="1">
                <a:spLocks noChangeArrowheads="1"/>
              </p:cNvSpPr>
              <p:nvPr/>
            </p:nvSpPr>
            <p:spPr bwMode="auto">
              <a:xfrm>
                <a:off x="2880319" y="4402301"/>
                <a:ext cx="933161" cy="1982256"/>
              </a:xfrm>
              <a:prstGeom prst="rect">
                <a:avLst/>
              </a:prstGeom>
              <a:noFill/>
              <a:ln w="9525">
                <a:noFill/>
                <a:miter lim="800000"/>
                <a:headEnd/>
                <a:tailEnd/>
              </a:ln>
            </p:spPr>
            <p:txBody>
              <a:bodyPr wrap="none" lIns="192902" tIns="96451" rIns="192902" bIns="96451">
                <a:spAutoFit/>
              </a:bodyPr>
              <a:lstStyle/>
              <a:p>
                <a:endParaRPr lang="fr-FR" sz="5400" i="1" dirty="0"/>
              </a:p>
            </p:txBody>
          </p:sp>
          <p:sp>
            <p:nvSpPr>
              <p:cNvPr id="61" name="Line 24"/>
              <p:cNvSpPr>
                <a:spLocks noChangeShapeType="1"/>
              </p:cNvSpPr>
              <p:nvPr/>
            </p:nvSpPr>
            <p:spPr bwMode="auto">
              <a:xfrm>
                <a:off x="433785" y="6614747"/>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62" name="Line 25"/>
              <p:cNvSpPr>
                <a:spLocks noChangeShapeType="1"/>
              </p:cNvSpPr>
              <p:nvPr/>
            </p:nvSpPr>
            <p:spPr bwMode="auto">
              <a:xfrm>
                <a:off x="433785" y="6997320"/>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63" name="Line 26"/>
              <p:cNvSpPr>
                <a:spLocks noChangeShapeType="1"/>
              </p:cNvSpPr>
              <p:nvPr/>
            </p:nvSpPr>
            <p:spPr bwMode="auto">
              <a:xfrm>
                <a:off x="943922"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64" name="Line 27"/>
              <p:cNvSpPr>
                <a:spLocks noChangeShapeType="1"/>
              </p:cNvSpPr>
              <p:nvPr/>
            </p:nvSpPr>
            <p:spPr bwMode="auto">
              <a:xfrm>
                <a:off x="2478088" y="4699072"/>
                <a:ext cx="0" cy="894545"/>
              </a:xfrm>
              <a:prstGeom prst="line">
                <a:avLst/>
              </a:prstGeom>
              <a:noFill/>
              <a:ln w="9525">
                <a:solidFill>
                  <a:schemeClr val="tx1"/>
                </a:solidFill>
                <a:round/>
                <a:headEnd/>
                <a:tailEnd/>
              </a:ln>
            </p:spPr>
            <p:txBody>
              <a:bodyPr lIns="192902" tIns="96451" rIns="192902" bIns="96451"/>
              <a:lstStyle/>
              <a:p>
                <a:endParaRPr lang="en-US" dirty="0"/>
              </a:p>
            </p:txBody>
          </p:sp>
          <p:sp>
            <p:nvSpPr>
              <p:cNvPr id="65" name="Line 28"/>
              <p:cNvSpPr>
                <a:spLocks noChangeShapeType="1"/>
              </p:cNvSpPr>
              <p:nvPr/>
            </p:nvSpPr>
            <p:spPr bwMode="auto">
              <a:xfrm>
                <a:off x="3498365"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66" name="Line 29"/>
              <p:cNvSpPr>
                <a:spLocks noChangeShapeType="1"/>
              </p:cNvSpPr>
              <p:nvPr/>
            </p:nvSpPr>
            <p:spPr bwMode="auto">
              <a:xfrm>
                <a:off x="943922" y="6997321"/>
                <a:ext cx="0" cy="1021133"/>
              </a:xfrm>
              <a:prstGeom prst="line">
                <a:avLst/>
              </a:prstGeom>
              <a:noFill/>
              <a:ln w="9525">
                <a:solidFill>
                  <a:schemeClr val="tx1"/>
                </a:solidFill>
                <a:round/>
                <a:headEnd/>
                <a:tailEnd/>
              </a:ln>
            </p:spPr>
            <p:txBody>
              <a:bodyPr lIns="192902" tIns="96451" rIns="192902" bIns="96451"/>
              <a:lstStyle/>
              <a:p>
                <a:endParaRPr lang="en-US" dirty="0"/>
              </a:p>
            </p:txBody>
          </p:sp>
          <p:sp>
            <p:nvSpPr>
              <p:cNvPr id="67" name="Line 30"/>
              <p:cNvSpPr>
                <a:spLocks noChangeShapeType="1"/>
              </p:cNvSpPr>
              <p:nvPr/>
            </p:nvSpPr>
            <p:spPr bwMode="auto">
              <a:xfrm>
                <a:off x="3497840" y="7507446"/>
                <a:ext cx="527" cy="511007"/>
              </a:xfrm>
              <a:prstGeom prst="line">
                <a:avLst/>
              </a:prstGeom>
              <a:noFill/>
              <a:ln w="9525">
                <a:solidFill>
                  <a:schemeClr val="tx1"/>
                </a:solidFill>
                <a:round/>
                <a:headEnd/>
                <a:tailEnd/>
              </a:ln>
            </p:spPr>
            <p:txBody>
              <a:bodyPr lIns="192902" tIns="96451" rIns="192902" bIns="96451"/>
              <a:lstStyle/>
              <a:p>
                <a:endParaRPr lang="en-US" dirty="0"/>
              </a:p>
            </p:txBody>
          </p:sp>
          <p:sp>
            <p:nvSpPr>
              <p:cNvPr id="68" name="Rectangle 31"/>
              <p:cNvSpPr>
                <a:spLocks noChangeArrowheads="1"/>
              </p:cNvSpPr>
              <p:nvPr/>
            </p:nvSpPr>
            <p:spPr bwMode="auto">
              <a:xfrm>
                <a:off x="3329572" y="5976277"/>
                <a:ext cx="337592" cy="894545"/>
              </a:xfrm>
              <a:prstGeom prst="rect">
                <a:avLst/>
              </a:prstGeom>
              <a:solidFill>
                <a:schemeClr val="tx2"/>
              </a:solidFill>
              <a:ln w="9525">
                <a:solidFill>
                  <a:schemeClr val="tx1"/>
                </a:solidFill>
                <a:miter lim="800000"/>
                <a:headEnd/>
                <a:tailEnd/>
              </a:ln>
            </p:spPr>
            <p:txBody>
              <a:bodyPr wrap="none" lIns="192902" tIns="96451" rIns="192902" bIns="96451" anchor="ctr"/>
              <a:lstStyle/>
              <a:p>
                <a:endParaRPr lang="en-US" dirty="0"/>
              </a:p>
            </p:txBody>
          </p:sp>
          <p:sp>
            <p:nvSpPr>
              <p:cNvPr id="69" name="Line 32"/>
              <p:cNvSpPr>
                <a:spLocks noChangeShapeType="1"/>
              </p:cNvSpPr>
              <p:nvPr/>
            </p:nvSpPr>
            <p:spPr bwMode="auto">
              <a:xfrm>
                <a:off x="943923" y="5593616"/>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70" name="Line 33"/>
              <p:cNvSpPr>
                <a:spLocks noChangeShapeType="1"/>
              </p:cNvSpPr>
              <p:nvPr/>
            </p:nvSpPr>
            <p:spPr bwMode="auto">
              <a:xfrm>
                <a:off x="943923" y="8018453"/>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71" name="Line 34"/>
              <p:cNvSpPr>
                <a:spLocks noChangeShapeType="1"/>
              </p:cNvSpPr>
              <p:nvPr/>
            </p:nvSpPr>
            <p:spPr bwMode="auto">
              <a:xfrm>
                <a:off x="2136746" y="8018452"/>
                <a:ext cx="0" cy="382573"/>
              </a:xfrm>
              <a:prstGeom prst="line">
                <a:avLst/>
              </a:prstGeom>
              <a:noFill/>
              <a:ln w="9525">
                <a:solidFill>
                  <a:schemeClr val="tx1"/>
                </a:solidFill>
                <a:round/>
                <a:headEnd/>
                <a:tailEnd/>
              </a:ln>
            </p:spPr>
            <p:txBody>
              <a:bodyPr lIns="192902" tIns="96451" rIns="192902" bIns="96451"/>
              <a:lstStyle/>
              <a:p>
                <a:endParaRPr lang="en-US" dirty="0"/>
              </a:p>
            </p:txBody>
          </p:sp>
          <p:sp>
            <p:nvSpPr>
              <p:cNvPr id="72" name="Line 35"/>
              <p:cNvSpPr>
                <a:spLocks noChangeShapeType="1"/>
              </p:cNvSpPr>
              <p:nvPr/>
            </p:nvSpPr>
            <p:spPr bwMode="auto">
              <a:xfrm>
                <a:off x="1457810" y="8401025"/>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73" name="Line 36"/>
              <p:cNvSpPr>
                <a:spLocks noChangeShapeType="1"/>
              </p:cNvSpPr>
              <p:nvPr/>
            </p:nvSpPr>
            <p:spPr bwMode="auto">
              <a:xfrm>
                <a:off x="1795403" y="8527611"/>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74" name="Line 41"/>
              <p:cNvSpPr>
                <a:spLocks noChangeShapeType="1"/>
              </p:cNvSpPr>
              <p:nvPr/>
            </p:nvSpPr>
            <p:spPr bwMode="auto">
              <a:xfrm>
                <a:off x="3498366" y="5593616"/>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75" name="Line 42"/>
              <p:cNvSpPr>
                <a:spLocks noChangeShapeType="1"/>
              </p:cNvSpPr>
              <p:nvPr/>
            </p:nvSpPr>
            <p:spPr bwMode="auto">
              <a:xfrm>
                <a:off x="3498366" y="8018453"/>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77" name="Line 49"/>
              <p:cNvSpPr>
                <a:spLocks noChangeShapeType="1"/>
              </p:cNvSpPr>
              <p:nvPr/>
            </p:nvSpPr>
            <p:spPr bwMode="auto">
              <a:xfrm>
                <a:off x="5028782" y="5593616"/>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sp>
            <p:nvSpPr>
              <p:cNvPr id="78" name="Text Box 50"/>
              <p:cNvSpPr txBox="1">
                <a:spLocks noChangeArrowheads="1"/>
              </p:cNvSpPr>
              <p:nvPr/>
            </p:nvSpPr>
            <p:spPr bwMode="auto">
              <a:xfrm>
                <a:off x="4574910" y="6268745"/>
                <a:ext cx="933161" cy="2071469"/>
              </a:xfrm>
              <a:prstGeom prst="rect">
                <a:avLst/>
              </a:prstGeom>
              <a:noFill/>
              <a:ln w="9525">
                <a:noFill/>
                <a:miter lim="800000"/>
                <a:headEnd/>
                <a:tailEnd/>
              </a:ln>
            </p:spPr>
            <p:txBody>
              <a:bodyPr wrap="none" lIns="192902" tIns="96451" rIns="192902" bIns="96451">
                <a:spAutoFit/>
              </a:bodyPr>
              <a:lstStyle/>
              <a:p>
                <a:endParaRPr lang="fr-FR" dirty="0"/>
              </a:p>
            </p:txBody>
          </p:sp>
          <p:sp>
            <p:nvSpPr>
              <p:cNvPr id="79" name="Line 30"/>
              <p:cNvSpPr>
                <a:spLocks noChangeShapeType="1"/>
              </p:cNvSpPr>
              <p:nvPr/>
            </p:nvSpPr>
            <p:spPr bwMode="auto">
              <a:xfrm>
                <a:off x="3497841" y="6869458"/>
                <a:ext cx="0" cy="510390"/>
              </a:xfrm>
              <a:prstGeom prst="line">
                <a:avLst/>
              </a:prstGeom>
              <a:noFill/>
              <a:ln w="9525">
                <a:solidFill>
                  <a:schemeClr val="tx1"/>
                </a:solidFill>
                <a:round/>
                <a:headEnd/>
                <a:tailEnd/>
              </a:ln>
            </p:spPr>
            <p:txBody>
              <a:bodyPr lIns="192902" tIns="96451" rIns="192902" bIns="96451"/>
              <a:lstStyle/>
              <a:p>
                <a:endParaRPr lang="en-US" dirty="0"/>
              </a:p>
            </p:txBody>
          </p:sp>
          <p:sp>
            <p:nvSpPr>
              <p:cNvPr id="80" name="Line 35"/>
              <p:cNvSpPr>
                <a:spLocks noChangeShapeType="1"/>
              </p:cNvSpPr>
              <p:nvPr/>
            </p:nvSpPr>
            <p:spPr bwMode="auto">
              <a:xfrm>
                <a:off x="2819195" y="7380860"/>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81" name="Line 36"/>
              <p:cNvSpPr>
                <a:spLocks noChangeShapeType="1"/>
              </p:cNvSpPr>
              <p:nvPr/>
            </p:nvSpPr>
            <p:spPr bwMode="auto">
              <a:xfrm>
                <a:off x="3156789" y="7507446"/>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82" name="Line 36"/>
              <p:cNvSpPr>
                <a:spLocks noChangeShapeType="1"/>
              </p:cNvSpPr>
              <p:nvPr/>
            </p:nvSpPr>
            <p:spPr bwMode="auto">
              <a:xfrm>
                <a:off x="1966543" y="8655824"/>
                <a:ext cx="321475" cy="0"/>
              </a:xfrm>
              <a:prstGeom prst="line">
                <a:avLst/>
              </a:prstGeom>
              <a:noFill/>
              <a:ln w="9525">
                <a:solidFill>
                  <a:schemeClr val="tx1"/>
                </a:solidFill>
                <a:round/>
                <a:headEnd/>
                <a:tailEnd/>
              </a:ln>
            </p:spPr>
            <p:txBody>
              <a:bodyPr lIns="192902" tIns="96451" rIns="192902" bIns="96451"/>
              <a:lstStyle/>
              <a:p>
                <a:endParaRPr lang="en-US" dirty="0"/>
              </a:p>
            </p:txBody>
          </p:sp>
          <p:sp>
            <p:nvSpPr>
              <p:cNvPr id="83" name="Rounded Rectangle 82"/>
              <p:cNvSpPr/>
              <p:nvPr/>
            </p:nvSpPr>
            <p:spPr bwMode="auto">
              <a:xfrm>
                <a:off x="0" y="4563988"/>
                <a:ext cx="5762377" cy="439248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4" name="Line 49"/>
              <p:cNvSpPr>
                <a:spLocks noChangeShapeType="1"/>
              </p:cNvSpPr>
              <p:nvPr/>
            </p:nvSpPr>
            <p:spPr bwMode="auto">
              <a:xfrm flipV="1">
                <a:off x="4898281" y="7228284"/>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grpSp>
        <p:sp>
          <p:nvSpPr>
            <p:cNvPr id="86" name="Rounded Rectangle 85"/>
            <p:cNvSpPr/>
            <p:nvPr/>
          </p:nvSpPr>
          <p:spPr bwMode="auto">
            <a:xfrm>
              <a:off x="7915855" y="1539652"/>
              <a:ext cx="7704856" cy="410445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7" name="Rounded Rectangle 86"/>
            <p:cNvSpPr/>
            <p:nvPr/>
          </p:nvSpPr>
          <p:spPr bwMode="auto">
            <a:xfrm>
              <a:off x="12164327" y="7660332"/>
              <a:ext cx="9218762" cy="410445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cxnSp>
          <p:nvCxnSpPr>
            <p:cNvPr id="89" name="Straight Arrow Connector 88"/>
            <p:cNvCxnSpPr/>
            <p:nvPr/>
          </p:nvCxnSpPr>
          <p:spPr bwMode="auto">
            <a:xfrm flipV="1">
              <a:off x="9644047" y="5860132"/>
              <a:ext cx="1512168" cy="1296144"/>
            </a:xfrm>
            <a:prstGeom prst="straightConnector1">
              <a:avLst/>
            </a:prstGeom>
            <a:solidFill>
              <a:schemeClr val="accent1"/>
            </a:solidFill>
            <a:ln w="76200" cap="flat" cmpd="sng" algn="ctr">
              <a:solidFill>
                <a:schemeClr val="accent2"/>
              </a:solidFill>
              <a:prstDash val="solid"/>
              <a:round/>
              <a:headEnd type="arrow"/>
              <a:tailEnd type="arrow"/>
            </a:ln>
            <a:effectLst/>
          </p:spPr>
        </p:cxnSp>
        <p:cxnSp>
          <p:nvCxnSpPr>
            <p:cNvPr id="90" name="Straight Arrow Connector 89"/>
            <p:cNvCxnSpPr/>
            <p:nvPr/>
          </p:nvCxnSpPr>
          <p:spPr bwMode="auto">
            <a:xfrm flipH="1" flipV="1">
              <a:off x="11732279" y="5932140"/>
              <a:ext cx="936104" cy="1368152"/>
            </a:xfrm>
            <a:prstGeom prst="straightConnector1">
              <a:avLst/>
            </a:prstGeom>
            <a:solidFill>
              <a:schemeClr val="accent1"/>
            </a:solidFill>
            <a:ln w="76200" cap="flat" cmpd="sng" algn="ctr">
              <a:solidFill>
                <a:schemeClr val="accent2"/>
              </a:solidFill>
              <a:prstDash val="solid"/>
              <a:round/>
              <a:headEnd type="arrow"/>
              <a:tailEnd type="arrow"/>
            </a:ln>
            <a:effectLst/>
          </p:spPr>
        </p:cxnSp>
        <p:cxnSp>
          <p:nvCxnSpPr>
            <p:cNvPr id="95" name="Straight Arrow Connector 94"/>
            <p:cNvCxnSpPr/>
            <p:nvPr/>
          </p:nvCxnSpPr>
          <p:spPr bwMode="auto">
            <a:xfrm flipH="1">
              <a:off x="10292119" y="7804348"/>
              <a:ext cx="1872208" cy="0"/>
            </a:xfrm>
            <a:prstGeom prst="straightConnector1">
              <a:avLst/>
            </a:prstGeom>
            <a:solidFill>
              <a:schemeClr val="accent1"/>
            </a:solidFill>
            <a:ln w="76200" cap="flat" cmpd="sng" algn="ctr">
              <a:solidFill>
                <a:schemeClr val="accent2"/>
              </a:solidFill>
              <a:prstDash val="solid"/>
              <a:round/>
              <a:headEnd type="arrow"/>
              <a:tailEnd type="arrow"/>
            </a:ln>
            <a:effectLst/>
          </p:spPr>
        </p:cxn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sp>
        <p:nvSpPr>
          <p:cNvPr id="6150" name="Text Box 3"/>
          <p:cNvSpPr txBox="1">
            <a:spLocks noChangeArrowheads="1"/>
          </p:cNvSpPr>
          <p:nvPr/>
        </p:nvSpPr>
        <p:spPr bwMode="auto">
          <a:xfrm>
            <a:off x="686954" y="135026"/>
            <a:ext cx="18322622" cy="1241226"/>
          </a:xfrm>
          <a:prstGeom prst="rect">
            <a:avLst/>
          </a:prstGeom>
          <a:noFill/>
          <a:ln w="9525">
            <a:noFill/>
            <a:miter lim="800000"/>
            <a:headEnd/>
            <a:tailEnd/>
          </a:ln>
        </p:spPr>
        <p:txBody>
          <a:bodyPr wrap="none" lIns="192902" tIns="96451" rIns="192902" bIns="96451">
            <a:spAutoFit/>
          </a:bodyPr>
          <a:lstStyle/>
          <a:p>
            <a:r>
              <a:rPr lang="en-US" sz="6800" dirty="0"/>
              <a:t>Passive membrane, linear differential equation</a:t>
            </a:r>
            <a:endParaRPr lang="en-US" sz="6800" dirty="0">
              <a:solidFill>
                <a:srgbClr val="FFFF00"/>
              </a:solidFill>
            </a:endParaRPr>
          </a:p>
        </p:txBody>
      </p:sp>
      <p:grpSp>
        <p:nvGrpSpPr>
          <p:cNvPr id="2" name="Group 49"/>
          <p:cNvGrpSpPr/>
          <p:nvPr/>
        </p:nvGrpSpPr>
        <p:grpSpPr>
          <a:xfrm>
            <a:off x="13195951" y="2254612"/>
            <a:ext cx="7129316" cy="5328592"/>
            <a:chOff x="4385726" y="1539652"/>
            <a:chExt cx="17074395" cy="10297144"/>
          </a:xfrm>
        </p:grpSpPr>
        <p:graphicFrame>
          <p:nvGraphicFramePr>
            <p:cNvPr id="6146" name="Object 2"/>
            <p:cNvGraphicFramePr>
              <a:graphicFrameLocks noChangeAspect="1"/>
            </p:cNvGraphicFramePr>
            <p:nvPr/>
          </p:nvGraphicFramePr>
          <p:xfrm>
            <a:off x="13199378" y="3847256"/>
            <a:ext cx="1162050" cy="1220788"/>
          </p:xfrm>
          <a:graphic>
            <a:graphicData uri="http://schemas.openxmlformats.org/presentationml/2006/ole">
              <mc:AlternateContent xmlns:mc="http://schemas.openxmlformats.org/markup-compatibility/2006">
                <mc:Choice xmlns:v="urn:schemas-microsoft-com:vml" Requires="v">
                  <p:oleObj spid="_x0000_s148566" name="Equation" r:id="rId4" imgW="164880" imgH="228600" progId="Equation.DSMT4">
                    <p:embed/>
                  </p:oleObj>
                </mc:Choice>
                <mc:Fallback>
                  <p:oleObj name="Equation" r:id="rId4" imgW="164880" imgH="2286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99378" y="3847256"/>
                          <a:ext cx="1162050"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3" name="Group 5"/>
            <p:cNvGrpSpPr>
              <a:grpSpLocks/>
            </p:cNvGrpSpPr>
            <p:nvPr/>
          </p:nvGrpSpPr>
          <p:grpSpPr bwMode="auto">
            <a:xfrm>
              <a:off x="9714723" y="1956875"/>
              <a:ext cx="5617956" cy="1485283"/>
              <a:chOff x="672" y="384"/>
              <a:chExt cx="2208" cy="528"/>
            </a:xfrm>
          </p:grpSpPr>
          <p:sp>
            <p:nvSpPr>
              <p:cNvPr id="6195" name="Oval 6"/>
              <p:cNvSpPr>
                <a:spLocks noChangeArrowheads="1"/>
              </p:cNvSpPr>
              <p:nvPr/>
            </p:nvSpPr>
            <p:spPr bwMode="auto">
              <a:xfrm>
                <a:off x="1344" y="672"/>
                <a:ext cx="240" cy="192"/>
              </a:xfrm>
              <a:prstGeom prst="ellipse">
                <a:avLst/>
              </a:prstGeom>
              <a:solidFill>
                <a:srgbClr val="FF0000"/>
              </a:solidFill>
              <a:ln w="9525">
                <a:solidFill>
                  <a:srgbClr val="FF0000"/>
                </a:solidFill>
                <a:round/>
                <a:headEnd/>
                <a:tailEnd/>
              </a:ln>
            </p:spPr>
            <p:txBody>
              <a:bodyPr wrap="none" anchor="ctr"/>
              <a:lstStyle/>
              <a:p>
                <a:endParaRPr lang="en-US" dirty="0"/>
              </a:p>
            </p:txBody>
          </p:sp>
          <p:sp>
            <p:nvSpPr>
              <p:cNvPr id="6196" name="Freeform 7"/>
              <p:cNvSpPr>
                <a:spLocks/>
              </p:cNvSpPr>
              <p:nvPr/>
            </p:nvSpPr>
            <p:spPr bwMode="auto">
              <a:xfrm flipV="1">
                <a:off x="1536" y="720"/>
                <a:ext cx="1344" cy="144"/>
              </a:xfrm>
              <a:custGeom>
                <a:avLst/>
                <a:gdLst>
                  <a:gd name="T0" fmla="*/ 0 w 1344"/>
                  <a:gd name="T1" fmla="*/ 1 h 472"/>
                  <a:gd name="T2" fmla="*/ 384 w 1344"/>
                  <a:gd name="T3" fmla="*/ 1 h 472"/>
                  <a:gd name="T4" fmla="*/ 672 w 1344"/>
                  <a:gd name="T5" fmla="*/ 1 h 472"/>
                  <a:gd name="T6" fmla="*/ 1152 w 1344"/>
                  <a:gd name="T7" fmla="*/ 0 h 472"/>
                  <a:gd name="T8" fmla="*/ 1344 w 1344"/>
                  <a:gd name="T9" fmla="*/ 0 h 472"/>
                  <a:gd name="T10" fmla="*/ 0 60000 65536"/>
                  <a:gd name="T11" fmla="*/ 0 60000 65536"/>
                  <a:gd name="T12" fmla="*/ 0 60000 65536"/>
                  <a:gd name="T13" fmla="*/ 0 60000 65536"/>
                  <a:gd name="T14" fmla="*/ 0 60000 65536"/>
                  <a:gd name="T15" fmla="*/ 0 w 1344"/>
                  <a:gd name="T16" fmla="*/ 0 h 472"/>
                  <a:gd name="T17" fmla="*/ 1344 w 1344"/>
                  <a:gd name="T18" fmla="*/ 472 h 472"/>
                </a:gdLst>
                <a:ahLst/>
                <a:cxnLst>
                  <a:cxn ang="T10">
                    <a:pos x="T0" y="T1"/>
                  </a:cxn>
                  <a:cxn ang="T11">
                    <a:pos x="T2" y="T3"/>
                  </a:cxn>
                  <a:cxn ang="T12">
                    <a:pos x="T4" y="T5"/>
                  </a:cxn>
                  <a:cxn ang="T13">
                    <a:pos x="T6" y="T7"/>
                  </a:cxn>
                  <a:cxn ang="T14">
                    <a:pos x="T8" y="T9"/>
                  </a:cxn>
                </a:cxnLst>
                <a:rect l="T15" t="T16" r="T17" b="T18"/>
                <a:pathLst>
                  <a:path w="1344" h="472">
                    <a:moveTo>
                      <a:pt x="0" y="288"/>
                    </a:moveTo>
                    <a:cubicBezTo>
                      <a:pt x="136" y="300"/>
                      <a:pt x="272" y="312"/>
                      <a:pt x="384" y="336"/>
                    </a:cubicBezTo>
                    <a:cubicBezTo>
                      <a:pt x="496" y="360"/>
                      <a:pt x="544" y="472"/>
                      <a:pt x="672" y="432"/>
                    </a:cubicBezTo>
                    <a:cubicBezTo>
                      <a:pt x="800" y="392"/>
                      <a:pt x="1040" y="168"/>
                      <a:pt x="1152" y="96"/>
                    </a:cubicBezTo>
                    <a:cubicBezTo>
                      <a:pt x="1264" y="24"/>
                      <a:pt x="1304" y="12"/>
                      <a:pt x="1344" y="0"/>
                    </a:cubicBezTo>
                  </a:path>
                </a:pathLst>
              </a:custGeom>
              <a:noFill/>
              <a:ln w="9525">
                <a:solidFill>
                  <a:srgbClr val="FF0000"/>
                </a:solidFill>
                <a:round/>
                <a:headEnd/>
                <a:tailEnd/>
              </a:ln>
            </p:spPr>
            <p:txBody>
              <a:bodyPr wrap="none" anchor="ctr"/>
              <a:lstStyle/>
              <a:p>
                <a:endParaRPr lang="en-US" dirty="0"/>
              </a:p>
            </p:txBody>
          </p:sp>
          <p:sp>
            <p:nvSpPr>
              <p:cNvPr id="6197" name="Freeform 8"/>
              <p:cNvSpPr>
                <a:spLocks/>
              </p:cNvSpPr>
              <p:nvPr/>
            </p:nvSpPr>
            <p:spPr bwMode="auto">
              <a:xfrm>
                <a:off x="672" y="528"/>
                <a:ext cx="768" cy="240"/>
              </a:xfrm>
              <a:custGeom>
                <a:avLst/>
                <a:gdLst>
                  <a:gd name="T0" fmla="*/ 768 w 768"/>
                  <a:gd name="T1" fmla="*/ 240 h 240"/>
                  <a:gd name="T2" fmla="*/ 336 w 768"/>
                  <a:gd name="T3" fmla="*/ 192 h 240"/>
                  <a:gd name="T4" fmla="*/ 0 w 768"/>
                  <a:gd name="T5" fmla="*/ 0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240"/>
                    </a:moveTo>
                    <a:cubicBezTo>
                      <a:pt x="616" y="236"/>
                      <a:pt x="464" y="232"/>
                      <a:pt x="336" y="192"/>
                    </a:cubicBezTo>
                    <a:cubicBezTo>
                      <a:pt x="208" y="152"/>
                      <a:pt x="56" y="32"/>
                      <a:pt x="0" y="0"/>
                    </a:cubicBezTo>
                  </a:path>
                </a:pathLst>
              </a:custGeom>
              <a:noFill/>
              <a:ln w="28575">
                <a:solidFill>
                  <a:srgbClr val="FF0000"/>
                </a:solidFill>
                <a:round/>
                <a:headEnd/>
                <a:tailEnd/>
              </a:ln>
            </p:spPr>
            <p:txBody>
              <a:bodyPr wrap="none" anchor="ctr"/>
              <a:lstStyle/>
              <a:p>
                <a:endParaRPr lang="en-US" dirty="0"/>
              </a:p>
            </p:txBody>
          </p:sp>
          <p:sp>
            <p:nvSpPr>
              <p:cNvPr id="6198" name="Freeform 9"/>
              <p:cNvSpPr>
                <a:spLocks/>
              </p:cNvSpPr>
              <p:nvPr/>
            </p:nvSpPr>
            <p:spPr bwMode="auto">
              <a:xfrm>
                <a:off x="720" y="768"/>
                <a:ext cx="528" cy="144"/>
              </a:xfrm>
              <a:custGeom>
                <a:avLst/>
                <a:gdLst>
                  <a:gd name="T0" fmla="*/ 1177 w 432"/>
                  <a:gd name="T1" fmla="*/ 0 h 144"/>
                  <a:gd name="T2" fmla="*/ 786 w 432"/>
                  <a:gd name="T3" fmla="*/ 96 h 144"/>
                  <a:gd name="T4" fmla="*/ 0 w 432"/>
                  <a:gd name="T5" fmla="*/ 144 h 144"/>
                  <a:gd name="T6" fmla="*/ 0 60000 65536"/>
                  <a:gd name="T7" fmla="*/ 0 60000 65536"/>
                  <a:gd name="T8" fmla="*/ 0 60000 65536"/>
                  <a:gd name="T9" fmla="*/ 0 w 432"/>
                  <a:gd name="T10" fmla="*/ 0 h 144"/>
                  <a:gd name="T11" fmla="*/ 432 w 432"/>
                  <a:gd name="T12" fmla="*/ 144 h 144"/>
                </a:gdLst>
                <a:ahLst/>
                <a:cxnLst>
                  <a:cxn ang="T6">
                    <a:pos x="T0" y="T1"/>
                  </a:cxn>
                  <a:cxn ang="T7">
                    <a:pos x="T2" y="T3"/>
                  </a:cxn>
                  <a:cxn ang="T8">
                    <a:pos x="T4" y="T5"/>
                  </a:cxn>
                </a:cxnLst>
                <a:rect l="T9" t="T10" r="T11" b="T12"/>
                <a:pathLst>
                  <a:path w="432" h="144">
                    <a:moveTo>
                      <a:pt x="432" y="0"/>
                    </a:moveTo>
                    <a:cubicBezTo>
                      <a:pt x="396" y="36"/>
                      <a:pt x="360" y="72"/>
                      <a:pt x="288" y="96"/>
                    </a:cubicBezTo>
                    <a:cubicBezTo>
                      <a:pt x="216" y="120"/>
                      <a:pt x="108" y="132"/>
                      <a:pt x="0" y="144"/>
                    </a:cubicBezTo>
                  </a:path>
                </a:pathLst>
              </a:custGeom>
              <a:noFill/>
              <a:ln w="28575">
                <a:solidFill>
                  <a:srgbClr val="FF0000"/>
                </a:solidFill>
                <a:round/>
                <a:headEnd/>
                <a:tailEnd/>
              </a:ln>
            </p:spPr>
            <p:txBody>
              <a:bodyPr wrap="none" anchor="ctr"/>
              <a:lstStyle/>
              <a:p>
                <a:endParaRPr lang="en-US" dirty="0"/>
              </a:p>
            </p:txBody>
          </p:sp>
          <p:sp>
            <p:nvSpPr>
              <p:cNvPr id="6199" name="Freeform 10"/>
              <p:cNvSpPr>
                <a:spLocks/>
              </p:cNvSpPr>
              <p:nvPr/>
            </p:nvSpPr>
            <p:spPr bwMode="auto">
              <a:xfrm>
                <a:off x="816" y="384"/>
                <a:ext cx="432" cy="384"/>
              </a:xfrm>
              <a:custGeom>
                <a:avLst/>
                <a:gdLst>
                  <a:gd name="T0" fmla="*/ 432 w 432"/>
                  <a:gd name="T1" fmla="*/ 384 h 384"/>
                  <a:gd name="T2" fmla="*/ 288 w 432"/>
                  <a:gd name="T3" fmla="*/ 144 h 384"/>
                  <a:gd name="T4" fmla="*/ 0 w 432"/>
                  <a:gd name="T5" fmla="*/ 0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432" y="384"/>
                    </a:moveTo>
                    <a:cubicBezTo>
                      <a:pt x="396" y="296"/>
                      <a:pt x="360" y="208"/>
                      <a:pt x="288" y="144"/>
                    </a:cubicBezTo>
                    <a:cubicBezTo>
                      <a:pt x="216" y="80"/>
                      <a:pt x="48" y="24"/>
                      <a:pt x="0" y="0"/>
                    </a:cubicBezTo>
                  </a:path>
                </a:pathLst>
              </a:custGeom>
              <a:noFill/>
              <a:ln w="28575">
                <a:solidFill>
                  <a:srgbClr val="FF0000"/>
                </a:solidFill>
                <a:round/>
                <a:headEnd/>
                <a:tailEnd/>
              </a:ln>
            </p:spPr>
            <p:txBody>
              <a:bodyPr wrap="none" anchor="ctr"/>
              <a:lstStyle/>
              <a:p>
                <a:endParaRPr lang="en-US" dirty="0"/>
              </a:p>
            </p:txBody>
          </p:sp>
        </p:grpSp>
        <p:sp>
          <p:nvSpPr>
            <p:cNvPr id="6152" name="Text Box 11"/>
            <p:cNvSpPr txBox="1">
              <a:spLocks noChangeArrowheads="1"/>
            </p:cNvSpPr>
            <p:nvPr/>
          </p:nvSpPr>
          <p:spPr bwMode="auto">
            <a:xfrm>
              <a:off x="11263270" y="3307132"/>
              <a:ext cx="933161" cy="2071469"/>
            </a:xfrm>
            <a:prstGeom prst="rect">
              <a:avLst/>
            </a:prstGeom>
            <a:noFill/>
            <a:ln w="9525">
              <a:noFill/>
              <a:miter lim="800000"/>
              <a:headEnd/>
              <a:tailEnd/>
            </a:ln>
          </p:spPr>
          <p:txBody>
            <a:bodyPr wrap="none" lIns="192902" tIns="96451" rIns="192902" bIns="96451">
              <a:spAutoFit/>
            </a:bodyPr>
            <a:lstStyle/>
            <a:p>
              <a:endParaRPr lang="en-US" dirty="0">
                <a:solidFill>
                  <a:srgbClr val="FF0000"/>
                </a:solidFill>
              </a:endParaRPr>
            </a:p>
          </p:txBody>
        </p:sp>
        <p:sp>
          <p:nvSpPr>
            <p:cNvPr id="6153" name="Line 12"/>
            <p:cNvSpPr>
              <a:spLocks noChangeShapeType="1"/>
            </p:cNvSpPr>
            <p:nvPr/>
          </p:nvSpPr>
          <p:spPr bwMode="auto">
            <a:xfrm flipH="1" flipV="1">
              <a:off x="11803419" y="3037081"/>
              <a:ext cx="2520685" cy="1485283"/>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6154" name="Line 13"/>
            <p:cNvSpPr>
              <a:spLocks noChangeShapeType="1"/>
            </p:cNvSpPr>
            <p:nvPr/>
          </p:nvSpPr>
          <p:spPr bwMode="auto">
            <a:xfrm flipH="1" flipV="1">
              <a:off x="11803419" y="3037081"/>
              <a:ext cx="2340636" cy="1215231"/>
            </a:xfrm>
            <a:prstGeom prst="line">
              <a:avLst/>
            </a:prstGeom>
            <a:noFill/>
            <a:ln w="9525">
              <a:solidFill>
                <a:schemeClr val="tx1"/>
              </a:solidFill>
              <a:round/>
              <a:headEnd/>
              <a:tailEnd/>
            </a:ln>
          </p:spPr>
          <p:txBody>
            <a:bodyPr wrap="none" lIns="192902" tIns="96451" rIns="192902" bIns="96451" anchor="ctr"/>
            <a:lstStyle/>
            <a:p>
              <a:endParaRPr lang="en-US" dirty="0"/>
            </a:p>
          </p:txBody>
        </p:sp>
        <p:graphicFrame>
          <p:nvGraphicFramePr>
            <p:cNvPr id="1162259" name="Object 3"/>
            <p:cNvGraphicFramePr>
              <a:graphicFrameLocks noChangeAspect="1"/>
            </p:cNvGraphicFramePr>
            <p:nvPr/>
          </p:nvGraphicFramePr>
          <p:xfrm>
            <a:off x="12596375" y="8884468"/>
            <a:ext cx="8863746" cy="1893172"/>
          </p:xfrm>
          <a:graphic>
            <a:graphicData uri="http://schemas.openxmlformats.org/presentationml/2006/ole">
              <mc:AlternateContent xmlns:mc="http://schemas.openxmlformats.org/markup-compatibility/2006">
                <mc:Choice xmlns:v="urn:schemas-microsoft-com:vml" Requires="v">
                  <p:oleObj spid="_x0000_s148567" name="Equation" r:id="rId6" imgW="1688760" imgH="393480" progId="Equation.3">
                    <p:embed/>
                  </p:oleObj>
                </mc:Choice>
                <mc:Fallback>
                  <p:oleObj name="Equation" r:id="rId6" imgW="1688760" imgH="39348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96375" y="8884468"/>
                          <a:ext cx="8863746" cy="18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4" name="Group 54"/>
            <p:cNvGrpSpPr/>
            <p:nvPr/>
          </p:nvGrpSpPr>
          <p:grpSpPr>
            <a:xfrm flipH="1">
              <a:off x="8147522" y="3124902"/>
              <a:ext cx="3503805" cy="1751905"/>
              <a:chOff x="3276600" y="1371600"/>
              <a:chExt cx="2196881" cy="988665"/>
            </a:xfrm>
          </p:grpSpPr>
          <p:graphicFrame>
            <p:nvGraphicFramePr>
              <p:cNvPr id="56" name="Object 2"/>
              <p:cNvGraphicFramePr>
                <a:graphicFrameLocks noChangeAspect="1"/>
              </p:cNvGraphicFramePr>
              <p:nvPr/>
            </p:nvGraphicFramePr>
            <p:xfrm flipH="1">
              <a:off x="4064701" y="1745903"/>
              <a:ext cx="1408780" cy="614362"/>
            </p:xfrm>
            <a:graphic>
              <a:graphicData uri="http://schemas.openxmlformats.org/presentationml/2006/ole">
                <mc:AlternateContent xmlns:mc="http://schemas.openxmlformats.org/markup-compatibility/2006">
                  <mc:Choice xmlns:v="urn:schemas-microsoft-com:vml" Requires="v">
                    <p:oleObj spid="_x0000_s148568" name="Equation" r:id="rId8" imgW="279360" imgH="203040" progId="Equation.DSMT4">
                      <p:embed/>
                    </p:oleObj>
                  </mc:Choice>
                  <mc:Fallback>
                    <p:oleObj name="Equation" r:id="rId8" imgW="279360" imgH="20304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064701" y="1745903"/>
                            <a:ext cx="140878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7" name="Line 12"/>
              <p:cNvSpPr>
                <a:spLocks noChangeShapeType="1"/>
              </p:cNvSpPr>
              <p:nvPr/>
            </p:nvSpPr>
            <p:spPr bwMode="auto">
              <a:xfrm flipH="1" flipV="1">
                <a:off x="3276600" y="1371600"/>
                <a:ext cx="1066800" cy="838200"/>
              </a:xfrm>
              <a:prstGeom prst="line">
                <a:avLst/>
              </a:prstGeom>
              <a:noFill/>
              <a:ln w="9525">
                <a:solidFill>
                  <a:schemeClr val="tx1"/>
                </a:solidFill>
                <a:round/>
                <a:headEnd/>
                <a:tailEnd/>
              </a:ln>
            </p:spPr>
            <p:txBody>
              <a:bodyPr wrap="none" anchor="ctr"/>
              <a:lstStyle/>
              <a:p>
                <a:endParaRPr lang="en-US" dirty="0"/>
              </a:p>
            </p:txBody>
          </p:sp>
          <p:sp>
            <p:nvSpPr>
              <p:cNvPr id="58" name="Line 13"/>
              <p:cNvSpPr>
                <a:spLocks noChangeShapeType="1"/>
              </p:cNvSpPr>
              <p:nvPr/>
            </p:nvSpPr>
            <p:spPr bwMode="auto">
              <a:xfrm flipH="1" flipV="1">
                <a:off x="3276600" y="1371600"/>
                <a:ext cx="990600" cy="685800"/>
              </a:xfrm>
              <a:prstGeom prst="line">
                <a:avLst/>
              </a:prstGeom>
              <a:noFill/>
              <a:ln w="9525">
                <a:solidFill>
                  <a:schemeClr val="tx1"/>
                </a:solidFill>
                <a:round/>
                <a:headEnd/>
                <a:tailEnd/>
              </a:ln>
            </p:spPr>
            <p:txBody>
              <a:bodyPr wrap="none" anchor="ctr"/>
              <a:lstStyle/>
              <a:p>
                <a:endParaRPr lang="en-US" dirty="0"/>
              </a:p>
            </p:txBody>
          </p:sp>
        </p:grpSp>
        <p:grpSp>
          <p:nvGrpSpPr>
            <p:cNvPr id="5" name="Group 84"/>
            <p:cNvGrpSpPr/>
            <p:nvPr/>
          </p:nvGrpSpPr>
          <p:grpSpPr>
            <a:xfrm>
              <a:off x="4385726" y="7282621"/>
              <a:ext cx="5762377" cy="4554175"/>
              <a:chOff x="0" y="4402301"/>
              <a:chExt cx="5762377" cy="4554175"/>
            </a:xfrm>
          </p:grpSpPr>
          <p:sp>
            <p:nvSpPr>
              <p:cNvPr id="59" name="Line 22"/>
              <p:cNvSpPr>
                <a:spLocks noChangeShapeType="1"/>
              </p:cNvSpPr>
              <p:nvPr/>
            </p:nvSpPr>
            <p:spPr bwMode="auto">
              <a:xfrm flipH="1">
                <a:off x="2736304" y="4708004"/>
                <a:ext cx="1" cy="648071"/>
              </a:xfrm>
              <a:prstGeom prst="line">
                <a:avLst/>
              </a:prstGeom>
              <a:noFill/>
              <a:ln w="9525">
                <a:solidFill>
                  <a:schemeClr val="tx1"/>
                </a:solidFill>
                <a:round/>
                <a:headEnd/>
                <a:tailEnd type="triangle" w="med" len="med"/>
              </a:ln>
            </p:spPr>
            <p:txBody>
              <a:bodyPr lIns="192902" tIns="96451" rIns="192902" bIns="96451"/>
              <a:lstStyle/>
              <a:p>
                <a:endParaRPr lang="en-US" dirty="0"/>
              </a:p>
            </p:txBody>
          </p:sp>
          <p:sp>
            <p:nvSpPr>
              <p:cNvPr id="60" name="Text Box 23"/>
              <p:cNvSpPr txBox="1">
                <a:spLocks noChangeArrowheads="1"/>
              </p:cNvSpPr>
              <p:nvPr/>
            </p:nvSpPr>
            <p:spPr bwMode="auto">
              <a:xfrm>
                <a:off x="2880319" y="4402301"/>
                <a:ext cx="933161" cy="1982256"/>
              </a:xfrm>
              <a:prstGeom prst="rect">
                <a:avLst/>
              </a:prstGeom>
              <a:noFill/>
              <a:ln w="9525">
                <a:noFill/>
                <a:miter lim="800000"/>
                <a:headEnd/>
                <a:tailEnd/>
              </a:ln>
            </p:spPr>
            <p:txBody>
              <a:bodyPr wrap="none" lIns="192902" tIns="96451" rIns="192902" bIns="96451">
                <a:spAutoFit/>
              </a:bodyPr>
              <a:lstStyle/>
              <a:p>
                <a:endParaRPr lang="fr-FR" sz="5400" i="1" dirty="0"/>
              </a:p>
            </p:txBody>
          </p:sp>
          <p:sp>
            <p:nvSpPr>
              <p:cNvPr id="61" name="Line 24"/>
              <p:cNvSpPr>
                <a:spLocks noChangeShapeType="1"/>
              </p:cNvSpPr>
              <p:nvPr/>
            </p:nvSpPr>
            <p:spPr bwMode="auto">
              <a:xfrm>
                <a:off x="433785" y="6614747"/>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62" name="Line 25"/>
              <p:cNvSpPr>
                <a:spLocks noChangeShapeType="1"/>
              </p:cNvSpPr>
              <p:nvPr/>
            </p:nvSpPr>
            <p:spPr bwMode="auto">
              <a:xfrm>
                <a:off x="433785" y="6997320"/>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63" name="Line 26"/>
              <p:cNvSpPr>
                <a:spLocks noChangeShapeType="1"/>
              </p:cNvSpPr>
              <p:nvPr/>
            </p:nvSpPr>
            <p:spPr bwMode="auto">
              <a:xfrm>
                <a:off x="943922"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64" name="Line 27"/>
              <p:cNvSpPr>
                <a:spLocks noChangeShapeType="1"/>
              </p:cNvSpPr>
              <p:nvPr/>
            </p:nvSpPr>
            <p:spPr bwMode="auto">
              <a:xfrm>
                <a:off x="2478088" y="4699072"/>
                <a:ext cx="0" cy="894545"/>
              </a:xfrm>
              <a:prstGeom prst="line">
                <a:avLst/>
              </a:prstGeom>
              <a:noFill/>
              <a:ln w="9525">
                <a:solidFill>
                  <a:schemeClr val="tx1"/>
                </a:solidFill>
                <a:round/>
                <a:headEnd/>
                <a:tailEnd/>
              </a:ln>
            </p:spPr>
            <p:txBody>
              <a:bodyPr lIns="192902" tIns="96451" rIns="192902" bIns="96451"/>
              <a:lstStyle/>
              <a:p>
                <a:endParaRPr lang="en-US" dirty="0"/>
              </a:p>
            </p:txBody>
          </p:sp>
          <p:sp>
            <p:nvSpPr>
              <p:cNvPr id="65" name="Line 28"/>
              <p:cNvSpPr>
                <a:spLocks noChangeShapeType="1"/>
              </p:cNvSpPr>
              <p:nvPr/>
            </p:nvSpPr>
            <p:spPr bwMode="auto">
              <a:xfrm>
                <a:off x="3498365"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66" name="Line 29"/>
              <p:cNvSpPr>
                <a:spLocks noChangeShapeType="1"/>
              </p:cNvSpPr>
              <p:nvPr/>
            </p:nvSpPr>
            <p:spPr bwMode="auto">
              <a:xfrm>
                <a:off x="943922" y="6997321"/>
                <a:ext cx="0" cy="1021133"/>
              </a:xfrm>
              <a:prstGeom prst="line">
                <a:avLst/>
              </a:prstGeom>
              <a:noFill/>
              <a:ln w="9525">
                <a:solidFill>
                  <a:schemeClr val="tx1"/>
                </a:solidFill>
                <a:round/>
                <a:headEnd/>
                <a:tailEnd/>
              </a:ln>
            </p:spPr>
            <p:txBody>
              <a:bodyPr lIns="192902" tIns="96451" rIns="192902" bIns="96451"/>
              <a:lstStyle/>
              <a:p>
                <a:endParaRPr lang="en-US" dirty="0"/>
              </a:p>
            </p:txBody>
          </p:sp>
          <p:sp>
            <p:nvSpPr>
              <p:cNvPr id="67" name="Line 30"/>
              <p:cNvSpPr>
                <a:spLocks noChangeShapeType="1"/>
              </p:cNvSpPr>
              <p:nvPr/>
            </p:nvSpPr>
            <p:spPr bwMode="auto">
              <a:xfrm>
                <a:off x="3497840" y="7507446"/>
                <a:ext cx="527" cy="511007"/>
              </a:xfrm>
              <a:prstGeom prst="line">
                <a:avLst/>
              </a:prstGeom>
              <a:noFill/>
              <a:ln w="9525">
                <a:solidFill>
                  <a:schemeClr val="tx1"/>
                </a:solidFill>
                <a:round/>
                <a:headEnd/>
                <a:tailEnd/>
              </a:ln>
            </p:spPr>
            <p:txBody>
              <a:bodyPr lIns="192902" tIns="96451" rIns="192902" bIns="96451"/>
              <a:lstStyle/>
              <a:p>
                <a:endParaRPr lang="en-US" dirty="0"/>
              </a:p>
            </p:txBody>
          </p:sp>
          <p:sp>
            <p:nvSpPr>
              <p:cNvPr id="68" name="Rectangle 31"/>
              <p:cNvSpPr>
                <a:spLocks noChangeArrowheads="1"/>
              </p:cNvSpPr>
              <p:nvPr/>
            </p:nvSpPr>
            <p:spPr bwMode="auto">
              <a:xfrm>
                <a:off x="3329572" y="5976277"/>
                <a:ext cx="337592" cy="894545"/>
              </a:xfrm>
              <a:prstGeom prst="rect">
                <a:avLst/>
              </a:prstGeom>
              <a:solidFill>
                <a:schemeClr val="tx2"/>
              </a:solidFill>
              <a:ln w="9525">
                <a:solidFill>
                  <a:schemeClr val="tx1"/>
                </a:solidFill>
                <a:miter lim="800000"/>
                <a:headEnd/>
                <a:tailEnd/>
              </a:ln>
            </p:spPr>
            <p:txBody>
              <a:bodyPr wrap="none" lIns="192902" tIns="96451" rIns="192902" bIns="96451" anchor="ctr"/>
              <a:lstStyle/>
              <a:p>
                <a:endParaRPr lang="en-US" dirty="0"/>
              </a:p>
            </p:txBody>
          </p:sp>
          <p:sp>
            <p:nvSpPr>
              <p:cNvPr id="69" name="Line 32"/>
              <p:cNvSpPr>
                <a:spLocks noChangeShapeType="1"/>
              </p:cNvSpPr>
              <p:nvPr/>
            </p:nvSpPr>
            <p:spPr bwMode="auto">
              <a:xfrm>
                <a:off x="943923" y="5593616"/>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70" name="Line 33"/>
              <p:cNvSpPr>
                <a:spLocks noChangeShapeType="1"/>
              </p:cNvSpPr>
              <p:nvPr/>
            </p:nvSpPr>
            <p:spPr bwMode="auto">
              <a:xfrm>
                <a:off x="943923" y="8018453"/>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71" name="Line 34"/>
              <p:cNvSpPr>
                <a:spLocks noChangeShapeType="1"/>
              </p:cNvSpPr>
              <p:nvPr/>
            </p:nvSpPr>
            <p:spPr bwMode="auto">
              <a:xfrm>
                <a:off x="2136746" y="8018452"/>
                <a:ext cx="0" cy="382573"/>
              </a:xfrm>
              <a:prstGeom prst="line">
                <a:avLst/>
              </a:prstGeom>
              <a:noFill/>
              <a:ln w="9525">
                <a:solidFill>
                  <a:schemeClr val="tx1"/>
                </a:solidFill>
                <a:round/>
                <a:headEnd/>
                <a:tailEnd/>
              </a:ln>
            </p:spPr>
            <p:txBody>
              <a:bodyPr lIns="192902" tIns="96451" rIns="192902" bIns="96451"/>
              <a:lstStyle/>
              <a:p>
                <a:endParaRPr lang="en-US" dirty="0"/>
              </a:p>
            </p:txBody>
          </p:sp>
          <p:sp>
            <p:nvSpPr>
              <p:cNvPr id="72" name="Line 35"/>
              <p:cNvSpPr>
                <a:spLocks noChangeShapeType="1"/>
              </p:cNvSpPr>
              <p:nvPr/>
            </p:nvSpPr>
            <p:spPr bwMode="auto">
              <a:xfrm>
                <a:off x="1457810" y="8401025"/>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73" name="Line 36"/>
              <p:cNvSpPr>
                <a:spLocks noChangeShapeType="1"/>
              </p:cNvSpPr>
              <p:nvPr/>
            </p:nvSpPr>
            <p:spPr bwMode="auto">
              <a:xfrm>
                <a:off x="1795403" y="8527611"/>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74" name="Line 41"/>
              <p:cNvSpPr>
                <a:spLocks noChangeShapeType="1"/>
              </p:cNvSpPr>
              <p:nvPr/>
            </p:nvSpPr>
            <p:spPr bwMode="auto">
              <a:xfrm>
                <a:off x="3498366" y="5593616"/>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75" name="Line 42"/>
              <p:cNvSpPr>
                <a:spLocks noChangeShapeType="1"/>
              </p:cNvSpPr>
              <p:nvPr/>
            </p:nvSpPr>
            <p:spPr bwMode="auto">
              <a:xfrm>
                <a:off x="3498366" y="8018453"/>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77" name="Line 49"/>
              <p:cNvSpPr>
                <a:spLocks noChangeShapeType="1"/>
              </p:cNvSpPr>
              <p:nvPr/>
            </p:nvSpPr>
            <p:spPr bwMode="auto">
              <a:xfrm>
                <a:off x="5028782" y="5593616"/>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sp>
            <p:nvSpPr>
              <p:cNvPr id="78" name="Text Box 50"/>
              <p:cNvSpPr txBox="1">
                <a:spLocks noChangeArrowheads="1"/>
              </p:cNvSpPr>
              <p:nvPr/>
            </p:nvSpPr>
            <p:spPr bwMode="auto">
              <a:xfrm>
                <a:off x="4574910" y="6268745"/>
                <a:ext cx="933161" cy="2071469"/>
              </a:xfrm>
              <a:prstGeom prst="rect">
                <a:avLst/>
              </a:prstGeom>
              <a:noFill/>
              <a:ln w="9525">
                <a:noFill/>
                <a:miter lim="800000"/>
                <a:headEnd/>
                <a:tailEnd/>
              </a:ln>
            </p:spPr>
            <p:txBody>
              <a:bodyPr wrap="none" lIns="192902" tIns="96451" rIns="192902" bIns="96451">
                <a:spAutoFit/>
              </a:bodyPr>
              <a:lstStyle/>
              <a:p>
                <a:endParaRPr lang="fr-FR" dirty="0"/>
              </a:p>
            </p:txBody>
          </p:sp>
          <p:sp>
            <p:nvSpPr>
              <p:cNvPr id="79" name="Line 30"/>
              <p:cNvSpPr>
                <a:spLocks noChangeShapeType="1"/>
              </p:cNvSpPr>
              <p:nvPr/>
            </p:nvSpPr>
            <p:spPr bwMode="auto">
              <a:xfrm>
                <a:off x="3497841" y="6869458"/>
                <a:ext cx="0" cy="510390"/>
              </a:xfrm>
              <a:prstGeom prst="line">
                <a:avLst/>
              </a:prstGeom>
              <a:noFill/>
              <a:ln w="9525">
                <a:solidFill>
                  <a:schemeClr val="tx1"/>
                </a:solidFill>
                <a:round/>
                <a:headEnd/>
                <a:tailEnd/>
              </a:ln>
            </p:spPr>
            <p:txBody>
              <a:bodyPr lIns="192902" tIns="96451" rIns="192902" bIns="96451"/>
              <a:lstStyle/>
              <a:p>
                <a:endParaRPr lang="en-US" dirty="0"/>
              </a:p>
            </p:txBody>
          </p:sp>
          <p:sp>
            <p:nvSpPr>
              <p:cNvPr id="80" name="Line 35"/>
              <p:cNvSpPr>
                <a:spLocks noChangeShapeType="1"/>
              </p:cNvSpPr>
              <p:nvPr/>
            </p:nvSpPr>
            <p:spPr bwMode="auto">
              <a:xfrm>
                <a:off x="2819195" y="7380860"/>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81" name="Line 36"/>
              <p:cNvSpPr>
                <a:spLocks noChangeShapeType="1"/>
              </p:cNvSpPr>
              <p:nvPr/>
            </p:nvSpPr>
            <p:spPr bwMode="auto">
              <a:xfrm>
                <a:off x="3156789" y="7507446"/>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82" name="Line 36"/>
              <p:cNvSpPr>
                <a:spLocks noChangeShapeType="1"/>
              </p:cNvSpPr>
              <p:nvPr/>
            </p:nvSpPr>
            <p:spPr bwMode="auto">
              <a:xfrm>
                <a:off x="1966543" y="8655824"/>
                <a:ext cx="321475" cy="0"/>
              </a:xfrm>
              <a:prstGeom prst="line">
                <a:avLst/>
              </a:prstGeom>
              <a:noFill/>
              <a:ln w="9525">
                <a:solidFill>
                  <a:schemeClr val="tx1"/>
                </a:solidFill>
                <a:round/>
                <a:headEnd/>
                <a:tailEnd/>
              </a:ln>
            </p:spPr>
            <p:txBody>
              <a:bodyPr lIns="192902" tIns="96451" rIns="192902" bIns="96451"/>
              <a:lstStyle/>
              <a:p>
                <a:endParaRPr lang="en-US" dirty="0"/>
              </a:p>
            </p:txBody>
          </p:sp>
          <p:sp>
            <p:nvSpPr>
              <p:cNvPr id="83" name="Rounded Rectangle 82"/>
              <p:cNvSpPr/>
              <p:nvPr/>
            </p:nvSpPr>
            <p:spPr bwMode="auto">
              <a:xfrm>
                <a:off x="0" y="4563988"/>
                <a:ext cx="5762377" cy="439248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4" name="Line 49"/>
              <p:cNvSpPr>
                <a:spLocks noChangeShapeType="1"/>
              </p:cNvSpPr>
              <p:nvPr/>
            </p:nvSpPr>
            <p:spPr bwMode="auto">
              <a:xfrm flipV="1">
                <a:off x="4898281" y="7228284"/>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grpSp>
        <p:sp>
          <p:nvSpPr>
            <p:cNvPr id="86" name="Rounded Rectangle 85"/>
            <p:cNvSpPr/>
            <p:nvPr/>
          </p:nvSpPr>
          <p:spPr bwMode="auto">
            <a:xfrm>
              <a:off x="7915855" y="1539652"/>
              <a:ext cx="7704856" cy="410445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7" name="Rounded Rectangle 86"/>
            <p:cNvSpPr/>
            <p:nvPr/>
          </p:nvSpPr>
          <p:spPr bwMode="auto">
            <a:xfrm>
              <a:off x="12164327" y="7660332"/>
              <a:ext cx="9218762" cy="410445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cxnSp>
          <p:nvCxnSpPr>
            <p:cNvPr id="89" name="Straight Arrow Connector 88"/>
            <p:cNvCxnSpPr/>
            <p:nvPr/>
          </p:nvCxnSpPr>
          <p:spPr bwMode="auto">
            <a:xfrm flipV="1">
              <a:off x="9644047" y="5860132"/>
              <a:ext cx="1512168" cy="1296144"/>
            </a:xfrm>
            <a:prstGeom prst="straightConnector1">
              <a:avLst/>
            </a:prstGeom>
            <a:solidFill>
              <a:schemeClr val="accent1"/>
            </a:solidFill>
            <a:ln w="76200" cap="flat" cmpd="sng" algn="ctr">
              <a:solidFill>
                <a:schemeClr val="accent2"/>
              </a:solidFill>
              <a:prstDash val="solid"/>
              <a:round/>
              <a:headEnd type="arrow"/>
              <a:tailEnd type="arrow"/>
            </a:ln>
            <a:effectLst/>
          </p:spPr>
        </p:cxnSp>
        <p:cxnSp>
          <p:nvCxnSpPr>
            <p:cNvPr id="90" name="Straight Arrow Connector 89"/>
            <p:cNvCxnSpPr/>
            <p:nvPr/>
          </p:nvCxnSpPr>
          <p:spPr bwMode="auto">
            <a:xfrm flipH="1" flipV="1">
              <a:off x="11732279" y="5932140"/>
              <a:ext cx="936104" cy="1368152"/>
            </a:xfrm>
            <a:prstGeom prst="straightConnector1">
              <a:avLst/>
            </a:prstGeom>
            <a:solidFill>
              <a:schemeClr val="accent1"/>
            </a:solidFill>
            <a:ln w="76200" cap="flat" cmpd="sng" algn="ctr">
              <a:solidFill>
                <a:schemeClr val="accent2"/>
              </a:solidFill>
              <a:prstDash val="solid"/>
              <a:round/>
              <a:headEnd type="arrow"/>
              <a:tailEnd type="arrow"/>
            </a:ln>
            <a:effectLst/>
          </p:spPr>
        </p:cxnSp>
        <p:cxnSp>
          <p:nvCxnSpPr>
            <p:cNvPr id="95" name="Straight Arrow Connector 94"/>
            <p:cNvCxnSpPr/>
            <p:nvPr/>
          </p:nvCxnSpPr>
          <p:spPr bwMode="auto">
            <a:xfrm flipH="1">
              <a:off x="10292119" y="7804348"/>
              <a:ext cx="1872208" cy="0"/>
            </a:xfrm>
            <a:prstGeom prst="straightConnector1">
              <a:avLst/>
            </a:prstGeom>
            <a:solidFill>
              <a:schemeClr val="accent1"/>
            </a:solidFill>
            <a:ln w="76200" cap="flat" cmpd="sng" algn="ctr">
              <a:solidFill>
                <a:schemeClr val="accent2"/>
              </a:solidFill>
              <a:prstDash val="solid"/>
              <a:round/>
              <a:headEnd type="arrow"/>
              <a:tailEnd type="arrow"/>
            </a:ln>
            <a:effectLst/>
          </p:spPr>
        </p:cxnSp>
      </p:grpSp>
      <p:sp>
        <p:nvSpPr>
          <p:cNvPr id="85" name="TextBox 84"/>
          <p:cNvSpPr txBox="1"/>
          <p:nvPr/>
        </p:nvSpPr>
        <p:spPr>
          <a:xfrm>
            <a:off x="1179697" y="1838742"/>
            <a:ext cx="12197378" cy="2800767"/>
          </a:xfrm>
          <a:prstGeom prst="rect">
            <a:avLst/>
          </a:prstGeom>
          <a:noFill/>
        </p:spPr>
        <p:txBody>
          <a:bodyPr wrap="none" rtlCol="0">
            <a:spAutoFit/>
          </a:bodyPr>
          <a:lstStyle/>
          <a:p>
            <a:r>
              <a:rPr lang="en-US" sz="8800" i="1" dirty="0">
                <a:solidFill>
                  <a:srgbClr val="FF0000"/>
                </a:solidFill>
              </a:rPr>
              <a:t>If you have difficulties,</a:t>
            </a:r>
          </a:p>
          <a:p>
            <a:r>
              <a:rPr lang="en-US" sz="8800" i="1" dirty="0">
                <a:solidFill>
                  <a:srgbClr val="FF0000"/>
                </a:solidFill>
              </a:rPr>
              <a:t>watch lecture 1.2detour.</a:t>
            </a:r>
          </a:p>
        </p:txBody>
      </p:sp>
      <p:sp>
        <p:nvSpPr>
          <p:cNvPr id="52" name="TextBox 51"/>
          <p:cNvSpPr txBox="1"/>
          <p:nvPr/>
        </p:nvSpPr>
        <p:spPr>
          <a:xfrm>
            <a:off x="1179697" y="6371400"/>
            <a:ext cx="18870487" cy="3600986"/>
          </a:xfrm>
          <a:prstGeom prst="rect">
            <a:avLst/>
          </a:prstGeom>
          <a:noFill/>
        </p:spPr>
        <p:txBody>
          <a:bodyPr wrap="none" rtlCol="0">
            <a:spAutoFit/>
          </a:bodyPr>
          <a:lstStyle/>
          <a:p>
            <a:r>
              <a:rPr lang="en-US" b="1" dirty="0"/>
              <a:t>Three prerequisits:</a:t>
            </a:r>
          </a:p>
          <a:p>
            <a:pPr>
              <a:buFontTx/>
              <a:buChar char="-"/>
            </a:pPr>
            <a:r>
              <a:rPr lang="en-US" dirty="0"/>
              <a:t>Analysis 1-3</a:t>
            </a:r>
          </a:p>
          <a:p>
            <a:pPr>
              <a:buFontTx/>
              <a:buChar char="-"/>
            </a:pPr>
            <a:r>
              <a:rPr lang="en-US" dirty="0"/>
              <a:t>Probability/Statistics</a:t>
            </a:r>
          </a:p>
          <a:p>
            <a:pPr>
              <a:buFontTx/>
              <a:buChar char="-"/>
            </a:pPr>
            <a:r>
              <a:rPr lang="en-US" dirty="0"/>
              <a:t>Differential Equations or Physics 1-3 or Electrical Circuits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C01D67D-30E0-42F0-AC1A-A41A727B0E37}"/>
              </a:ext>
            </a:extLst>
          </p:cNvPr>
          <p:cNvPicPr>
            <a:picLocks noChangeAspect="1"/>
          </p:cNvPicPr>
          <p:nvPr/>
        </p:nvPicPr>
        <p:blipFill>
          <a:blip r:embed="rId3"/>
          <a:stretch>
            <a:fillRect/>
          </a:stretch>
        </p:blipFill>
        <p:spPr>
          <a:xfrm>
            <a:off x="50250" y="84931"/>
            <a:ext cx="21506962" cy="11982450"/>
          </a:xfrm>
          <a:prstGeom prst="rect">
            <a:avLst/>
          </a:prstGeom>
        </p:spPr>
      </p:pic>
    </p:spTree>
    <p:extLst>
      <p:ext uri="{BB962C8B-B14F-4D97-AF65-F5344CB8AC3E}">
        <p14:creationId xmlns:p14="http://schemas.microsoft.com/office/powerpoint/2010/main" val="4010232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Neuronal Dynamics:</a:t>
            </a:r>
            <a:br>
              <a:rPr lang="en-US" dirty="0">
                <a:latin typeface="Impact" charset="0"/>
                <a:cs typeface="Impact" charset="0"/>
              </a:rPr>
            </a:br>
            <a:r>
              <a:rPr lang="en-US" sz="5400" dirty="0">
                <a:latin typeface="Impact" charset="0"/>
                <a:cs typeface="Impact" charset="0"/>
              </a:rPr>
              <a:t>Computational Neuroscience</a:t>
            </a:r>
            <a:br>
              <a:rPr lang="en-US" sz="5400" dirty="0">
                <a:latin typeface="Impact" charset="0"/>
                <a:cs typeface="Impact" charset="0"/>
              </a:rPr>
            </a:br>
            <a:r>
              <a:rPr lang="en-US" sz="5400" dirty="0">
                <a:latin typeface="Impact" charset="0"/>
                <a:cs typeface="Impact" charset="0"/>
              </a:rPr>
              <a:t>of Single Neurons</a:t>
            </a: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3092113" cy="906463"/>
          </a:xfrm>
          <a:noFill/>
          <a:ln>
            <a:miter lim="800000"/>
            <a:headEnd/>
            <a:tailEnd/>
          </a:ln>
        </p:spPr>
        <p:txBody>
          <a:bodyPr wrap="square" lIns="91440" tIns="45720" rIns="91440" bIns="45720" numCol="1" anchor="t" anchorCtr="0" compatLnSpc="1">
            <a:prstTxWarp prst="textNoShape">
              <a:avLst/>
            </a:prstTxWarp>
          </a:bodyPr>
          <a:lstStyle/>
          <a:p>
            <a:r>
              <a:rPr lang="en-US" dirty="0">
                <a:latin typeface="Arial Narrow" pitchFamily="34" charset="0"/>
                <a:ea typeface="ＭＳ Ｐゴシック" pitchFamily="34" charset="-128"/>
              </a:rPr>
              <a:t>Week 1 – neurons and mathematics:</a:t>
            </a:r>
          </a:p>
          <a:p>
            <a:r>
              <a:rPr lang="en-US" dirty="0">
                <a:latin typeface="Arial Narrow" pitchFamily="34" charset="0"/>
                <a:ea typeface="ＭＳ Ｐゴシック" pitchFamily="34" charset="-128"/>
              </a:rPr>
              <a:t>      a first simple neuron model</a:t>
            </a:r>
          </a:p>
        </p:txBody>
      </p:sp>
      <p:sp>
        <p:nvSpPr>
          <p:cNvPr id="9220" name="Text Placeholder 3"/>
          <p:cNvSpPr>
            <a:spLocks noGrp="1"/>
          </p:cNvSpPr>
          <p:nvPr>
            <p:ph type="body" sz="quarter" idx="13"/>
          </p:nvPr>
        </p:nvSpPr>
        <p:spPr bwMode="auto">
          <a:xfrm>
            <a:off x="1120781" y="8897938"/>
            <a:ext cx="13092113" cy="830262"/>
          </a:xfrm>
          <a:noFill/>
          <a:ln>
            <a:miter lim="800000"/>
            <a:headEnd/>
            <a:tailEnd/>
          </a:ln>
        </p:spPr>
        <p:txBody>
          <a:bodyPr wrap="square" lIns="91440" tIns="45720" rIns="91440" bIns="45720" numCol="1" anchor="t" anchorCtr="0" compatLnSpc="1">
            <a:prstTxWarp prst="textNoShape">
              <a:avLst/>
            </a:prstTxWarp>
          </a:bodyPr>
          <a:lstStyle/>
          <a:p>
            <a:r>
              <a:rPr lang="en-US" dirty="0">
                <a:latin typeface="Arial Narrow" pitchFamily="34" charset="0"/>
                <a:ea typeface="ＭＳ Ｐゴシック" pitchFamily="34" charset="-128"/>
              </a:rPr>
              <a:t>Wulfram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381873" y="2275724"/>
            <a:ext cx="10225589" cy="854551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1.1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Neurons</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and Synapses:  </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Overview</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1.2 </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The Passive Membrane</a:t>
            </a: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 </a:t>
            </a:r>
            <a:r>
              <a:rPr kumimoji="0" lang="fr-CH" sz="4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mn-cs"/>
              </a:rPr>
              <a:t>Linear</a:t>
            </a: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circuit</a:t>
            </a: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lang="fr-CH" sz="4400" dirty="0">
                <a:latin typeface="Arial Narrow" pitchFamily="34" charset="0"/>
              </a:rPr>
              <a:t>      - </a:t>
            </a: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Dirac delta-</a:t>
            </a:r>
            <a:r>
              <a:rPr kumimoji="0" lang="fr-CH" sz="4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mn-cs"/>
              </a:rPr>
              <a:t>function</a:t>
            </a:r>
            <a:endPar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lang="fr-CH" sz="4400" dirty="0">
                <a:latin typeface="Arial Narrow" pitchFamily="34" charset="0"/>
              </a:rPr>
              <a:t>      - </a:t>
            </a:r>
            <a:r>
              <a:rPr lang="fr-CH" sz="4400" dirty="0" err="1">
                <a:latin typeface="Arial Narrow" pitchFamily="34" charset="0"/>
              </a:rPr>
              <a:t>Detour</a:t>
            </a:r>
            <a:r>
              <a:rPr lang="fr-CH" sz="4400" dirty="0">
                <a:latin typeface="Arial Narrow" pitchFamily="34" charset="0"/>
              </a:rPr>
              <a:t>: solution of 1-</a:t>
            </a:r>
            <a:r>
              <a:rPr lang="fr-CH" sz="4400" dirty="0" err="1">
                <a:latin typeface="Arial Narrow" pitchFamily="34" charset="0"/>
              </a:rPr>
              <a:t>dim</a:t>
            </a:r>
            <a:r>
              <a:rPr lang="fr-CH" sz="4400" dirty="0">
                <a:latin typeface="Arial Narrow" pitchFamily="34" charset="0"/>
              </a:rPr>
              <a:t> </a:t>
            </a:r>
            <a:r>
              <a:rPr lang="fr-CH" sz="4400" dirty="0" err="1">
                <a:latin typeface="Arial Narrow" pitchFamily="34" charset="0"/>
              </a:rPr>
              <a:t>linear</a:t>
            </a:r>
            <a:r>
              <a:rPr lang="fr-CH" sz="4400" dirty="0">
                <a:latin typeface="Arial Narrow" pitchFamily="34" charset="0"/>
              </a:rPr>
              <a:t> </a:t>
            </a: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lang="fr-CH" sz="4400" dirty="0">
                <a:latin typeface="Arial Narrow" pitchFamily="34" charset="0"/>
              </a:rPr>
              <a:t>            </a:t>
            </a:r>
            <a:r>
              <a:rPr lang="fr-CH" sz="4400" dirty="0" err="1">
                <a:latin typeface="Arial Narrow" pitchFamily="34" charset="0"/>
              </a:rPr>
              <a:t>differential</a:t>
            </a:r>
            <a:r>
              <a:rPr lang="fr-CH" sz="4400" dirty="0">
                <a:latin typeface="Arial Narrow" pitchFamily="34" charset="0"/>
              </a:rPr>
              <a:t> </a:t>
            </a:r>
            <a:r>
              <a:rPr lang="fr-CH" sz="4400" dirty="0" err="1">
                <a:latin typeface="Arial Narrow" pitchFamily="34" charset="0"/>
              </a:rPr>
              <a:t>equation</a:t>
            </a:r>
            <a:endPar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1.3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Leaky</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Integrate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-and-</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Fire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Model</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1.4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Generalized</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Integrate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-and-</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Fire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         </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Model</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1.5.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Quality</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of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Integrate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-and-</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Fire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Models</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p:txBody>
      </p:sp>
      <p:sp>
        <p:nvSpPr>
          <p:cNvPr id="8" name="Text Placeholder 2"/>
          <p:cNvSpPr txBox="1">
            <a:spLocks/>
          </p:cNvSpPr>
          <p:nvPr/>
        </p:nvSpPr>
        <p:spPr bwMode="auto">
          <a:xfrm>
            <a:off x="3912108" y="368884"/>
            <a:ext cx="16830334"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1 – part 2:</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noProof="0" dirty="0">
                <a:solidFill>
                  <a:srgbClr val="C30000"/>
                </a:solidFill>
                <a:latin typeface="Arial Narrow" pitchFamily="34" charset="0"/>
                <a:cs typeface="Arial Narrow" charset="0"/>
              </a:rPr>
              <a:t>Detour/Linear differential equation</a:t>
            </a: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a:t>
            </a:r>
          </a:p>
        </p:txBody>
      </p:sp>
      <p:grpSp>
        <p:nvGrpSpPr>
          <p:cNvPr id="3" name="Group 12"/>
          <p:cNvGrpSpPr/>
          <p:nvPr/>
        </p:nvGrpSpPr>
        <p:grpSpPr>
          <a:xfrm>
            <a:off x="11381873" y="1626023"/>
            <a:ext cx="312822" cy="659981"/>
            <a:chOff x="11381873" y="2275724"/>
            <a:chExt cx="312822" cy="659981"/>
          </a:xfrm>
        </p:grpSpPr>
        <p:cxnSp>
          <p:nvCxnSpPr>
            <p:cNvPr id="10" name="Straight Connector 9"/>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4" name="Rounded Rectangle 13"/>
          <p:cNvSpPr/>
          <p:nvPr/>
        </p:nvSpPr>
        <p:spPr>
          <a:xfrm>
            <a:off x="11694695" y="5390146"/>
            <a:ext cx="9577137" cy="1371605"/>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10"/>
          <p:cNvGrpSpPr/>
          <p:nvPr/>
        </p:nvGrpSpPr>
        <p:grpSpPr>
          <a:xfrm>
            <a:off x="11462084" y="3270329"/>
            <a:ext cx="312822" cy="659981"/>
            <a:chOff x="11381873" y="2275724"/>
            <a:chExt cx="312822" cy="659981"/>
          </a:xfrm>
        </p:grpSpPr>
        <p:cxnSp>
          <p:nvCxnSpPr>
            <p:cNvPr id="15" name="Straight Connector 14"/>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grpSp>
        <p:nvGrpSpPr>
          <p:cNvPr id="2" name="Group 49"/>
          <p:cNvGrpSpPr/>
          <p:nvPr/>
        </p:nvGrpSpPr>
        <p:grpSpPr>
          <a:xfrm>
            <a:off x="13382410" y="4066683"/>
            <a:ext cx="7576600" cy="6029773"/>
            <a:chOff x="4385726" y="1539652"/>
            <a:chExt cx="17074395" cy="10297144"/>
          </a:xfrm>
        </p:grpSpPr>
        <p:graphicFrame>
          <p:nvGraphicFramePr>
            <p:cNvPr id="6146" name="Object 2"/>
            <p:cNvGraphicFramePr>
              <a:graphicFrameLocks noChangeAspect="1"/>
            </p:cNvGraphicFramePr>
            <p:nvPr/>
          </p:nvGraphicFramePr>
          <p:xfrm>
            <a:off x="13199378" y="3847256"/>
            <a:ext cx="1162050" cy="1220788"/>
          </p:xfrm>
          <a:graphic>
            <a:graphicData uri="http://schemas.openxmlformats.org/presentationml/2006/ole">
              <mc:AlternateContent xmlns:mc="http://schemas.openxmlformats.org/markup-compatibility/2006">
                <mc:Choice xmlns:v="urn:schemas-microsoft-com:vml" Requires="v">
                  <p:oleObj spid="_x0000_s177262" name="Equation" r:id="rId4" imgW="164880" imgH="228600" progId="Equation.DSMT4">
                    <p:embed/>
                  </p:oleObj>
                </mc:Choice>
                <mc:Fallback>
                  <p:oleObj name="Equation" r:id="rId4" imgW="164880" imgH="2286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99378" y="3847256"/>
                          <a:ext cx="1162050"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3" name="Group 5"/>
            <p:cNvGrpSpPr>
              <a:grpSpLocks/>
            </p:cNvGrpSpPr>
            <p:nvPr/>
          </p:nvGrpSpPr>
          <p:grpSpPr bwMode="auto">
            <a:xfrm>
              <a:off x="9714723" y="1956875"/>
              <a:ext cx="5617956" cy="1485283"/>
              <a:chOff x="672" y="384"/>
              <a:chExt cx="2208" cy="528"/>
            </a:xfrm>
          </p:grpSpPr>
          <p:sp>
            <p:nvSpPr>
              <p:cNvPr id="6195" name="Oval 6"/>
              <p:cNvSpPr>
                <a:spLocks noChangeArrowheads="1"/>
              </p:cNvSpPr>
              <p:nvPr/>
            </p:nvSpPr>
            <p:spPr bwMode="auto">
              <a:xfrm>
                <a:off x="1344" y="672"/>
                <a:ext cx="240" cy="192"/>
              </a:xfrm>
              <a:prstGeom prst="ellipse">
                <a:avLst/>
              </a:prstGeom>
              <a:solidFill>
                <a:srgbClr val="FF0000"/>
              </a:solidFill>
              <a:ln w="9525">
                <a:solidFill>
                  <a:srgbClr val="FF0000"/>
                </a:solidFill>
                <a:round/>
                <a:headEnd/>
                <a:tailEnd/>
              </a:ln>
            </p:spPr>
            <p:txBody>
              <a:bodyPr wrap="none" anchor="ctr"/>
              <a:lstStyle/>
              <a:p>
                <a:endParaRPr lang="en-US" dirty="0"/>
              </a:p>
            </p:txBody>
          </p:sp>
          <p:sp>
            <p:nvSpPr>
              <p:cNvPr id="6196" name="Freeform 7"/>
              <p:cNvSpPr>
                <a:spLocks/>
              </p:cNvSpPr>
              <p:nvPr/>
            </p:nvSpPr>
            <p:spPr bwMode="auto">
              <a:xfrm flipV="1">
                <a:off x="1536" y="720"/>
                <a:ext cx="1344" cy="144"/>
              </a:xfrm>
              <a:custGeom>
                <a:avLst/>
                <a:gdLst>
                  <a:gd name="T0" fmla="*/ 0 w 1344"/>
                  <a:gd name="T1" fmla="*/ 1 h 472"/>
                  <a:gd name="T2" fmla="*/ 384 w 1344"/>
                  <a:gd name="T3" fmla="*/ 1 h 472"/>
                  <a:gd name="T4" fmla="*/ 672 w 1344"/>
                  <a:gd name="T5" fmla="*/ 1 h 472"/>
                  <a:gd name="T6" fmla="*/ 1152 w 1344"/>
                  <a:gd name="T7" fmla="*/ 0 h 472"/>
                  <a:gd name="T8" fmla="*/ 1344 w 1344"/>
                  <a:gd name="T9" fmla="*/ 0 h 472"/>
                  <a:gd name="T10" fmla="*/ 0 60000 65536"/>
                  <a:gd name="T11" fmla="*/ 0 60000 65536"/>
                  <a:gd name="T12" fmla="*/ 0 60000 65536"/>
                  <a:gd name="T13" fmla="*/ 0 60000 65536"/>
                  <a:gd name="T14" fmla="*/ 0 60000 65536"/>
                  <a:gd name="T15" fmla="*/ 0 w 1344"/>
                  <a:gd name="T16" fmla="*/ 0 h 472"/>
                  <a:gd name="T17" fmla="*/ 1344 w 1344"/>
                  <a:gd name="T18" fmla="*/ 472 h 472"/>
                </a:gdLst>
                <a:ahLst/>
                <a:cxnLst>
                  <a:cxn ang="T10">
                    <a:pos x="T0" y="T1"/>
                  </a:cxn>
                  <a:cxn ang="T11">
                    <a:pos x="T2" y="T3"/>
                  </a:cxn>
                  <a:cxn ang="T12">
                    <a:pos x="T4" y="T5"/>
                  </a:cxn>
                  <a:cxn ang="T13">
                    <a:pos x="T6" y="T7"/>
                  </a:cxn>
                  <a:cxn ang="T14">
                    <a:pos x="T8" y="T9"/>
                  </a:cxn>
                </a:cxnLst>
                <a:rect l="T15" t="T16" r="T17" b="T18"/>
                <a:pathLst>
                  <a:path w="1344" h="472">
                    <a:moveTo>
                      <a:pt x="0" y="288"/>
                    </a:moveTo>
                    <a:cubicBezTo>
                      <a:pt x="136" y="300"/>
                      <a:pt x="272" y="312"/>
                      <a:pt x="384" y="336"/>
                    </a:cubicBezTo>
                    <a:cubicBezTo>
                      <a:pt x="496" y="360"/>
                      <a:pt x="544" y="472"/>
                      <a:pt x="672" y="432"/>
                    </a:cubicBezTo>
                    <a:cubicBezTo>
                      <a:pt x="800" y="392"/>
                      <a:pt x="1040" y="168"/>
                      <a:pt x="1152" y="96"/>
                    </a:cubicBezTo>
                    <a:cubicBezTo>
                      <a:pt x="1264" y="24"/>
                      <a:pt x="1304" y="12"/>
                      <a:pt x="1344" y="0"/>
                    </a:cubicBezTo>
                  </a:path>
                </a:pathLst>
              </a:custGeom>
              <a:noFill/>
              <a:ln w="9525">
                <a:solidFill>
                  <a:srgbClr val="FF0000"/>
                </a:solidFill>
                <a:round/>
                <a:headEnd/>
                <a:tailEnd/>
              </a:ln>
            </p:spPr>
            <p:txBody>
              <a:bodyPr wrap="none" anchor="ctr"/>
              <a:lstStyle/>
              <a:p>
                <a:endParaRPr lang="en-US" dirty="0"/>
              </a:p>
            </p:txBody>
          </p:sp>
          <p:sp>
            <p:nvSpPr>
              <p:cNvPr id="6197" name="Freeform 8"/>
              <p:cNvSpPr>
                <a:spLocks/>
              </p:cNvSpPr>
              <p:nvPr/>
            </p:nvSpPr>
            <p:spPr bwMode="auto">
              <a:xfrm>
                <a:off x="672" y="528"/>
                <a:ext cx="768" cy="240"/>
              </a:xfrm>
              <a:custGeom>
                <a:avLst/>
                <a:gdLst>
                  <a:gd name="T0" fmla="*/ 768 w 768"/>
                  <a:gd name="T1" fmla="*/ 240 h 240"/>
                  <a:gd name="T2" fmla="*/ 336 w 768"/>
                  <a:gd name="T3" fmla="*/ 192 h 240"/>
                  <a:gd name="T4" fmla="*/ 0 w 768"/>
                  <a:gd name="T5" fmla="*/ 0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240"/>
                    </a:moveTo>
                    <a:cubicBezTo>
                      <a:pt x="616" y="236"/>
                      <a:pt x="464" y="232"/>
                      <a:pt x="336" y="192"/>
                    </a:cubicBezTo>
                    <a:cubicBezTo>
                      <a:pt x="208" y="152"/>
                      <a:pt x="56" y="32"/>
                      <a:pt x="0" y="0"/>
                    </a:cubicBezTo>
                  </a:path>
                </a:pathLst>
              </a:custGeom>
              <a:noFill/>
              <a:ln w="28575">
                <a:solidFill>
                  <a:srgbClr val="FF0000"/>
                </a:solidFill>
                <a:round/>
                <a:headEnd/>
                <a:tailEnd/>
              </a:ln>
            </p:spPr>
            <p:txBody>
              <a:bodyPr wrap="none" anchor="ctr"/>
              <a:lstStyle/>
              <a:p>
                <a:endParaRPr lang="en-US" dirty="0"/>
              </a:p>
            </p:txBody>
          </p:sp>
          <p:sp>
            <p:nvSpPr>
              <p:cNvPr id="6198" name="Freeform 9"/>
              <p:cNvSpPr>
                <a:spLocks/>
              </p:cNvSpPr>
              <p:nvPr/>
            </p:nvSpPr>
            <p:spPr bwMode="auto">
              <a:xfrm>
                <a:off x="720" y="768"/>
                <a:ext cx="528" cy="144"/>
              </a:xfrm>
              <a:custGeom>
                <a:avLst/>
                <a:gdLst>
                  <a:gd name="T0" fmla="*/ 1177 w 432"/>
                  <a:gd name="T1" fmla="*/ 0 h 144"/>
                  <a:gd name="T2" fmla="*/ 786 w 432"/>
                  <a:gd name="T3" fmla="*/ 96 h 144"/>
                  <a:gd name="T4" fmla="*/ 0 w 432"/>
                  <a:gd name="T5" fmla="*/ 144 h 144"/>
                  <a:gd name="T6" fmla="*/ 0 60000 65536"/>
                  <a:gd name="T7" fmla="*/ 0 60000 65536"/>
                  <a:gd name="T8" fmla="*/ 0 60000 65536"/>
                  <a:gd name="T9" fmla="*/ 0 w 432"/>
                  <a:gd name="T10" fmla="*/ 0 h 144"/>
                  <a:gd name="T11" fmla="*/ 432 w 432"/>
                  <a:gd name="T12" fmla="*/ 144 h 144"/>
                </a:gdLst>
                <a:ahLst/>
                <a:cxnLst>
                  <a:cxn ang="T6">
                    <a:pos x="T0" y="T1"/>
                  </a:cxn>
                  <a:cxn ang="T7">
                    <a:pos x="T2" y="T3"/>
                  </a:cxn>
                  <a:cxn ang="T8">
                    <a:pos x="T4" y="T5"/>
                  </a:cxn>
                </a:cxnLst>
                <a:rect l="T9" t="T10" r="T11" b="T12"/>
                <a:pathLst>
                  <a:path w="432" h="144">
                    <a:moveTo>
                      <a:pt x="432" y="0"/>
                    </a:moveTo>
                    <a:cubicBezTo>
                      <a:pt x="396" y="36"/>
                      <a:pt x="360" y="72"/>
                      <a:pt x="288" y="96"/>
                    </a:cubicBezTo>
                    <a:cubicBezTo>
                      <a:pt x="216" y="120"/>
                      <a:pt x="108" y="132"/>
                      <a:pt x="0" y="144"/>
                    </a:cubicBezTo>
                  </a:path>
                </a:pathLst>
              </a:custGeom>
              <a:noFill/>
              <a:ln w="28575">
                <a:solidFill>
                  <a:srgbClr val="FF0000"/>
                </a:solidFill>
                <a:round/>
                <a:headEnd/>
                <a:tailEnd/>
              </a:ln>
            </p:spPr>
            <p:txBody>
              <a:bodyPr wrap="none" anchor="ctr"/>
              <a:lstStyle/>
              <a:p>
                <a:endParaRPr lang="en-US" dirty="0"/>
              </a:p>
            </p:txBody>
          </p:sp>
          <p:sp>
            <p:nvSpPr>
              <p:cNvPr id="6199" name="Freeform 10"/>
              <p:cNvSpPr>
                <a:spLocks/>
              </p:cNvSpPr>
              <p:nvPr/>
            </p:nvSpPr>
            <p:spPr bwMode="auto">
              <a:xfrm>
                <a:off x="816" y="384"/>
                <a:ext cx="432" cy="384"/>
              </a:xfrm>
              <a:custGeom>
                <a:avLst/>
                <a:gdLst>
                  <a:gd name="T0" fmla="*/ 432 w 432"/>
                  <a:gd name="T1" fmla="*/ 384 h 384"/>
                  <a:gd name="T2" fmla="*/ 288 w 432"/>
                  <a:gd name="T3" fmla="*/ 144 h 384"/>
                  <a:gd name="T4" fmla="*/ 0 w 432"/>
                  <a:gd name="T5" fmla="*/ 0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432" y="384"/>
                    </a:moveTo>
                    <a:cubicBezTo>
                      <a:pt x="396" y="296"/>
                      <a:pt x="360" y="208"/>
                      <a:pt x="288" y="144"/>
                    </a:cubicBezTo>
                    <a:cubicBezTo>
                      <a:pt x="216" y="80"/>
                      <a:pt x="48" y="24"/>
                      <a:pt x="0" y="0"/>
                    </a:cubicBezTo>
                  </a:path>
                </a:pathLst>
              </a:custGeom>
              <a:noFill/>
              <a:ln w="28575">
                <a:solidFill>
                  <a:srgbClr val="FF0000"/>
                </a:solidFill>
                <a:round/>
                <a:headEnd/>
                <a:tailEnd/>
              </a:ln>
            </p:spPr>
            <p:txBody>
              <a:bodyPr wrap="none" anchor="ctr"/>
              <a:lstStyle/>
              <a:p>
                <a:endParaRPr lang="en-US" dirty="0"/>
              </a:p>
            </p:txBody>
          </p:sp>
        </p:grpSp>
        <p:sp>
          <p:nvSpPr>
            <p:cNvPr id="6152" name="Text Box 11"/>
            <p:cNvSpPr txBox="1">
              <a:spLocks noChangeArrowheads="1"/>
            </p:cNvSpPr>
            <p:nvPr/>
          </p:nvSpPr>
          <p:spPr bwMode="auto">
            <a:xfrm>
              <a:off x="11263270" y="3307132"/>
              <a:ext cx="933161" cy="2071469"/>
            </a:xfrm>
            <a:prstGeom prst="rect">
              <a:avLst/>
            </a:prstGeom>
            <a:noFill/>
            <a:ln w="9525">
              <a:noFill/>
              <a:miter lim="800000"/>
              <a:headEnd/>
              <a:tailEnd/>
            </a:ln>
          </p:spPr>
          <p:txBody>
            <a:bodyPr wrap="none" lIns="192902" tIns="96451" rIns="192902" bIns="96451">
              <a:spAutoFit/>
            </a:bodyPr>
            <a:lstStyle/>
            <a:p>
              <a:endParaRPr lang="en-US" dirty="0">
                <a:solidFill>
                  <a:srgbClr val="FF0000"/>
                </a:solidFill>
              </a:endParaRPr>
            </a:p>
          </p:txBody>
        </p:sp>
        <p:sp>
          <p:nvSpPr>
            <p:cNvPr id="6153" name="Line 12"/>
            <p:cNvSpPr>
              <a:spLocks noChangeShapeType="1"/>
            </p:cNvSpPr>
            <p:nvPr/>
          </p:nvSpPr>
          <p:spPr bwMode="auto">
            <a:xfrm flipH="1" flipV="1">
              <a:off x="11803419" y="3037081"/>
              <a:ext cx="2520685" cy="1485283"/>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6154" name="Line 13"/>
            <p:cNvSpPr>
              <a:spLocks noChangeShapeType="1"/>
            </p:cNvSpPr>
            <p:nvPr/>
          </p:nvSpPr>
          <p:spPr bwMode="auto">
            <a:xfrm flipH="1" flipV="1">
              <a:off x="11803419" y="3037081"/>
              <a:ext cx="2340636" cy="1215231"/>
            </a:xfrm>
            <a:prstGeom prst="line">
              <a:avLst/>
            </a:prstGeom>
            <a:noFill/>
            <a:ln w="9525">
              <a:solidFill>
                <a:schemeClr val="tx1"/>
              </a:solidFill>
              <a:round/>
              <a:headEnd/>
              <a:tailEnd/>
            </a:ln>
          </p:spPr>
          <p:txBody>
            <a:bodyPr wrap="none" lIns="192902" tIns="96451" rIns="192902" bIns="96451" anchor="ctr"/>
            <a:lstStyle/>
            <a:p>
              <a:endParaRPr lang="en-US" dirty="0"/>
            </a:p>
          </p:txBody>
        </p:sp>
        <p:graphicFrame>
          <p:nvGraphicFramePr>
            <p:cNvPr id="1162259" name="Object 3"/>
            <p:cNvGraphicFramePr>
              <a:graphicFrameLocks noChangeAspect="1"/>
            </p:cNvGraphicFramePr>
            <p:nvPr/>
          </p:nvGraphicFramePr>
          <p:xfrm>
            <a:off x="12596375" y="8884468"/>
            <a:ext cx="8863746" cy="1893172"/>
          </p:xfrm>
          <a:graphic>
            <a:graphicData uri="http://schemas.openxmlformats.org/presentationml/2006/ole">
              <mc:AlternateContent xmlns:mc="http://schemas.openxmlformats.org/markup-compatibility/2006">
                <mc:Choice xmlns:v="urn:schemas-microsoft-com:vml" Requires="v">
                  <p:oleObj spid="_x0000_s177263" name="Equation" r:id="rId6" imgW="1688760" imgH="393480" progId="Equation.3">
                    <p:embed/>
                  </p:oleObj>
                </mc:Choice>
                <mc:Fallback>
                  <p:oleObj name="Equation" r:id="rId6" imgW="1688760" imgH="39348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96375" y="8884468"/>
                          <a:ext cx="8863746" cy="18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4" name="Group 54"/>
            <p:cNvGrpSpPr/>
            <p:nvPr/>
          </p:nvGrpSpPr>
          <p:grpSpPr>
            <a:xfrm flipH="1">
              <a:off x="8147522" y="3124902"/>
              <a:ext cx="3503805" cy="1751905"/>
              <a:chOff x="3276600" y="1371600"/>
              <a:chExt cx="2196881" cy="988665"/>
            </a:xfrm>
          </p:grpSpPr>
          <p:graphicFrame>
            <p:nvGraphicFramePr>
              <p:cNvPr id="56" name="Object 2"/>
              <p:cNvGraphicFramePr>
                <a:graphicFrameLocks noChangeAspect="1"/>
              </p:cNvGraphicFramePr>
              <p:nvPr/>
            </p:nvGraphicFramePr>
            <p:xfrm flipH="1">
              <a:off x="4064701" y="1745903"/>
              <a:ext cx="1408780" cy="614362"/>
            </p:xfrm>
            <a:graphic>
              <a:graphicData uri="http://schemas.openxmlformats.org/presentationml/2006/ole">
                <mc:AlternateContent xmlns:mc="http://schemas.openxmlformats.org/markup-compatibility/2006">
                  <mc:Choice xmlns:v="urn:schemas-microsoft-com:vml" Requires="v">
                    <p:oleObj spid="_x0000_s177264" name="Equation" r:id="rId8" imgW="279360" imgH="203040" progId="Equation.DSMT4">
                      <p:embed/>
                    </p:oleObj>
                  </mc:Choice>
                  <mc:Fallback>
                    <p:oleObj name="Equation" r:id="rId8" imgW="279360" imgH="20304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064701" y="1745903"/>
                            <a:ext cx="140878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7" name="Line 12"/>
              <p:cNvSpPr>
                <a:spLocks noChangeShapeType="1"/>
              </p:cNvSpPr>
              <p:nvPr/>
            </p:nvSpPr>
            <p:spPr bwMode="auto">
              <a:xfrm flipH="1" flipV="1">
                <a:off x="3276600" y="1371600"/>
                <a:ext cx="1066800" cy="838200"/>
              </a:xfrm>
              <a:prstGeom prst="line">
                <a:avLst/>
              </a:prstGeom>
              <a:noFill/>
              <a:ln w="9525">
                <a:solidFill>
                  <a:schemeClr val="tx1"/>
                </a:solidFill>
                <a:round/>
                <a:headEnd/>
                <a:tailEnd/>
              </a:ln>
            </p:spPr>
            <p:txBody>
              <a:bodyPr wrap="none" anchor="ctr"/>
              <a:lstStyle/>
              <a:p>
                <a:endParaRPr lang="en-US" dirty="0"/>
              </a:p>
            </p:txBody>
          </p:sp>
          <p:sp>
            <p:nvSpPr>
              <p:cNvPr id="58" name="Line 13"/>
              <p:cNvSpPr>
                <a:spLocks noChangeShapeType="1"/>
              </p:cNvSpPr>
              <p:nvPr/>
            </p:nvSpPr>
            <p:spPr bwMode="auto">
              <a:xfrm flipH="1" flipV="1">
                <a:off x="3276600" y="1371600"/>
                <a:ext cx="990600" cy="685800"/>
              </a:xfrm>
              <a:prstGeom prst="line">
                <a:avLst/>
              </a:prstGeom>
              <a:noFill/>
              <a:ln w="9525">
                <a:solidFill>
                  <a:schemeClr val="tx1"/>
                </a:solidFill>
                <a:round/>
                <a:headEnd/>
                <a:tailEnd/>
              </a:ln>
            </p:spPr>
            <p:txBody>
              <a:bodyPr wrap="none" anchor="ctr"/>
              <a:lstStyle/>
              <a:p>
                <a:endParaRPr lang="en-US" dirty="0"/>
              </a:p>
            </p:txBody>
          </p:sp>
        </p:grpSp>
        <p:grpSp>
          <p:nvGrpSpPr>
            <p:cNvPr id="5" name="Group 84"/>
            <p:cNvGrpSpPr/>
            <p:nvPr/>
          </p:nvGrpSpPr>
          <p:grpSpPr>
            <a:xfrm>
              <a:off x="4385726" y="7282621"/>
              <a:ext cx="5762377" cy="4554175"/>
              <a:chOff x="0" y="4402301"/>
              <a:chExt cx="5762377" cy="4554175"/>
            </a:xfrm>
          </p:grpSpPr>
          <p:sp>
            <p:nvSpPr>
              <p:cNvPr id="59" name="Line 22"/>
              <p:cNvSpPr>
                <a:spLocks noChangeShapeType="1"/>
              </p:cNvSpPr>
              <p:nvPr/>
            </p:nvSpPr>
            <p:spPr bwMode="auto">
              <a:xfrm flipH="1">
                <a:off x="2736304" y="4708004"/>
                <a:ext cx="1" cy="648071"/>
              </a:xfrm>
              <a:prstGeom prst="line">
                <a:avLst/>
              </a:prstGeom>
              <a:noFill/>
              <a:ln w="9525">
                <a:solidFill>
                  <a:schemeClr val="tx1"/>
                </a:solidFill>
                <a:round/>
                <a:headEnd/>
                <a:tailEnd type="triangle" w="med" len="med"/>
              </a:ln>
            </p:spPr>
            <p:txBody>
              <a:bodyPr lIns="192902" tIns="96451" rIns="192902" bIns="96451"/>
              <a:lstStyle/>
              <a:p>
                <a:endParaRPr lang="en-US" dirty="0"/>
              </a:p>
            </p:txBody>
          </p:sp>
          <p:sp>
            <p:nvSpPr>
              <p:cNvPr id="60" name="Text Box 23"/>
              <p:cNvSpPr txBox="1">
                <a:spLocks noChangeArrowheads="1"/>
              </p:cNvSpPr>
              <p:nvPr/>
            </p:nvSpPr>
            <p:spPr bwMode="auto">
              <a:xfrm>
                <a:off x="2880319" y="4402301"/>
                <a:ext cx="933161" cy="1982256"/>
              </a:xfrm>
              <a:prstGeom prst="rect">
                <a:avLst/>
              </a:prstGeom>
              <a:noFill/>
              <a:ln w="9525">
                <a:noFill/>
                <a:miter lim="800000"/>
                <a:headEnd/>
                <a:tailEnd/>
              </a:ln>
            </p:spPr>
            <p:txBody>
              <a:bodyPr wrap="none" lIns="192902" tIns="96451" rIns="192902" bIns="96451">
                <a:spAutoFit/>
              </a:bodyPr>
              <a:lstStyle/>
              <a:p>
                <a:endParaRPr lang="fr-FR" sz="5400" i="1" dirty="0"/>
              </a:p>
            </p:txBody>
          </p:sp>
          <p:sp>
            <p:nvSpPr>
              <p:cNvPr id="61" name="Line 24"/>
              <p:cNvSpPr>
                <a:spLocks noChangeShapeType="1"/>
              </p:cNvSpPr>
              <p:nvPr/>
            </p:nvSpPr>
            <p:spPr bwMode="auto">
              <a:xfrm>
                <a:off x="433785" y="6614747"/>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62" name="Line 25"/>
              <p:cNvSpPr>
                <a:spLocks noChangeShapeType="1"/>
              </p:cNvSpPr>
              <p:nvPr/>
            </p:nvSpPr>
            <p:spPr bwMode="auto">
              <a:xfrm>
                <a:off x="433785" y="6997320"/>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63" name="Line 26"/>
              <p:cNvSpPr>
                <a:spLocks noChangeShapeType="1"/>
              </p:cNvSpPr>
              <p:nvPr/>
            </p:nvSpPr>
            <p:spPr bwMode="auto">
              <a:xfrm>
                <a:off x="943922"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64" name="Line 27"/>
              <p:cNvSpPr>
                <a:spLocks noChangeShapeType="1"/>
              </p:cNvSpPr>
              <p:nvPr/>
            </p:nvSpPr>
            <p:spPr bwMode="auto">
              <a:xfrm>
                <a:off x="2478088" y="4699072"/>
                <a:ext cx="0" cy="894545"/>
              </a:xfrm>
              <a:prstGeom prst="line">
                <a:avLst/>
              </a:prstGeom>
              <a:noFill/>
              <a:ln w="9525">
                <a:solidFill>
                  <a:schemeClr val="tx1"/>
                </a:solidFill>
                <a:round/>
                <a:headEnd/>
                <a:tailEnd/>
              </a:ln>
            </p:spPr>
            <p:txBody>
              <a:bodyPr lIns="192902" tIns="96451" rIns="192902" bIns="96451"/>
              <a:lstStyle/>
              <a:p>
                <a:endParaRPr lang="en-US" dirty="0"/>
              </a:p>
            </p:txBody>
          </p:sp>
          <p:sp>
            <p:nvSpPr>
              <p:cNvPr id="65" name="Line 28"/>
              <p:cNvSpPr>
                <a:spLocks noChangeShapeType="1"/>
              </p:cNvSpPr>
              <p:nvPr/>
            </p:nvSpPr>
            <p:spPr bwMode="auto">
              <a:xfrm>
                <a:off x="3498365"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66" name="Line 29"/>
              <p:cNvSpPr>
                <a:spLocks noChangeShapeType="1"/>
              </p:cNvSpPr>
              <p:nvPr/>
            </p:nvSpPr>
            <p:spPr bwMode="auto">
              <a:xfrm>
                <a:off x="943922" y="6997321"/>
                <a:ext cx="0" cy="1021133"/>
              </a:xfrm>
              <a:prstGeom prst="line">
                <a:avLst/>
              </a:prstGeom>
              <a:noFill/>
              <a:ln w="9525">
                <a:solidFill>
                  <a:schemeClr val="tx1"/>
                </a:solidFill>
                <a:round/>
                <a:headEnd/>
                <a:tailEnd/>
              </a:ln>
            </p:spPr>
            <p:txBody>
              <a:bodyPr lIns="192902" tIns="96451" rIns="192902" bIns="96451"/>
              <a:lstStyle/>
              <a:p>
                <a:endParaRPr lang="en-US" dirty="0"/>
              </a:p>
            </p:txBody>
          </p:sp>
          <p:sp>
            <p:nvSpPr>
              <p:cNvPr id="67" name="Line 30"/>
              <p:cNvSpPr>
                <a:spLocks noChangeShapeType="1"/>
              </p:cNvSpPr>
              <p:nvPr/>
            </p:nvSpPr>
            <p:spPr bwMode="auto">
              <a:xfrm>
                <a:off x="3497840" y="7507446"/>
                <a:ext cx="527" cy="511007"/>
              </a:xfrm>
              <a:prstGeom prst="line">
                <a:avLst/>
              </a:prstGeom>
              <a:noFill/>
              <a:ln w="9525">
                <a:solidFill>
                  <a:schemeClr val="tx1"/>
                </a:solidFill>
                <a:round/>
                <a:headEnd/>
                <a:tailEnd/>
              </a:ln>
            </p:spPr>
            <p:txBody>
              <a:bodyPr lIns="192902" tIns="96451" rIns="192902" bIns="96451"/>
              <a:lstStyle/>
              <a:p>
                <a:endParaRPr lang="en-US" dirty="0"/>
              </a:p>
            </p:txBody>
          </p:sp>
          <p:sp>
            <p:nvSpPr>
              <p:cNvPr id="68" name="Rectangle 31"/>
              <p:cNvSpPr>
                <a:spLocks noChangeArrowheads="1"/>
              </p:cNvSpPr>
              <p:nvPr/>
            </p:nvSpPr>
            <p:spPr bwMode="auto">
              <a:xfrm>
                <a:off x="3329572" y="5976277"/>
                <a:ext cx="337592" cy="894545"/>
              </a:xfrm>
              <a:prstGeom prst="rect">
                <a:avLst/>
              </a:prstGeom>
              <a:solidFill>
                <a:schemeClr val="tx2"/>
              </a:solidFill>
              <a:ln w="9525">
                <a:solidFill>
                  <a:schemeClr val="tx1"/>
                </a:solidFill>
                <a:miter lim="800000"/>
                <a:headEnd/>
                <a:tailEnd/>
              </a:ln>
            </p:spPr>
            <p:txBody>
              <a:bodyPr wrap="none" lIns="192902" tIns="96451" rIns="192902" bIns="96451" anchor="ctr"/>
              <a:lstStyle/>
              <a:p>
                <a:endParaRPr lang="en-US" dirty="0"/>
              </a:p>
            </p:txBody>
          </p:sp>
          <p:sp>
            <p:nvSpPr>
              <p:cNvPr id="69" name="Line 32"/>
              <p:cNvSpPr>
                <a:spLocks noChangeShapeType="1"/>
              </p:cNvSpPr>
              <p:nvPr/>
            </p:nvSpPr>
            <p:spPr bwMode="auto">
              <a:xfrm>
                <a:off x="943923" y="5593616"/>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70" name="Line 33"/>
              <p:cNvSpPr>
                <a:spLocks noChangeShapeType="1"/>
              </p:cNvSpPr>
              <p:nvPr/>
            </p:nvSpPr>
            <p:spPr bwMode="auto">
              <a:xfrm>
                <a:off x="943923" y="8018453"/>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71" name="Line 34"/>
              <p:cNvSpPr>
                <a:spLocks noChangeShapeType="1"/>
              </p:cNvSpPr>
              <p:nvPr/>
            </p:nvSpPr>
            <p:spPr bwMode="auto">
              <a:xfrm>
                <a:off x="2136746" y="8018452"/>
                <a:ext cx="0" cy="382573"/>
              </a:xfrm>
              <a:prstGeom prst="line">
                <a:avLst/>
              </a:prstGeom>
              <a:noFill/>
              <a:ln w="9525">
                <a:solidFill>
                  <a:schemeClr val="tx1"/>
                </a:solidFill>
                <a:round/>
                <a:headEnd/>
                <a:tailEnd/>
              </a:ln>
            </p:spPr>
            <p:txBody>
              <a:bodyPr lIns="192902" tIns="96451" rIns="192902" bIns="96451"/>
              <a:lstStyle/>
              <a:p>
                <a:endParaRPr lang="en-US" dirty="0"/>
              </a:p>
            </p:txBody>
          </p:sp>
          <p:sp>
            <p:nvSpPr>
              <p:cNvPr id="72" name="Line 35"/>
              <p:cNvSpPr>
                <a:spLocks noChangeShapeType="1"/>
              </p:cNvSpPr>
              <p:nvPr/>
            </p:nvSpPr>
            <p:spPr bwMode="auto">
              <a:xfrm>
                <a:off x="1457810" y="8401025"/>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73" name="Line 36"/>
              <p:cNvSpPr>
                <a:spLocks noChangeShapeType="1"/>
              </p:cNvSpPr>
              <p:nvPr/>
            </p:nvSpPr>
            <p:spPr bwMode="auto">
              <a:xfrm>
                <a:off x="1795403" y="8527611"/>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74" name="Line 41"/>
              <p:cNvSpPr>
                <a:spLocks noChangeShapeType="1"/>
              </p:cNvSpPr>
              <p:nvPr/>
            </p:nvSpPr>
            <p:spPr bwMode="auto">
              <a:xfrm>
                <a:off x="3498366" y="5593616"/>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75" name="Line 42"/>
              <p:cNvSpPr>
                <a:spLocks noChangeShapeType="1"/>
              </p:cNvSpPr>
              <p:nvPr/>
            </p:nvSpPr>
            <p:spPr bwMode="auto">
              <a:xfrm>
                <a:off x="3498366" y="8018453"/>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77" name="Line 49"/>
              <p:cNvSpPr>
                <a:spLocks noChangeShapeType="1"/>
              </p:cNvSpPr>
              <p:nvPr/>
            </p:nvSpPr>
            <p:spPr bwMode="auto">
              <a:xfrm>
                <a:off x="5028782" y="5593616"/>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sp>
            <p:nvSpPr>
              <p:cNvPr id="78" name="Text Box 50"/>
              <p:cNvSpPr txBox="1">
                <a:spLocks noChangeArrowheads="1"/>
              </p:cNvSpPr>
              <p:nvPr/>
            </p:nvSpPr>
            <p:spPr bwMode="auto">
              <a:xfrm>
                <a:off x="4574910" y="6268745"/>
                <a:ext cx="933161" cy="2071469"/>
              </a:xfrm>
              <a:prstGeom prst="rect">
                <a:avLst/>
              </a:prstGeom>
              <a:noFill/>
              <a:ln w="9525">
                <a:noFill/>
                <a:miter lim="800000"/>
                <a:headEnd/>
                <a:tailEnd/>
              </a:ln>
            </p:spPr>
            <p:txBody>
              <a:bodyPr wrap="none" lIns="192902" tIns="96451" rIns="192902" bIns="96451">
                <a:spAutoFit/>
              </a:bodyPr>
              <a:lstStyle/>
              <a:p>
                <a:endParaRPr lang="fr-FR" dirty="0"/>
              </a:p>
            </p:txBody>
          </p:sp>
          <p:sp>
            <p:nvSpPr>
              <p:cNvPr id="79" name="Line 30"/>
              <p:cNvSpPr>
                <a:spLocks noChangeShapeType="1"/>
              </p:cNvSpPr>
              <p:nvPr/>
            </p:nvSpPr>
            <p:spPr bwMode="auto">
              <a:xfrm>
                <a:off x="3497841" y="6869458"/>
                <a:ext cx="0" cy="510390"/>
              </a:xfrm>
              <a:prstGeom prst="line">
                <a:avLst/>
              </a:prstGeom>
              <a:noFill/>
              <a:ln w="9525">
                <a:solidFill>
                  <a:schemeClr val="tx1"/>
                </a:solidFill>
                <a:round/>
                <a:headEnd/>
                <a:tailEnd/>
              </a:ln>
            </p:spPr>
            <p:txBody>
              <a:bodyPr lIns="192902" tIns="96451" rIns="192902" bIns="96451"/>
              <a:lstStyle/>
              <a:p>
                <a:endParaRPr lang="en-US" dirty="0"/>
              </a:p>
            </p:txBody>
          </p:sp>
          <p:sp>
            <p:nvSpPr>
              <p:cNvPr id="80" name="Line 35"/>
              <p:cNvSpPr>
                <a:spLocks noChangeShapeType="1"/>
              </p:cNvSpPr>
              <p:nvPr/>
            </p:nvSpPr>
            <p:spPr bwMode="auto">
              <a:xfrm>
                <a:off x="2819195" y="7380860"/>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81" name="Line 36"/>
              <p:cNvSpPr>
                <a:spLocks noChangeShapeType="1"/>
              </p:cNvSpPr>
              <p:nvPr/>
            </p:nvSpPr>
            <p:spPr bwMode="auto">
              <a:xfrm>
                <a:off x="3156789" y="7507446"/>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82" name="Line 36"/>
              <p:cNvSpPr>
                <a:spLocks noChangeShapeType="1"/>
              </p:cNvSpPr>
              <p:nvPr/>
            </p:nvSpPr>
            <p:spPr bwMode="auto">
              <a:xfrm>
                <a:off x="1966543" y="8655824"/>
                <a:ext cx="321475" cy="0"/>
              </a:xfrm>
              <a:prstGeom prst="line">
                <a:avLst/>
              </a:prstGeom>
              <a:noFill/>
              <a:ln w="9525">
                <a:solidFill>
                  <a:schemeClr val="tx1"/>
                </a:solidFill>
                <a:round/>
                <a:headEnd/>
                <a:tailEnd/>
              </a:ln>
            </p:spPr>
            <p:txBody>
              <a:bodyPr lIns="192902" tIns="96451" rIns="192902" bIns="96451"/>
              <a:lstStyle/>
              <a:p>
                <a:endParaRPr lang="en-US" dirty="0"/>
              </a:p>
            </p:txBody>
          </p:sp>
          <p:sp>
            <p:nvSpPr>
              <p:cNvPr id="83" name="Rounded Rectangle 82"/>
              <p:cNvSpPr/>
              <p:nvPr/>
            </p:nvSpPr>
            <p:spPr bwMode="auto">
              <a:xfrm>
                <a:off x="0" y="4563988"/>
                <a:ext cx="5762377" cy="439248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4" name="Line 49"/>
              <p:cNvSpPr>
                <a:spLocks noChangeShapeType="1"/>
              </p:cNvSpPr>
              <p:nvPr/>
            </p:nvSpPr>
            <p:spPr bwMode="auto">
              <a:xfrm flipV="1">
                <a:off x="4898281" y="7228284"/>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grpSp>
        <p:sp>
          <p:nvSpPr>
            <p:cNvPr id="86" name="Rounded Rectangle 85"/>
            <p:cNvSpPr/>
            <p:nvPr/>
          </p:nvSpPr>
          <p:spPr bwMode="auto">
            <a:xfrm>
              <a:off x="7915855" y="1539652"/>
              <a:ext cx="7704856" cy="410445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7" name="Rounded Rectangle 86"/>
            <p:cNvSpPr/>
            <p:nvPr/>
          </p:nvSpPr>
          <p:spPr bwMode="auto">
            <a:xfrm>
              <a:off x="12164327" y="7660332"/>
              <a:ext cx="9218762" cy="410445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cxnSp>
          <p:nvCxnSpPr>
            <p:cNvPr id="89" name="Straight Arrow Connector 88"/>
            <p:cNvCxnSpPr/>
            <p:nvPr/>
          </p:nvCxnSpPr>
          <p:spPr bwMode="auto">
            <a:xfrm flipV="1">
              <a:off x="9644047" y="5860132"/>
              <a:ext cx="1512168" cy="1296144"/>
            </a:xfrm>
            <a:prstGeom prst="straightConnector1">
              <a:avLst/>
            </a:prstGeom>
            <a:solidFill>
              <a:schemeClr val="accent1"/>
            </a:solidFill>
            <a:ln w="76200" cap="flat" cmpd="sng" algn="ctr">
              <a:solidFill>
                <a:schemeClr val="accent2"/>
              </a:solidFill>
              <a:prstDash val="solid"/>
              <a:round/>
              <a:headEnd type="arrow"/>
              <a:tailEnd type="arrow"/>
            </a:ln>
            <a:effectLst/>
          </p:spPr>
        </p:cxnSp>
        <p:cxnSp>
          <p:nvCxnSpPr>
            <p:cNvPr id="90" name="Straight Arrow Connector 89"/>
            <p:cNvCxnSpPr/>
            <p:nvPr/>
          </p:nvCxnSpPr>
          <p:spPr bwMode="auto">
            <a:xfrm flipH="1" flipV="1">
              <a:off x="11732279" y="5932140"/>
              <a:ext cx="936104" cy="1368152"/>
            </a:xfrm>
            <a:prstGeom prst="straightConnector1">
              <a:avLst/>
            </a:prstGeom>
            <a:solidFill>
              <a:schemeClr val="accent1"/>
            </a:solidFill>
            <a:ln w="76200" cap="flat" cmpd="sng" algn="ctr">
              <a:solidFill>
                <a:schemeClr val="accent2"/>
              </a:solidFill>
              <a:prstDash val="solid"/>
              <a:round/>
              <a:headEnd type="arrow"/>
              <a:tailEnd type="arrow"/>
            </a:ln>
            <a:effectLst/>
          </p:spPr>
        </p:cxnSp>
        <p:cxnSp>
          <p:nvCxnSpPr>
            <p:cNvPr id="95" name="Straight Arrow Connector 94"/>
            <p:cNvCxnSpPr/>
            <p:nvPr/>
          </p:nvCxnSpPr>
          <p:spPr bwMode="auto">
            <a:xfrm flipH="1">
              <a:off x="10292119" y="7804348"/>
              <a:ext cx="1872208" cy="0"/>
            </a:xfrm>
            <a:prstGeom prst="straightConnector1">
              <a:avLst/>
            </a:prstGeom>
            <a:solidFill>
              <a:schemeClr val="accent1"/>
            </a:solidFill>
            <a:ln w="76200" cap="flat" cmpd="sng" algn="ctr">
              <a:solidFill>
                <a:schemeClr val="accent2"/>
              </a:solidFill>
              <a:prstDash val="solid"/>
              <a:round/>
              <a:headEnd type="arrow"/>
              <a:tailEnd type="arrow"/>
            </a:ln>
            <a:effectLst/>
          </p:spPr>
        </p:cxnSp>
      </p:grpSp>
      <p:sp>
        <p:nvSpPr>
          <p:cNvPr id="85" name="Title 3"/>
          <p:cNvSpPr txBox="1">
            <a:spLocks/>
          </p:cNvSpPr>
          <p:nvPr/>
        </p:nvSpPr>
        <p:spPr>
          <a:xfrm>
            <a:off x="697827" y="32385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1.2Detour</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 Linear Differential Eq.</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graphicFrame>
        <p:nvGraphicFramePr>
          <p:cNvPr id="88" name="Object 3"/>
          <p:cNvGraphicFramePr>
            <a:graphicFrameLocks noChangeAspect="1"/>
          </p:cNvGraphicFramePr>
          <p:nvPr/>
        </p:nvGraphicFramePr>
        <p:xfrm>
          <a:off x="12380840" y="1495219"/>
          <a:ext cx="7338444" cy="1942539"/>
        </p:xfrm>
        <a:graphic>
          <a:graphicData uri="http://schemas.openxmlformats.org/presentationml/2006/ole">
            <mc:AlternateContent xmlns:mc="http://schemas.openxmlformats.org/markup-compatibility/2006">
              <mc:Choice xmlns:v="urn:schemas-microsoft-com:vml" Requires="v">
                <p:oleObj spid="_x0000_s177265" name="Equation" r:id="rId10" imgW="1688760" imgH="393480" progId="Equation.3">
                  <p:embed/>
                </p:oleObj>
              </mc:Choice>
              <mc:Fallback>
                <p:oleObj name="Equation" r:id="rId10" imgW="1688760" imgH="393480"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380840" y="1495219"/>
                        <a:ext cx="7338444" cy="194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1.1. Neurons and Synapses/Overview</a:t>
            </a:r>
          </a:p>
        </p:txBody>
      </p:sp>
      <p:pic>
        <p:nvPicPr>
          <p:cNvPr id="7" name="Picture 3" descr="pipe_cervelle"/>
          <p:cNvPicPr>
            <a:picLocks noChangeAspect="1" noChangeArrowheads="1"/>
          </p:cNvPicPr>
          <p:nvPr/>
        </p:nvPicPr>
        <p:blipFill>
          <a:blip r:embed="rId3" cstate="print"/>
          <a:srcRect/>
          <a:stretch>
            <a:fillRect/>
          </a:stretch>
        </p:blipFill>
        <p:spPr bwMode="auto">
          <a:xfrm>
            <a:off x="12937036" y="4527867"/>
            <a:ext cx="5867400" cy="4772025"/>
          </a:xfrm>
          <a:prstGeom prst="rect">
            <a:avLst/>
          </a:prstGeom>
          <a:noFill/>
          <a:ln w="9525">
            <a:noFill/>
            <a:miter lim="800000"/>
            <a:headEnd/>
            <a:tailEnd/>
          </a:ln>
        </p:spPr>
      </p:pic>
      <p:sp>
        <p:nvSpPr>
          <p:cNvPr id="8" name="Rectangle 4"/>
          <p:cNvSpPr>
            <a:spLocks noChangeArrowheads="1"/>
          </p:cNvSpPr>
          <p:nvPr/>
        </p:nvSpPr>
        <p:spPr bwMode="auto">
          <a:xfrm>
            <a:off x="12251236" y="8566467"/>
            <a:ext cx="6781800" cy="838200"/>
          </a:xfrm>
          <a:prstGeom prst="rect">
            <a:avLst/>
          </a:prstGeom>
          <a:solidFill>
            <a:schemeClr val="bg1"/>
          </a:solidFill>
          <a:ln w="9525">
            <a:noFill/>
            <a:miter lim="800000"/>
            <a:headEnd/>
            <a:tailEnd/>
          </a:ln>
        </p:spPr>
        <p:txBody>
          <a:bodyPr wrap="none" anchor="ctr"/>
          <a:lstStyle/>
          <a:p>
            <a:endParaRPr lang="en-US" dirty="0"/>
          </a:p>
        </p:txBody>
      </p:sp>
      <p:sp>
        <p:nvSpPr>
          <p:cNvPr id="9" name="Freeform 5"/>
          <p:cNvSpPr>
            <a:spLocks/>
          </p:cNvSpPr>
          <p:nvPr/>
        </p:nvSpPr>
        <p:spPr bwMode="auto">
          <a:xfrm>
            <a:off x="15604036" y="6966267"/>
            <a:ext cx="4114800" cy="2120900"/>
          </a:xfrm>
          <a:custGeom>
            <a:avLst/>
            <a:gdLst>
              <a:gd name="T0" fmla="*/ 2147483647 w 2592"/>
              <a:gd name="T1" fmla="*/ 2147483647 h 1336"/>
              <a:gd name="T2" fmla="*/ 2147483647 w 2592"/>
              <a:gd name="T3" fmla="*/ 2147483647 h 1336"/>
              <a:gd name="T4" fmla="*/ 2147483647 w 2592"/>
              <a:gd name="T5" fmla="*/ 2147483647 h 1336"/>
              <a:gd name="T6" fmla="*/ 2147483647 w 2592"/>
              <a:gd name="T7" fmla="*/ 2147483647 h 1336"/>
              <a:gd name="T8" fmla="*/ 2147483647 w 2592"/>
              <a:gd name="T9" fmla="*/ 2147483647 h 1336"/>
              <a:gd name="T10" fmla="*/ 2147483647 w 2592"/>
              <a:gd name="T11" fmla="*/ 2147483647 h 1336"/>
              <a:gd name="T12" fmla="*/ 2147483647 w 2592"/>
              <a:gd name="T13" fmla="*/ 2147483647 h 1336"/>
              <a:gd name="T14" fmla="*/ 0 60000 65536"/>
              <a:gd name="T15" fmla="*/ 0 60000 65536"/>
              <a:gd name="T16" fmla="*/ 0 60000 65536"/>
              <a:gd name="T17" fmla="*/ 0 60000 65536"/>
              <a:gd name="T18" fmla="*/ 0 60000 65536"/>
              <a:gd name="T19" fmla="*/ 0 60000 65536"/>
              <a:gd name="T20" fmla="*/ 0 60000 65536"/>
              <a:gd name="T21" fmla="*/ 0 w 2592"/>
              <a:gd name="T22" fmla="*/ 0 h 1336"/>
              <a:gd name="T23" fmla="*/ 2592 w 2592"/>
              <a:gd name="T24" fmla="*/ 1336 h 13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92" h="1336">
                <a:moveTo>
                  <a:pt x="64" y="1240"/>
                </a:moveTo>
                <a:cubicBezTo>
                  <a:pt x="32" y="1040"/>
                  <a:pt x="0" y="840"/>
                  <a:pt x="112" y="712"/>
                </a:cubicBezTo>
                <a:cubicBezTo>
                  <a:pt x="224" y="584"/>
                  <a:pt x="536" y="552"/>
                  <a:pt x="736" y="472"/>
                </a:cubicBezTo>
                <a:cubicBezTo>
                  <a:pt x="936" y="392"/>
                  <a:pt x="1048" y="288"/>
                  <a:pt x="1312" y="232"/>
                </a:cubicBezTo>
                <a:cubicBezTo>
                  <a:pt x="1576" y="176"/>
                  <a:pt x="2144" y="0"/>
                  <a:pt x="2320" y="136"/>
                </a:cubicBezTo>
                <a:cubicBezTo>
                  <a:pt x="2496" y="272"/>
                  <a:pt x="2592" y="848"/>
                  <a:pt x="2368" y="1048"/>
                </a:cubicBezTo>
                <a:cubicBezTo>
                  <a:pt x="2144" y="1248"/>
                  <a:pt x="1560" y="1292"/>
                  <a:pt x="976" y="1336"/>
                </a:cubicBezTo>
              </a:path>
            </a:pathLst>
          </a:custGeom>
          <a:solidFill>
            <a:schemeClr val="bg1"/>
          </a:solidFill>
          <a:ln w="9525">
            <a:noFill/>
            <a:round/>
            <a:headEnd/>
            <a:tailEnd/>
          </a:ln>
        </p:spPr>
        <p:txBody>
          <a:bodyPr wrap="none" anchor="ctr"/>
          <a:lstStyle/>
          <a:p>
            <a:endParaRPr lang="en-US" dirty="0"/>
          </a:p>
        </p:txBody>
      </p:sp>
      <p:grpSp>
        <p:nvGrpSpPr>
          <p:cNvPr id="2" name="Group 6"/>
          <p:cNvGrpSpPr>
            <a:grpSpLocks/>
          </p:cNvGrpSpPr>
          <p:nvPr/>
        </p:nvGrpSpPr>
        <p:grpSpPr bwMode="auto">
          <a:xfrm>
            <a:off x="17432836" y="7271067"/>
            <a:ext cx="990600" cy="990600"/>
            <a:chOff x="3888" y="2592"/>
            <a:chExt cx="624" cy="624"/>
          </a:xfrm>
        </p:grpSpPr>
        <p:sp>
          <p:nvSpPr>
            <p:cNvPr id="11" name="Oval 7"/>
            <p:cNvSpPr>
              <a:spLocks noChangeArrowheads="1"/>
            </p:cNvSpPr>
            <p:nvPr/>
          </p:nvSpPr>
          <p:spPr bwMode="auto">
            <a:xfrm>
              <a:off x="3888" y="2592"/>
              <a:ext cx="624" cy="624"/>
            </a:xfrm>
            <a:prstGeom prst="ellipse">
              <a:avLst/>
            </a:prstGeom>
            <a:solidFill>
              <a:schemeClr val="hlink"/>
            </a:solidFill>
            <a:ln w="9525">
              <a:solidFill>
                <a:schemeClr val="hlink"/>
              </a:solidFill>
              <a:round/>
              <a:headEnd/>
              <a:tailEnd/>
            </a:ln>
          </p:spPr>
          <p:txBody>
            <a:bodyPr wrap="none" anchor="ctr"/>
            <a:lstStyle/>
            <a:p>
              <a:endParaRPr lang="en-US" dirty="0"/>
            </a:p>
          </p:txBody>
        </p:sp>
        <p:sp>
          <p:nvSpPr>
            <p:cNvPr id="12" name="Line 8"/>
            <p:cNvSpPr>
              <a:spLocks noChangeShapeType="1"/>
            </p:cNvSpPr>
            <p:nvPr/>
          </p:nvSpPr>
          <p:spPr bwMode="auto">
            <a:xfrm flipH="1">
              <a:off x="4176" y="2688"/>
              <a:ext cx="288" cy="192"/>
            </a:xfrm>
            <a:prstGeom prst="line">
              <a:avLst/>
            </a:prstGeom>
            <a:noFill/>
            <a:ln w="28575">
              <a:solidFill>
                <a:schemeClr val="accent2"/>
              </a:solidFill>
              <a:round/>
              <a:headEnd/>
              <a:tailEnd/>
            </a:ln>
          </p:spPr>
          <p:txBody>
            <a:bodyPr wrap="none" anchor="ctr"/>
            <a:lstStyle/>
            <a:p>
              <a:endParaRPr lang="en-US" dirty="0"/>
            </a:p>
          </p:txBody>
        </p:sp>
        <p:sp>
          <p:nvSpPr>
            <p:cNvPr id="13" name="Line 9"/>
            <p:cNvSpPr>
              <a:spLocks noChangeShapeType="1"/>
            </p:cNvSpPr>
            <p:nvPr/>
          </p:nvSpPr>
          <p:spPr bwMode="auto">
            <a:xfrm flipH="1" flipV="1">
              <a:off x="4176" y="2880"/>
              <a:ext cx="288" cy="192"/>
            </a:xfrm>
            <a:prstGeom prst="line">
              <a:avLst/>
            </a:prstGeom>
            <a:noFill/>
            <a:ln w="28575">
              <a:solidFill>
                <a:schemeClr val="accent2"/>
              </a:solidFill>
              <a:round/>
              <a:headEnd/>
              <a:tailEnd/>
            </a:ln>
          </p:spPr>
          <p:txBody>
            <a:bodyPr wrap="none" anchor="ctr"/>
            <a:lstStyle/>
            <a:p>
              <a:endParaRPr lang="en-US" dirty="0"/>
            </a:p>
          </p:txBody>
        </p:sp>
        <p:sp>
          <p:nvSpPr>
            <p:cNvPr id="14" name="Freeform 10"/>
            <p:cNvSpPr>
              <a:spLocks/>
            </p:cNvSpPr>
            <p:nvPr/>
          </p:nvSpPr>
          <p:spPr bwMode="auto">
            <a:xfrm>
              <a:off x="4464" y="2832"/>
              <a:ext cx="48" cy="144"/>
            </a:xfrm>
            <a:custGeom>
              <a:avLst/>
              <a:gdLst>
                <a:gd name="T0" fmla="*/ 48 w 48"/>
                <a:gd name="T1" fmla="*/ 0 h 96"/>
                <a:gd name="T2" fmla="*/ 0 w 48"/>
                <a:gd name="T3" fmla="*/ 364 h 96"/>
                <a:gd name="T4" fmla="*/ 48 w 48"/>
                <a:gd name="T5" fmla="*/ 729 h 96"/>
                <a:gd name="T6" fmla="*/ 0 60000 65536"/>
                <a:gd name="T7" fmla="*/ 0 60000 65536"/>
                <a:gd name="T8" fmla="*/ 0 60000 65536"/>
                <a:gd name="T9" fmla="*/ 0 w 48"/>
                <a:gd name="T10" fmla="*/ 0 h 96"/>
                <a:gd name="T11" fmla="*/ 48 w 48"/>
                <a:gd name="T12" fmla="*/ 96 h 96"/>
              </a:gdLst>
              <a:ahLst/>
              <a:cxnLst>
                <a:cxn ang="T6">
                  <a:pos x="T0" y="T1"/>
                </a:cxn>
                <a:cxn ang="T7">
                  <a:pos x="T2" y="T3"/>
                </a:cxn>
                <a:cxn ang="T8">
                  <a:pos x="T4" y="T5"/>
                </a:cxn>
              </a:cxnLst>
              <a:rect l="T9" t="T10" r="T11" b="T12"/>
              <a:pathLst>
                <a:path w="48" h="96">
                  <a:moveTo>
                    <a:pt x="48" y="0"/>
                  </a:moveTo>
                  <a:cubicBezTo>
                    <a:pt x="24" y="16"/>
                    <a:pt x="0" y="32"/>
                    <a:pt x="0" y="48"/>
                  </a:cubicBezTo>
                  <a:cubicBezTo>
                    <a:pt x="0" y="64"/>
                    <a:pt x="24" y="80"/>
                    <a:pt x="48" y="96"/>
                  </a:cubicBezTo>
                </a:path>
              </a:pathLst>
            </a:custGeom>
            <a:noFill/>
            <a:ln w="28575">
              <a:solidFill>
                <a:schemeClr val="accent2"/>
              </a:solidFill>
              <a:round/>
              <a:headEnd/>
              <a:tailEnd/>
            </a:ln>
          </p:spPr>
          <p:txBody>
            <a:bodyPr wrap="none" anchor="ctr"/>
            <a:lstStyle/>
            <a:p>
              <a:endParaRPr lang="en-US" dirty="0"/>
            </a:p>
          </p:txBody>
        </p:sp>
      </p:grpSp>
      <p:sp>
        <p:nvSpPr>
          <p:cNvPr id="16" name="Text Box 12"/>
          <p:cNvSpPr txBox="1">
            <a:spLocks noChangeArrowheads="1"/>
          </p:cNvSpPr>
          <p:nvPr/>
        </p:nvSpPr>
        <p:spPr bwMode="auto">
          <a:xfrm>
            <a:off x="15227047" y="2743202"/>
            <a:ext cx="2177199" cy="1800493"/>
          </a:xfrm>
          <a:prstGeom prst="rect">
            <a:avLst/>
          </a:prstGeom>
          <a:noFill/>
          <a:ln w="9525">
            <a:noFill/>
            <a:miter lim="800000"/>
            <a:headEnd/>
            <a:tailEnd/>
          </a:ln>
        </p:spPr>
        <p:txBody>
          <a:bodyPr wrap="none">
            <a:spAutoFit/>
          </a:bodyPr>
          <a:lstStyle/>
          <a:p>
            <a:r>
              <a:rPr lang="en-US" sz="5400" dirty="0"/>
              <a:t>motor </a:t>
            </a:r>
          </a:p>
          <a:p>
            <a:r>
              <a:rPr lang="en-US" sz="5400" dirty="0"/>
              <a:t>cortex</a:t>
            </a:r>
            <a:endParaRPr lang="en-US" sz="1800" dirty="0"/>
          </a:p>
        </p:txBody>
      </p:sp>
      <p:sp>
        <p:nvSpPr>
          <p:cNvPr id="17" name="Text Box 13"/>
          <p:cNvSpPr txBox="1">
            <a:spLocks noChangeArrowheads="1"/>
          </p:cNvSpPr>
          <p:nvPr/>
        </p:nvSpPr>
        <p:spPr bwMode="auto">
          <a:xfrm>
            <a:off x="18720214" y="4573904"/>
            <a:ext cx="2839239" cy="1754326"/>
          </a:xfrm>
          <a:prstGeom prst="rect">
            <a:avLst/>
          </a:prstGeom>
          <a:noFill/>
          <a:ln w="9525">
            <a:noFill/>
            <a:miter lim="800000"/>
            <a:headEnd/>
            <a:tailEnd/>
          </a:ln>
        </p:spPr>
        <p:txBody>
          <a:bodyPr wrap="none">
            <a:spAutoFit/>
          </a:bodyPr>
          <a:lstStyle/>
          <a:p>
            <a:r>
              <a:rPr lang="en-US" sz="5400" dirty="0"/>
              <a:t>frontal </a:t>
            </a:r>
          </a:p>
          <a:p>
            <a:r>
              <a:rPr lang="en-US" sz="5400" dirty="0"/>
              <a:t>    cortex</a:t>
            </a:r>
            <a:endParaRPr lang="en-US" sz="1600" dirty="0"/>
          </a:p>
        </p:txBody>
      </p:sp>
      <p:sp>
        <p:nvSpPr>
          <p:cNvPr id="18" name="Text Box 14"/>
          <p:cNvSpPr txBox="1">
            <a:spLocks noChangeArrowheads="1"/>
          </p:cNvSpPr>
          <p:nvPr/>
        </p:nvSpPr>
        <p:spPr bwMode="auto">
          <a:xfrm>
            <a:off x="14992054" y="8993504"/>
            <a:ext cx="2723823" cy="1800493"/>
          </a:xfrm>
          <a:prstGeom prst="rect">
            <a:avLst/>
          </a:prstGeom>
          <a:noFill/>
          <a:ln w="9525">
            <a:noFill/>
            <a:miter lim="800000"/>
            <a:headEnd/>
            <a:tailEnd/>
          </a:ln>
        </p:spPr>
        <p:txBody>
          <a:bodyPr wrap="none">
            <a:spAutoFit/>
          </a:bodyPr>
          <a:lstStyle/>
          <a:p>
            <a:r>
              <a:rPr lang="en-US" sz="5400" dirty="0"/>
              <a:t>to motor</a:t>
            </a:r>
          </a:p>
          <a:p>
            <a:r>
              <a:rPr lang="en-US" sz="5400" dirty="0"/>
              <a:t>output</a:t>
            </a:r>
            <a:endParaRPr lang="en-US" sz="1600" dirty="0"/>
          </a:p>
        </p:txBody>
      </p:sp>
      <p:sp>
        <p:nvSpPr>
          <p:cNvPr id="19" name="Freeform 15"/>
          <p:cNvSpPr>
            <a:spLocks/>
          </p:cNvSpPr>
          <p:nvPr/>
        </p:nvSpPr>
        <p:spPr bwMode="auto">
          <a:xfrm>
            <a:off x="13165636" y="6432867"/>
            <a:ext cx="4267200" cy="1308100"/>
          </a:xfrm>
          <a:custGeom>
            <a:avLst/>
            <a:gdLst>
              <a:gd name="T0" fmla="*/ 2147483647 w 2688"/>
              <a:gd name="T1" fmla="*/ 2147483647 h 1056"/>
              <a:gd name="T2" fmla="*/ 2147483647 w 2688"/>
              <a:gd name="T3" fmla="*/ 2147483647 h 1056"/>
              <a:gd name="T4" fmla="*/ 2147483647 w 2688"/>
              <a:gd name="T5" fmla="*/ 2147483647 h 1056"/>
              <a:gd name="T6" fmla="*/ 0 w 2688"/>
              <a:gd name="T7" fmla="*/ 2147483647 h 1056"/>
              <a:gd name="T8" fmla="*/ 0 60000 65536"/>
              <a:gd name="T9" fmla="*/ 0 60000 65536"/>
              <a:gd name="T10" fmla="*/ 0 60000 65536"/>
              <a:gd name="T11" fmla="*/ 0 60000 65536"/>
              <a:gd name="T12" fmla="*/ 0 w 2688"/>
              <a:gd name="T13" fmla="*/ 0 h 1056"/>
              <a:gd name="T14" fmla="*/ 2688 w 2688"/>
              <a:gd name="T15" fmla="*/ 1056 h 1056"/>
            </a:gdLst>
            <a:ahLst/>
            <a:cxnLst>
              <a:cxn ang="T8">
                <a:pos x="T0" y="T1"/>
              </a:cxn>
              <a:cxn ang="T9">
                <a:pos x="T2" y="T3"/>
              </a:cxn>
              <a:cxn ang="T10">
                <a:pos x="T4" y="T5"/>
              </a:cxn>
              <a:cxn ang="T11">
                <a:pos x="T6" y="T7"/>
              </a:cxn>
            </a:cxnLst>
            <a:rect l="T12" t="T13" r="T14" b="T15"/>
            <a:pathLst>
              <a:path w="2688" h="1056">
                <a:moveTo>
                  <a:pt x="2688" y="1000"/>
                </a:moveTo>
                <a:cubicBezTo>
                  <a:pt x="2492" y="1028"/>
                  <a:pt x="2296" y="1056"/>
                  <a:pt x="2112" y="904"/>
                </a:cubicBezTo>
                <a:cubicBezTo>
                  <a:pt x="1928" y="752"/>
                  <a:pt x="1936" y="176"/>
                  <a:pt x="1584" y="88"/>
                </a:cubicBezTo>
                <a:cubicBezTo>
                  <a:pt x="1232" y="0"/>
                  <a:pt x="264" y="328"/>
                  <a:pt x="0" y="376"/>
                </a:cubicBezTo>
              </a:path>
            </a:pathLst>
          </a:custGeom>
          <a:noFill/>
          <a:ln w="28575">
            <a:solidFill>
              <a:srgbClr val="FFFF00"/>
            </a:solidFill>
            <a:round/>
            <a:headEnd/>
            <a:tailEnd type="triangle" w="med" len="med"/>
          </a:ln>
        </p:spPr>
        <p:txBody>
          <a:bodyPr wrap="none" anchor="ctr"/>
          <a:lstStyle/>
          <a:p>
            <a:endParaRPr lang="en-US" dirty="0"/>
          </a:p>
        </p:txBody>
      </p:sp>
      <p:grpSp>
        <p:nvGrpSpPr>
          <p:cNvPr id="3" name="Group 16"/>
          <p:cNvGrpSpPr>
            <a:grpSpLocks/>
          </p:cNvGrpSpPr>
          <p:nvPr/>
        </p:nvGrpSpPr>
        <p:grpSpPr bwMode="auto">
          <a:xfrm>
            <a:off x="13241836" y="5289867"/>
            <a:ext cx="812800" cy="1981200"/>
            <a:chOff x="1248" y="1248"/>
            <a:chExt cx="512" cy="1248"/>
          </a:xfrm>
        </p:grpSpPr>
        <p:sp>
          <p:nvSpPr>
            <p:cNvPr id="21" name="Freeform 17"/>
            <p:cNvSpPr>
              <a:spLocks/>
            </p:cNvSpPr>
            <p:nvPr/>
          </p:nvSpPr>
          <p:spPr bwMode="auto">
            <a:xfrm>
              <a:off x="1344" y="2304"/>
              <a:ext cx="336" cy="192"/>
            </a:xfrm>
            <a:custGeom>
              <a:avLst/>
              <a:gdLst>
                <a:gd name="T0" fmla="*/ 0 w 336"/>
                <a:gd name="T1" fmla="*/ 0 h 192"/>
                <a:gd name="T2" fmla="*/ 240 w 336"/>
                <a:gd name="T3" fmla="*/ 48 h 192"/>
                <a:gd name="T4" fmla="*/ 336 w 336"/>
                <a:gd name="T5" fmla="*/ 192 h 192"/>
                <a:gd name="T6" fmla="*/ 0 60000 65536"/>
                <a:gd name="T7" fmla="*/ 0 60000 65536"/>
                <a:gd name="T8" fmla="*/ 0 60000 65536"/>
                <a:gd name="T9" fmla="*/ 0 w 336"/>
                <a:gd name="T10" fmla="*/ 0 h 192"/>
                <a:gd name="T11" fmla="*/ 336 w 336"/>
                <a:gd name="T12" fmla="*/ 192 h 192"/>
              </a:gdLst>
              <a:ahLst/>
              <a:cxnLst>
                <a:cxn ang="T6">
                  <a:pos x="T0" y="T1"/>
                </a:cxn>
                <a:cxn ang="T7">
                  <a:pos x="T2" y="T3"/>
                </a:cxn>
                <a:cxn ang="T8">
                  <a:pos x="T4" y="T5"/>
                </a:cxn>
              </a:cxnLst>
              <a:rect l="T9" t="T10" r="T11" b="T12"/>
              <a:pathLst>
                <a:path w="336" h="192">
                  <a:moveTo>
                    <a:pt x="0" y="0"/>
                  </a:moveTo>
                  <a:cubicBezTo>
                    <a:pt x="92" y="8"/>
                    <a:pt x="184" y="16"/>
                    <a:pt x="240" y="48"/>
                  </a:cubicBezTo>
                  <a:cubicBezTo>
                    <a:pt x="296" y="80"/>
                    <a:pt x="316" y="136"/>
                    <a:pt x="336" y="192"/>
                  </a:cubicBezTo>
                </a:path>
              </a:pathLst>
            </a:custGeom>
            <a:noFill/>
            <a:ln w="28575">
              <a:solidFill>
                <a:srgbClr val="FFFF00"/>
              </a:solidFill>
              <a:round/>
              <a:headEnd/>
              <a:tailEnd type="triangle" w="med" len="med"/>
            </a:ln>
          </p:spPr>
          <p:txBody>
            <a:bodyPr wrap="none" anchor="ctr"/>
            <a:lstStyle/>
            <a:p>
              <a:endParaRPr lang="en-US" dirty="0"/>
            </a:p>
          </p:txBody>
        </p:sp>
        <p:sp>
          <p:nvSpPr>
            <p:cNvPr id="22" name="Freeform 18"/>
            <p:cNvSpPr>
              <a:spLocks/>
            </p:cNvSpPr>
            <p:nvPr/>
          </p:nvSpPr>
          <p:spPr bwMode="auto">
            <a:xfrm>
              <a:off x="1248" y="1248"/>
              <a:ext cx="512" cy="864"/>
            </a:xfrm>
            <a:custGeom>
              <a:avLst/>
              <a:gdLst>
                <a:gd name="T0" fmla="*/ 0 w 512"/>
                <a:gd name="T1" fmla="*/ 864 h 864"/>
                <a:gd name="T2" fmla="*/ 432 w 512"/>
                <a:gd name="T3" fmla="*/ 480 h 864"/>
                <a:gd name="T4" fmla="*/ 480 w 512"/>
                <a:gd name="T5" fmla="*/ 0 h 864"/>
                <a:gd name="T6" fmla="*/ 0 60000 65536"/>
                <a:gd name="T7" fmla="*/ 0 60000 65536"/>
                <a:gd name="T8" fmla="*/ 0 60000 65536"/>
                <a:gd name="T9" fmla="*/ 0 w 512"/>
                <a:gd name="T10" fmla="*/ 0 h 864"/>
                <a:gd name="T11" fmla="*/ 512 w 512"/>
                <a:gd name="T12" fmla="*/ 864 h 864"/>
              </a:gdLst>
              <a:ahLst/>
              <a:cxnLst>
                <a:cxn ang="T6">
                  <a:pos x="T0" y="T1"/>
                </a:cxn>
                <a:cxn ang="T7">
                  <a:pos x="T2" y="T3"/>
                </a:cxn>
                <a:cxn ang="T8">
                  <a:pos x="T4" y="T5"/>
                </a:cxn>
              </a:cxnLst>
              <a:rect l="T9" t="T10" r="T11" b="T12"/>
              <a:pathLst>
                <a:path w="512" h="864">
                  <a:moveTo>
                    <a:pt x="0" y="864"/>
                  </a:moveTo>
                  <a:cubicBezTo>
                    <a:pt x="176" y="744"/>
                    <a:pt x="352" y="624"/>
                    <a:pt x="432" y="480"/>
                  </a:cubicBezTo>
                  <a:cubicBezTo>
                    <a:pt x="512" y="336"/>
                    <a:pt x="496" y="168"/>
                    <a:pt x="480" y="0"/>
                  </a:cubicBezTo>
                </a:path>
              </a:pathLst>
            </a:custGeom>
            <a:noFill/>
            <a:ln w="28575">
              <a:solidFill>
                <a:srgbClr val="FFFF00"/>
              </a:solidFill>
              <a:round/>
              <a:headEnd/>
              <a:tailEnd type="triangle" w="med" len="med"/>
            </a:ln>
          </p:spPr>
          <p:txBody>
            <a:bodyPr wrap="none" anchor="ctr"/>
            <a:lstStyle/>
            <a:p>
              <a:endParaRPr lang="en-US" dirty="0"/>
            </a:p>
          </p:txBody>
        </p:sp>
      </p:grpSp>
      <p:sp>
        <p:nvSpPr>
          <p:cNvPr id="23" name="Freeform 19"/>
          <p:cNvSpPr>
            <a:spLocks/>
          </p:cNvSpPr>
          <p:nvPr/>
        </p:nvSpPr>
        <p:spPr bwMode="auto">
          <a:xfrm>
            <a:off x="14080036" y="5213667"/>
            <a:ext cx="4343400" cy="685800"/>
          </a:xfrm>
          <a:custGeom>
            <a:avLst/>
            <a:gdLst>
              <a:gd name="T0" fmla="*/ 0 w 2736"/>
              <a:gd name="T1" fmla="*/ 0 h 432"/>
              <a:gd name="T2" fmla="*/ 2147483647 w 2736"/>
              <a:gd name="T3" fmla="*/ 2147483647 h 432"/>
              <a:gd name="T4" fmla="*/ 2147483647 w 2736"/>
              <a:gd name="T5" fmla="*/ 2147483647 h 432"/>
              <a:gd name="T6" fmla="*/ 0 60000 65536"/>
              <a:gd name="T7" fmla="*/ 0 60000 65536"/>
              <a:gd name="T8" fmla="*/ 0 60000 65536"/>
              <a:gd name="T9" fmla="*/ 0 w 2736"/>
              <a:gd name="T10" fmla="*/ 0 h 432"/>
              <a:gd name="T11" fmla="*/ 2736 w 2736"/>
              <a:gd name="T12" fmla="*/ 432 h 432"/>
            </a:gdLst>
            <a:ahLst/>
            <a:cxnLst>
              <a:cxn ang="T6">
                <a:pos x="T0" y="T1"/>
              </a:cxn>
              <a:cxn ang="T7">
                <a:pos x="T2" y="T3"/>
              </a:cxn>
              <a:cxn ang="T8">
                <a:pos x="T4" y="T5"/>
              </a:cxn>
            </a:cxnLst>
            <a:rect l="T9" t="T10" r="T11" b="T12"/>
            <a:pathLst>
              <a:path w="2736" h="432">
                <a:moveTo>
                  <a:pt x="0" y="0"/>
                </a:moveTo>
                <a:cubicBezTo>
                  <a:pt x="324" y="108"/>
                  <a:pt x="648" y="216"/>
                  <a:pt x="1104" y="288"/>
                </a:cubicBezTo>
                <a:cubicBezTo>
                  <a:pt x="1560" y="360"/>
                  <a:pt x="2148" y="396"/>
                  <a:pt x="2736" y="432"/>
                </a:cubicBezTo>
              </a:path>
            </a:pathLst>
          </a:custGeom>
          <a:noFill/>
          <a:ln w="28575">
            <a:solidFill>
              <a:srgbClr val="FFFF00"/>
            </a:solidFill>
            <a:round/>
            <a:headEnd/>
            <a:tailEnd type="triangle" w="med" len="med"/>
          </a:ln>
        </p:spPr>
        <p:txBody>
          <a:bodyPr wrap="none" anchor="ctr"/>
          <a:lstStyle/>
          <a:p>
            <a:endParaRPr lang="en-US" dirty="0"/>
          </a:p>
        </p:txBody>
      </p:sp>
      <p:sp>
        <p:nvSpPr>
          <p:cNvPr id="24" name="Freeform 20"/>
          <p:cNvSpPr>
            <a:spLocks/>
          </p:cNvSpPr>
          <p:nvPr/>
        </p:nvSpPr>
        <p:spPr bwMode="auto">
          <a:xfrm>
            <a:off x="18347236" y="5975667"/>
            <a:ext cx="228600" cy="762000"/>
          </a:xfrm>
          <a:custGeom>
            <a:avLst/>
            <a:gdLst>
              <a:gd name="T0" fmla="*/ 0 w 144"/>
              <a:gd name="T1" fmla="*/ 0 h 480"/>
              <a:gd name="T2" fmla="*/ 2147483647 w 144"/>
              <a:gd name="T3" fmla="*/ 2147483647 h 480"/>
              <a:gd name="T4" fmla="*/ 0 w 144"/>
              <a:gd name="T5" fmla="*/ 2147483647 h 480"/>
              <a:gd name="T6" fmla="*/ 0 60000 65536"/>
              <a:gd name="T7" fmla="*/ 0 60000 65536"/>
              <a:gd name="T8" fmla="*/ 0 60000 65536"/>
              <a:gd name="T9" fmla="*/ 0 w 144"/>
              <a:gd name="T10" fmla="*/ 0 h 480"/>
              <a:gd name="T11" fmla="*/ 144 w 144"/>
              <a:gd name="T12" fmla="*/ 480 h 480"/>
            </a:gdLst>
            <a:ahLst/>
            <a:cxnLst>
              <a:cxn ang="T6">
                <a:pos x="T0" y="T1"/>
              </a:cxn>
              <a:cxn ang="T7">
                <a:pos x="T2" y="T3"/>
              </a:cxn>
              <a:cxn ang="T8">
                <a:pos x="T4" y="T5"/>
              </a:cxn>
            </a:cxnLst>
            <a:rect l="T9" t="T10" r="T11" b="T12"/>
            <a:pathLst>
              <a:path w="144" h="480">
                <a:moveTo>
                  <a:pt x="0" y="0"/>
                </a:moveTo>
                <a:cubicBezTo>
                  <a:pt x="72" y="104"/>
                  <a:pt x="144" y="208"/>
                  <a:pt x="144" y="288"/>
                </a:cubicBezTo>
                <a:cubicBezTo>
                  <a:pt x="144" y="368"/>
                  <a:pt x="72" y="424"/>
                  <a:pt x="0" y="480"/>
                </a:cubicBezTo>
              </a:path>
            </a:pathLst>
          </a:custGeom>
          <a:noFill/>
          <a:ln w="28575">
            <a:solidFill>
              <a:srgbClr val="FFFF00"/>
            </a:solidFill>
            <a:round/>
            <a:headEnd/>
            <a:tailEnd type="triangle" w="med" len="med"/>
          </a:ln>
        </p:spPr>
        <p:txBody>
          <a:bodyPr wrap="none" anchor="ctr"/>
          <a:lstStyle/>
          <a:p>
            <a:endParaRPr lang="en-US" dirty="0"/>
          </a:p>
        </p:txBody>
      </p:sp>
      <p:sp>
        <p:nvSpPr>
          <p:cNvPr id="25" name="Freeform 21"/>
          <p:cNvSpPr>
            <a:spLocks/>
          </p:cNvSpPr>
          <p:nvPr/>
        </p:nvSpPr>
        <p:spPr bwMode="auto">
          <a:xfrm>
            <a:off x="16518436" y="4832667"/>
            <a:ext cx="1676400" cy="2057400"/>
          </a:xfrm>
          <a:custGeom>
            <a:avLst/>
            <a:gdLst>
              <a:gd name="T0" fmla="*/ 2147483647 w 1056"/>
              <a:gd name="T1" fmla="*/ 2147483647 h 1296"/>
              <a:gd name="T2" fmla="*/ 2147483647 w 1056"/>
              <a:gd name="T3" fmla="*/ 2147483647 h 1296"/>
              <a:gd name="T4" fmla="*/ 0 w 1056"/>
              <a:gd name="T5" fmla="*/ 0 h 1296"/>
              <a:gd name="T6" fmla="*/ 0 60000 65536"/>
              <a:gd name="T7" fmla="*/ 0 60000 65536"/>
              <a:gd name="T8" fmla="*/ 0 60000 65536"/>
              <a:gd name="T9" fmla="*/ 0 w 1056"/>
              <a:gd name="T10" fmla="*/ 0 h 1296"/>
              <a:gd name="T11" fmla="*/ 1056 w 1056"/>
              <a:gd name="T12" fmla="*/ 1296 h 1296"/>
            </a:gdLst>
            <a:ahLst/>
            <a:cxnLst>
              <a:cxn ang="T6">
                <a:pos x="T0" y="T1"/>
              </a:cxn>
              <a:cxn ang="T7">
                <a:pos x="T2" y="T3"/>
              </a:cxn>
              <a:cxn ang="T8">
                <a:pos x="T4" y="T5"/>
              </a:cxn>
            </a:cxnLst>
            <a:rect l="T9" t="T10" r="T11" b="T12"/>
            <a:pathLst>
              <a:path w="1056" h="1296">
                <a:moveTo>
                  <a:pt x="1056" y="1296"/>
                </a:moveTo>
                <a:cubicBezTo>
                  <a:pt x="952" y="924"/>
                  <a:pt x="848" y="552"/>
                  <a:pt x="672" y="336"/>
                </a:cubicBezTo>
                <a:cubicBezTo>
                  <a:pt x="496" y="120"/>
                  <a:pt x="248" y="60"/>
                  <a:pt x="0" y="0"/>
                </a:cubicBezTo>
              </a:path>
            </a:pathLst>
          </a:custGeom>
          <a:noFill/>
          <a:ln w="28575">
            <a:solidFill>
              <a:srgbClr val="FFFF00"/>
            </a:solidFill>
            <a:round/>
            <a:headEnd/>
            <a:tailEnd type="triangle" w="med" len="med"/>
          </a:ln>
        </p:spPr>
        <p:txBody>
          <a:bodyPr wrap="none" anchor="ctr"/>
          <a:lstStyle/>
          <a:p>
            <a:endParaRPr lang="en-US" dirty="0"/>
          </a:p>
        </p:txBody>
      </p:sp>
      <p:sp>
        <p:nvSpPr>
          <p:cNvPr id="26" name="Freeform 22"/>
          <p:cNvSpPr>
            <a:spLocks/>
          </p:cNvSpPr>
          <p:nvPr/>
        </p:nvSpPr>
        <p:spPr bwMode="auto">
          <a:xfrm>
            <a:off x="15299236" y="4985067"/>
            <a:ext cx="1143000" cy="3810000"/>
          </a:xfrm>
          <a:custGeom>
            <a:avLst/>
            <a:gdLst>
              <a:gd name="T0" fmla="*/ 2147483647 w 720"/>
              <a:gd name="T1" fmla="*/ 0 h 2400"/>
              <a:gd name="T2" fmla="*/ 2147483647 w 720"/>
              <a:gd name="T3" fmla="*/ 2147483647 h 2400"/>
              <a:gd name="T4" fmla="*/ 0 w 720"/>
              <a:gd name="T5" fmla="*/ 2147483647 h 2400"/>
              <a:gd name="T6" fmla="*/ 0 60000 65536"/>
              <a:gd name="T7" fmla="*/ 0 60000 65536"/>
              <a:gd name="T8" fmla="*/ 0 60000 65536"/>
              <a:gd name="T9" fmla="*/ 0 w 720"/>
              <a:gd name="T10" fmla="*/ 0 h 2400"/>
              <a:gd name="T11" fmla="*/ 720 w 720"/>
              <a:gd name="T12" fmla="*/ 2400 h 2400"/>
            </a:gdLst>
            <a:ahLst/>
            <a:cxnLst>
              <a:cxn ang="T6">
                <a:pos x="T0" y="T1"/>
              </a:cxn>
              <a:cxn ang="T7">
                <a:pos x="T2" y="T3"/>
              </a:cxn>
              <a:cxn ang="T8">
                <a:pos x="T4" y="T5"/>
              </a:cxn>
            </a:cxnLst>
            <a:rect l="T9" t="T10" r="T11" b="T12"/>
            <a:pathLst>
              <a:path w="720" h="2400">
                <a:moveTo>
                  <a:pt x="720" y="0"/>
                </a:moveTo>
                <a:cubicBezTo>
                  <a:pt x="564" y="208"/>
                  <a:pt x="408" y="416"/>
                  <a:pt x="288" y="816"/>
                </a:cubicBezTo>
                <a:cubicBezTo>
                  <a:pt x="168" y="1216"/>
                  <a:pt x="84" y="1808"/>
                  <a:pt x="0" y="2400"/>
                </a:cubicBezTo>
              </a:path>
            </a:pathLst>
          </a:custGeom>
          <a:noFill/>
          <a:ln w="28575">
            <a:solidFill>
              <a:srgbClr val="FFFF00"/>
            </a:solidFill>
            <a:round/>
            <a:headEnd/>
            <a:tailEnd type="triangle" w="med" len="med"/>
          </a:ln>
        </p:spPr>
        <p:txBody>
          <a:bodyPr wrap="none" anchor="ctr"/>
          <a:lstStyle/>
          <a:p>
            <a:endParaRPr lang="en-US" dirty="0"/>
          </a:p>
        </p:txBody>
      </p:sp>
      <p:pic>
        <p:nvPicPr>
          <p:cNvPr id="32" name="Picture 3" descr="cajal1-net"/>
          <p:cNvPicPr>
            <a:picLocks noChangeAspect="1" noChangeArrowheads="1"/>
          </p:cNvPicPr>
          <p:nvPr/>
        </p:nvPicPr>
        <p:blipFill>
          <a:blip r:embed="rId4" cstate="print"/>
          <a:srcRect/>
          <a:stretch>
            <a:fillRect/>
          </a:stretch>
        </p:blipFill>
        <p:spPr bwMode="auto">
          <a:xfrm>
            <a:off x="2816287" y="4843897"/>
            <a:ext cx="6679518" cy="5993332"/>
          </a:xfrm>
          <a:prstGeom prst="rect">
            <a:avLst/>
          </a:prstGeom>
          <a:noFill/>
          <a:ln w="9525">
            <a:noFill/>
            <a:miter lim="800000"/>
            <a:headEnd/>
            <a:tailEnd/>
          </a:ln>
        </p:spPr>
      </p:pic>
      <p:sp>
        <p:nvSpPr>
          <p:cNvPr id="33" name="AutoShape 4"/>
          <p:cNvSpPr>
            <a:spLocks noChangeArrowheads="1"/>
          </p:cNvSpPr>
          <p:nvPr/>
        </p:nvSpPr>
        <p:spPr bwMode="auto">
          <a:xfrm>
            <a:off x="1808746" y="2849878"/>
            <a:ext cx="1007541" cy="921313"/>
          </a:xfrm>
          <a:prstGeom prst="cube">
            <a:avLst>
              <a:gd name="adj" fmla="val 25000"/>
            </a:avLst>
          </a:prstGeom>
          <a:solidFill>
            <a:srgbClr val="FFFF00"/>
          </a:solidFill>
          <a:ln w="9525">
            <a:solidFill>
              <a:schemeClr val="tx1"/>
            </a:solidFill>
            <a:miter lim="800000"/>
            <a:headEnd/>
            <a:tailEnd/>
          </a:ln>
        </p:spPr>
        <p:txBody>
          <a:bodyPr wrap="none" anchor="ctr"/>
          <a:lstStyle/>
          <a:p>
            <a:endParaRPr lang="en-US" dirty="0"/>
          </a:p>
        </p:txBody>
      </p:sp>
      <p:sp>
        <p:nvSpPr>
          <p:cNvPr id="34" name="Text Box 5"/>
          <p:cNvSpPr txBox="1">
            <a:spLocks noChangeArrowheads="1"/>
          </p:cNvSpPr>
          <p:nvPr/>
        </p:nvSpPr>
        <p:spPr bwMode="auto">
          <a:xfrm>
            <a:off x="2951747" y="2800667"/>
            <a:ext cx="6544058" cy="1846659"/>
          </a:xfrm>
          <a:prstGeom prst="rect">
            <a:avLst/>
          </a:prstGeom>
          <a:noFill/>
          <a:ln w="9525">
            <a:noFill/>
            <a:miter lim="800000"/>
            <a:headEnd/>
            <a:tailEnd/>
          </a:ln>
        </p:spPr>
        <p:txBody>
          <a:bodyPr wrap="square">
            <a:spAutoFit/>
          </a:bodyPr>
          <a:lstStyle/>
          <a:p>
            <a:r>
              <a:rPr lang="en-US" dirty="0"/>
              <a:t>10 000 neurons</a:t>
            </a:r>
          </a:p>
          <a:p>
            <a:r>
              <a:rPr lang="en-US" dirty="0"/>
              <a:t>3 km wire</a:t>
            </a:r>
          </a:p>
        </p:txBody>
      </p:sp>
      <p:sp>
        <p:nvSpPr>
          <p:cNvPr id="35" name="Text Box 6"/>
          <p:cNvSpPr txBox="1">
            <a:spLocks noChangeArrowheads="1"/>
          </p:cNvSpPr>
          <p:nvPr/>
        </p:nvSpPr>
        <p:spPr bwMode="auto">
          <a:xfrm>
            <a:off x="1732547" y="3459479"/>
            <a:ext cx="1035528" cy="400110"/>
          </a:xfrm>
          <a:prstGeom prst="rect">
            <a:avLst/>
          </a:prstGeom>
          <a:noFill/>
          <a:ln w="9525">
            <a:noFill/>
            <a:miter lim="800000"/>
            <a:headEnd/>
            <a:tailEnd/>
          </a:ln>
        </p:spPr>
        <p:txBody>
          <a:bodyPr wrap="square">
            <a:spAutoFit/>
          </a:bodyPr>
          <a:lstStyle/>
          <a:p>
            <a:r>
              <a:rPr lang="en-US" sz="2000" dirty="0"/>
              <a:t>1mm</a:t>
            </a:r>
          </a:p>
        </p:txBody>
      </p:sp>
      <p:grpSp>
        <p:nvGrpSpPr>
          <p:cNvPr id="5" name="Group 42"/>
          <p:cNvGrpSpPr/>
          <p:nvPr/>
        </p:nvGrpSpPr>
        <p:grpSpPr>
          <a:xfrm>
            <a:off x="9495806" y="4985067"/>
            <a:ext cx="3746030" cy="5808930"/>
            <a:chOff x="9495806" y="4985067"/>
            <a:chExt cx="3746030" cy="5808930"/>
          </a:xfrm>
        </p:grpSpPr>
        <p:sp>
          <p:nvSpPr>
            <p:cNvPr id="36" name="Oval 35"/>
            <p:cNvSpPr/>
            <p:nvPr/>
          </p:nvSpPr>
          <p:spPr>
            <a:xfrm>
              <a:off x="12937036" y="5975667"/>
              <a:ext cx="304800" cy="352563"/>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Connector 37"/>
            <p:cNvCxnSpPr>
              <a:stCxn id="36" idx="0"/>
            </p:cNvCxnSpPr>
            <p:nvPr/>
          </p:nvCxnSpPr>
          <p:spPr>
            <a:xfrm flipH="1" flipV="1">
              <a:off x="9495806" y="4985067"/>
              <a:ext cx="3593630" cy="9906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36" idx="3"/>
            </p:cNvCxnSpPr>
            <p:nvPr/>
          </p:nvCxnSpPr>
          <p:spPr>
            <a:xfrm flipH="1">
              <a:off x="9495806" y="6276598"/>
              <a:ext cx="3485867" cy="451739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sp>
        <p:nvSpPr>
          <p:cNvPr id="52" name="Line 14"/>
          <p:cNvSpPr>
            <a:spLocks noChangeShapeType="1"/>
          </p:cNvSpPr>
          <p:nvPr/>
        </p:nvSpPr>
        <p:spPr bwMode="auto">
          <a:xfrm>
            <a:off x="12936489" y="8522437"/>
            <a:ext cx="7940819"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53" name="Line 15"/>
          <p:cNvSpPr>
            <a:spLocks noChangeShapeType="1"/>
          </p:cNvSpPr>
          <p:nvPr/>
        </p:nvSpPr>
        <p:spPr bwMode="auto">
          <a:xfrm flipV="1">
            <a:off x="12936489" y="6991267"/>
            <a:ext cx="0" cy="153117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aphicFrame>
        <p:nvGraphicFramePr>
          <p:cNvPr id="54" name="Object 2"/>
          <p:cNvGraphicFramePr>
            <a:graphicFrameLocks noChangeAspect="1"/>
          </p:cNvGraphicFramePr>
          <p:nvPr/>
        </p:nvGraphicFramePr>
        <p:xfrm>
          <a:off x="11475738" y="6866253"/>
          <a:ext cx="1220281" cy="1087438"/>
        </p:xfrm>
        <a:graphic>
          <a:graphicData uri="http://schemas.openxmlformats.org/presentationml/2006/ole">
            <mc:AlternateContent xmlns:mc="http://schemas.openxmlformats.org/markup-compatibility/2006">
              <mc:Choice xmlns:v="urn:schemas-microsoft-com:vml" Requires="v">
                <p:oleObj spid="_x0000_s178286" name="Equation" r:id="rId4" imgW="279360" imgH="203040" progId="Equation.DSMT4">
                  <p:embed/>
                </p:oleObj>
              </mc:Choice>
              <mc:Fallback>
                <p:oleObj name="Equation" r:id="rId4" imgW="279360" imgH="20304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75738" y="6866253"/>
                        <a:ext cx="1220281"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84"/>
          <p:cNvGrpSpPr/>
          <p:nvPr/>
        </p:nvGrpSpPr>
        <p:grpSpPr>
          <a:xfrm>
            <a:off x="12892117" y="3627884"/>
            <a:ext cx="7985192" cy="3136682"/>
            <a:chOff x="13683257" y="5212060"/>
            <a:chExt cx="7192517" cy="1552506"/>
          </a:xfrm>
        </p:grpSpPr>
        <p:sp>
          <p:nvSpPr>
            <p:cNvPr id="51" name="Line 14"/>
            <p:cNvSpPr>
              <a:spLocks noChangeShapeType="1"/>
            </p:cNvSpPr>
            <p:nvPr/>
          </p:nvSpPr>
          <p:spPr bwMode="auto">
            <a:xfrm>
              <a:off x="13695384" y="6764566"/>
              <a:ext cx="7180390"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76" name="Line 15"/>
            <p:cNvSpPr>
              <a:spLocks noChangeShapeType="1"/>
            </p:cNvSpPr>
            <p:nvPr/>
          </p:nvSpPr>
          <p:spPr bwMode="auto">
            <a:xfrm flipV="1">
              <a:off x="13683257" y="5212060"/>
              <a:ext cx="0" cy="153117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pSp>
      <p:graphicFrame>
        <p:nvGraphicFramePr>
          <p:cNvPr id="65543" name="Object 7"/>
          <p:cNvGraphicFramePr>
            <a:graphicFrameLocks noChangeAspect="1"/>
          </p:cNvGraphicFramePr>
          <p:nvPr/>
        </p:nvGraphicFramePr>
        <p:xfrm>
          <a:off x="11163797" y="3267845"/>
          <a:ext cx="1219290" cy="1087437"/>
        </p:xfrm>
        <a:graphic>
          <a:graphicData uri="http://schemas.openxmlformats.org/presentationml/2006/ole">
            <mc:AlternateContent xmlns:mc="http://schemas.openxmlformats.org/markup-compatibility/2006">
              <mc:Choice xmlns:v="urn:schemas-microsoft-com:vml" Requires="v">
                <p:oleObj spid="_x0000_s178287" name="Equation" r:id="rId6" imgW="279360" imgH="203040" progId="Equation.DSMT4">
                  <p:embed/>
                </p:oleObj>
              </mc:Choice>
              <mc:Fallback>
                <p:oleObj name="Equation" r:id="rId6" imgW="279360" imgH="20304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3797" y="3267845"/>
                        <a:ext cx="1219290"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85" name="Title 3"/>
          <p:cNvSpPr txBox="1">
            <a:spLocks/>
          </p:cNvSpPr>
          <p:nvPr/>
        </p:nvSpPr>
        <p:spPr>
          <a:xfrm>
            <a:off x="697827" y="32385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1.2Detour</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 Linear Differential Eq.</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grpSp>
        <p:nvGrpSpPr>
          <p:cNvPr id="3" name="Group 84"/>
          <p:cNvGrpSpPr/>
          <p:nvPr/>
        </p:nvGrpSpPr>
        <p:grpSpPr>
          <a:xfrm>
            <a:off x="15280633" y="8768076"/>
            <a:ext cx="3825785" cy="3105145"/>
            <a:chOff x="0" y="4402301"/>
            <a:chExt cx="5762377" cy="4554175"/>
          </a:xfrm>
        </p:grpSpPr>
        <p:sp>
          <p:nvSpPr>
            <p:cNvPr id="91" name="Line 22"/>
            <p:cNvSpPr>
              <a:spLocks noChangeShapeType="1"/>
            </p:cNvSpPr>
            <p:nvPr/>
          </p:nvSpPr>
          <p:spPr bwMode="auto">
            <a:xfrm flipH="1">
              <a:off x="2736304" y="4708004"/>
              <a:ext cx="1" cy="648071"/>
            </a:xfrm>
            <a:prstGeom prst="line">
              <a:avLst/>
            </a:prstGeom>
            <a:noFill/>
            <a:ln w="9525">
              <a:solidFill>
                <a:schemeClr val="tx1"/>
              </a:solidFill>
              <a:round/>
              <a:headEnd/>
              <a:tailEnd type="triangle" w="med" len="med"/>
            </a:ln>
          </p:spPr>
          <p:txBody>
            <a:bodyPr lIns="192902" tIns="96451" rIns="192902" bIns="96451"/>
            <a:lstStyle/>
            <a:p>
              <a:endParaRPr lang="en-US" dirty="0"/>
            </a:p>
          </p:txBody>
        </p:sp>
        <p:sp>
          <p:nvSpPr>
            <p:cNvPr id="92" name="Text Box 23"/>
            <p:cNvSpPr txBox="1">
              <a:spLocks noChangeArrowheads="1"/>
            </p:cNvSpPr>
            <p:nvPr/>
          </p:nvSpPr>
          <p:spPr bwMode="auto">
            <a:xfrm>
              <a:off x="2880320" y="4402301"/>
              <a:ext cx="1274429" cy="1025783"/>
            </a:xfrm>
            <a:prstGeom prst="rect">
              <a:avLst/>
            </a:prstGeom>
            <a:noFill/>
            <a:ln w="9525">
              <a:noFill/>
              <a:miter lim="800000"/>
              <a:headEnd/>
              <a:tailEnd/>
            </a:ln>
          </p:spPr>
          <p:txBody>
            <a:bodyPr wrap="none" lIns="192902" tIns="96451" rIns="192902" bIns="96451">
              <a:spAutoFit/>
            </a:bodyPr>
            <a:lstStyle/>
            <a:p>
              <a:r>
                <a:rPr lang="fr-CH" sz="5400" i="1" dirty="0"/>
                <a:t>I(t)</a:t>
              </a:r>
              <a:endParaRPr lang="fr-FR" sz="5400" i="1" dirty="0"/>
            </a:p>
          </p:txBody>
        </p:sp>
        <p:sp>
          <p:nvSpPr>
            <p:cNvPr id="93" name="Line 24"/>
            <p:cNvSpPr>
              <a:spLocks noChangeShapeType="1"/>
            </p:cNvSpPr>
            <p:nvPr/>
          </p:nvSpPr>
          <p:spPr bwMode="auto">
            <a:xfrm>
              <a:off x="433785" y="6614747"/>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94" name="Line 25"/>
            <p:cNvSpPr>
              <a:spLocks noChangeShapeType="1"/>
            </p:cNvSpPr>
            <p:nvPr/>
          </p:nvSpPr>
          <p:spPr bwMode="auto">
            <a:xfrm>
              <a:off x="433785" y="6997320"/>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96" name="Line 26"/>
            <p:cNvSpPr>
              <a:spLocks noChangeShapeType="1"/>
            </p:cNvSpPr>
            <p:nvPr/>
          </p:nvSpPr>
          <p:spPr bwMode="auto">
            <a:xfrm>
              <a:off x="943922"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97" name="Line 27"/>
            <p:cNvSpPr>
              <a:spLocks noChangeShapeType="1"/>
            </p:cNvSpPr>
            <p:nvPr/>
          </p:nvSpPr>
          <p:spPr bwMode="auto">
            <a:xfrm>
              <a:off x="2478088" y="4699072"/>
              <a:ext cx="0" cy="894545"/>
            </a:xfrm>
            <a:prstGeom prst="line">
              <a:avLst/>
            </a:prstGeom>
            <a:noFill/>
            <a:ln w="9525">
              <a:solidFill>
                <a:schemeClr val="tx1"/>
              </a:solidFill>
              <a:round/>
              <a:headEnd/>
              <a:tailEnd/>
            </a:ln>
          </p:spPr>
          <p:txBody>
            <a:bodyPr lIns="192902" tIns="96451" rIns="192902" bIns="96451"/>
            <a:lstStyle/>
            <a:p>
              <a:endParaRPr lang="en-US" dirty="0"/>
            </a:p>
          </p:txBody>
        </p:sp>
        <p:sp>
          <p:nvSpPr>
            <p:cNvPr id="98" name="Line 28"/>
            <p:cNvSpPr>
              <a:spLocks noChangeShapeType="1"/>
            </p:cNvSpPr>
            <p:nvPr/>
          </p:nvSpPr>
          <p:spPr bwMode="auto">
            <a:xfrm>
              <a:off x="3498365"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99" name="Line 29"/>
            <p:cNvSpPr>
              <a:spLocks noChangeShapeType="1"/>
            </p:cNvSpPr>
            <p:nvPr/>
          </p:nvSpPr>
          <p:spPr bwMode="auto">
            <a:xfrm>
              <a:off x="943922" y="6997321"/>
              <a:ext cx="0" cy="1021133"/>
            </a:xfrm>
            <a:prstGeom prst="line">
              <a:avLst/>
            </a:prstGeom>
            <a:noFill/>
            <a:ln w="9525">
              <a:solidFill>
                <a:schemeClr val="tx1"/>
              </a:solidFill>
              <a:round/>
              <a:headEnd/>
              <a:tailEnd/>
            </a:ln>
          </p:spPr>
          <p:txBody>
            <a:bodyPr lIns="192902" tIns="96451" rIns="192902" bIns="96451"/>
            <a:lstStyle/>
            <a:p>
              <a:endParaRPr lang="en-US" dirty="0"/>
            </a:p>
          </p:txBody>
        </p:sp>
        <p:sp>
          <p:nvSpPr>
            <p:cNvPr id="100" name="Line 30"/>
            <p:cNvSpPr>
              <a:spLocks noChangeShapeType="1"/>
            </p:cNvSpPr>
            <p:nvPr/>
          </p:nvSpPr>
          <p:spPr bwMode="auto">
            <a:xfrm>
              <a:off x="3497840" y="7507446"/>
              <a:ext cx="527" cy="511007"/>
            </a:xfrm>
            <a:prstGeom prst="line">
              <a:avLst/>
            </a:prstGeom>
            <a:noFill/>
            <a:ln w="9525">
              <a:solidFill>
                <a:schemeClr val="tx1"/>
              </a:solidFill>
              <a:round/>
              <a:headEnd/>
              <a:tailEnd/>
            </a:ln>
          </p:spPr>
          <p:txBody>
            <a:bodyPr lIns="192902" tIns="96451" rIns="192902" bIns="96451"/>
            <a:lstStyle/>
            <a:p>
              <a:endParaRPr lang="en-US" dirty="0"/>
            </a:p>
          </p:txBody>
        </p:sp>
        <p:sp>
          <p:nvSpPr>
            <p:cNvPr id="101" name="Rectangle 31"/>
            <p:cNvSpPr>
              <a:spLocks noChangeArrowheads="1"/>
            </p:cNvSpPr>
            <p:nvPr/>
          </p:nvSpPr>
          <p:spPr bwMode="auto">
            <a:xfrm>
              <a:off x="3329572" y="5976277"/>
              <a:ext cx="337592" cy="894545"/>
            </a:xfrm>
            <a:prstGeom prst="rect">
              <a:avLst/>
            </a:prstGeom>
            <a:solidFill>
              <a:schemeClr val="tx2"/>
            </a:solidFill>
            <a:ln w="9525">
              <a:solidFill>
                <a:schemeClr val="tx1"/>
              </a:solidFill>
              <a:miter lim="800000"/>
              <a:headEnd/>
              <a:tailEnd/>
            </a:ln>
          </p:spPr>
          <p:txBody>
            <a:bodyPr wrap="none" lIns="192902" tIns="96451" rIns="192902" bIns="96451" anchor="ctr"/>
            <a:lstStyle/>
            <a:p>
              <a:endParaRPr lang="en-US" dirty="0"/>
            </a:p>
          </p:txBody>
        </p:sp>
        <p:sp>
          <p:nvSpPr>
            <p:cNvPr id="102" name="Line 32"/>
            <p:cNvSpPr>
              <a:spLocks noChangeShapeType="1"/>
            </p:cNvSpPr>
            <p:nvPr/>
          </p:nvSpPr>
          <p:spPr bwMode="auto">
            <a:xfrm>
              <a:off x="943923" y="5593616"/>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103" name="Line 33"/>
            <p:cNvSpPr>
              <a:spLocks noChangeShapeType="1"/>
            </p:cNvSpPr>
            <p:nvPr/>
          </p:nvSpPr>
          <p:spPr bwMode="auto">
            <a:xfrm>
              <a:off x="943923" y="8018453"/>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104" name="Line 34"/>
            <p:cNvSpPr>
              <a:spLocks noChangeShapeType="1"/>
            </p:cNvSpPr>
            <p:nvPr/>
          </p:nvSpPr>
          <p:spPr bwMode="auto">
            <a:xfrm>
              <a:off x="2136746" y="8018452"/>
              <a:ext cx="0" cy="382573"/>
            </a:xfrm>
            <a:prstGeom prst="line">
              <a:avLst/>
            </a:prstGeom>
            <a:noFill/>
            <a:ln w="9525">
              <a:solidFill>
                <a:schemeClr val="tx1"/>
              </a:solidFill>
              <a:round/>
              <a:headEnd/>
              <a:tailEnd/>
            </a:ln>
          </p:spPr>
          <p:txBody>
            <a:bodyPr lIns="192902" tIns="96451" rIns="192902" bIns="96451"/>
            <a:lstStyle/>
            <a:p>
              <a:endParaRPr lang="en-US" dirty="0"/>
            </a:p>
          </p:txBody>
        </p:sp>
        <p:sp>
          <p:nvSpPr>
            <p:cNvPr id="105" name="Line 35"/>
            <p:cNvSpPr>
              <a:spLocks noChangeShapeType="1"/>
            </p:cNvSpPr>
            <p:nvPr/>
          </p:nvSpPr>
          <p:spPr bwMode="auto">
            <a:xfrm>
              <a:off x="1457810" y="8401025"/>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106" name="Line 36"/>
            <p:cNvSpPr>
              <a:spLocks noChangeShapeType="1"/>
            </p:cNvSpPr>
            <p:nvPr/>
          </p:nvSpPr>
          <p:spPr bwMode="auto">
            <a:xfrm>
              <a:off x="1795403" y="8527611"/>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107" name="Line 41"/>
            <p:cNvSpPr>
              <a:spLocks noChangeShapeType="1"/>
            </p:cNvSpPr>
            <p:nvPr/>
          </p:nvSpPr>
          <p:spPr bwMode="auto">
            <a:xfrm>
              <a:off x="3498366" y="5593616"/>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108" name="Line 42"/>
            <p:cNvSpPr>
              <a:spLocks noChangeShapeType="1"/>
            </p:cNvSpPr>
            <p:nvPr/>
          </p:nvSpPr>
          <p:spPr bwMode="auto">
            <a:xfrm>
              <a:off x="3498366" y="8018453"/>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109" name="Line 49"/>
            <p:cNvSpPr>
              <a:spLocks noChangeShapeType="1"/>
            </p:cNvSpPr>
            <p:nvPr/>
          </p:nvSpPr>
          <p:spPr bwMode="auto">
            <a:xfrm>
              <a:off x="5028782" y="5593616"/>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sp>
          <p:nvSpPr>
            <p:cNvPr id="110" name="Text Box 50"/>
            <p:cNvSpPr txBox="1">
              <a:spLocks noChangeArrowheads="1"/>
            </p:cNvSpPr>
            <p:nvPr/>
          </p:nvSpPr>
          <p:spPr bwMode="auto">
            <a:xfrm>
              <a:off x="4574909" y="6268745"/>
              <a:ext cx="796675" cy="1071949"/>
            </a:xfrm>
            <a:prstGeom prst="rect">
              <a:avLst/>
            </a:prstGeom>
            <a:noFill/>
            <a:ln w="9525">
              <a:noFill/>
              <a:miter lim="800000"/>
              <a:headEnd/>
              <a:tailEnd/>
            </a:ln>
          </p:spPr>
          <p:txBody>
            <a:bodyPr wrap="none" lIns="192902" tIns="96451" rIns="192902" bIns="96451">
              <a:spAutoFit/>
            </a:bodyPr>
            <a:lstStyle/>
            <a:p>
              <a:r>
                <a:rPr lang="fr-CH"/>
                <a:t>u</a:t>
              </a:r>
              <a:endParaRPr lang="fr-FR"/>
            </a:p>
          </p:txBody>
        </p:sp>
        <p:sp>
          <p:nvSpPr>
            <p:cNvPr id="111" name="Line 30"/>
            <p:cNvSpPr>
              <a:spLocks noChangeShapeType="1"/>
            </p:cNvSpPr>
            <p:nvPr/>
          </p:nvSpPr>
          <p:spPr bwMode="auto">
            <a:xfrm>
              <a:off x="3497841" y="6869458"/>
              <a:ext cx="0" cy="510390"/>
            </a:xfrm>
            <a:prstGeom prst="line">
              <a:avLst/>
            </a:prstGeom>
            <a:noFill/>
            <a:ln w="9525">
              <a:solidFill>
                <a:schemeClr val="tx1"/>
              </a:solidFill>
              <a:round/>
              <a:headEnd/>
              <a:tailEnd/>
            </a:ln>
          </p:spPr>
          <p:txBody>
            <a:bodyPr lIns="192902" tIns="96451" rIns="192902" bIns="96451"/>
            <a:lstStyle/>
            <a:p>
              <a:endParaRPr lang="en-US" dirty="0"/>
            </a:p>
          </p:txBody>
        </p:sp>
        <p:sp>
          <p:nvSpPr>
            <p:cNvPr id="112" name="Line 35"/>
            <p:cNvSpPr>
              <a:spLocks noChangeShapeType="1"/>
            </p:cNvSpPr>
            <p:nvPr/>
          </p:nvSpPr>
          <p:spPr bwMode="auto">
            <a:xfrm>
              <a:off x="2819195" y="7380860"/>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113" name="Line 36"/>
            <p:cNvSpPr>
              <a:spLocks noChangeShapeType="1"/>
            </p:cNvSpPr>
            <p:nvPr/>
          </p:nvSpPr>
          <p:spPr bwMode="auto">
            <a:xfrm>
              <a:off x="3156789" y="7507446"/>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114" name="Line 36"/>
            <p:cNvSpPr>
              <a:spLocks noChangeShapeType="1"/>
            </p:cNvSpPr>
            <p:nvPr/>
          </p:nvSpPr>
          <p:spPr bwMode="auto">
            <a:xfrm>
              <a:off x="1966543" y="8655824"/>
              <a:ext cx="321475" cy="0"/>
            </a:xfrm>
            <a:prstGeom prst="line">
              <a:avLst/>
            </a:prstGeom>
            <a:noFill/>
            <a:ln w="9525">
              <a:solidFill>
                <a:schemeClr val="tx1"/>
              </a:solidFill>
              <a:round/>
              <a:headEnd/>
              <a:tailEnd/>
            </a:ln>
          </p:spPr>
          <p:txBody>
            <a:bodyPr lIns="192902" tIns="96451" rIns="192902" bIns="96451"/>
            <a:lstStyle/>
            <a:p>
              <a:endParaRPr lang="en-US" dirty="0"/>
            </a:p>
          </p:txBody>
        </p:sp>
        <p:sp>
          <p:nvSpPr>
            <p:cNvPr id="115" name="Rounded Rectangle 114"/>
            <p:cNvSpPr/>
            <p:nvPr/>
          </p:nvSpPr>
          <p:spPr bwMode="auto">
            <a:xfrm>
              <a:off x="0" y="4563988"/>
              <a:ext cx="5762377" cy="439248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16" name="Line 49"/>
            <p:cNvSpPr>
              <a:spLocks noChangeShapeType="1"/>
            </p:cNvSpPr>
            <p:nvPr/>
          </p:nvSpPr>
          <p:spPr bwMode="auto">
            <a:xfrm flipV="1">
              <a:off x="4898281" y="7228284"/>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grpSp>
      <p:graphicFrame>
        <p:nvGraphicFramePr>
          <p:cNvPr id="7" name="Object 3"/>
          <p:cNvGraphicFramePr>
            <a:graphicFrameLocks noChangeAspect="1"/>
          </p:cNvGraphicFramePr>
          <p:nvPr/>
        </p:nvGraphicFramePr>
        <p:xfrm>
          <a:off x="12380913" y="1495425"/>
          <a:ext cx="7339012" cy="1943100"/>
        </p:xfrm>
        <a:graphic>
          <a:graphicData uri="http://schemas.openxmlformats.org/presentationml/2006/ole">
            <mc:AlternateContent xmlns:mc="http://schemas.openxmlformats.org/markup-compatibility/2006">
              <mc:Choice xmlns:v="urn:schemas-microsoft-com:vml" Requires="v">
                <p:oleObj spid="_x0000_s178288" name="Equation" r:id="rId8" imgW="1688760" imgH="393480" progId="Equation.3">
                  <p:embed/>
                </p:oleObj>
              </mc:Choice>
              <mc:Fallback>
                <p:oleObj name="Equation" r:id="rId8" imgW="1688760" imgH="393480" progId="Equation.3">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80913" y="1495425"/>
                        <a:ext cx="7339012"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72713" name="Object 9"/>
          <p:cNvGraphicFramePr>
            <a:graphicFrameLocks noChangeAspect="1"/>
          </p:cNvGraphicFramePr>
          <p:nvPr/>
        </p:nvGraphicFramePr>
        <p:xfrm>
          <a:off x="20778202" y="8089900"/>
          <a:ext cx="388938" cy="814388"/>
        </p:xfrm>
        <a:graphic>
          <a:graphicData uri="http://schemas.openxmlformats.org/presentationml/2006/ole">
            <mc:AlternateContent xmlns:mc="http://schemas.openxmlformats.org/markup-compatibility/2006">
              <mc:Choice xmlns:v="urn:schemas-microsoft-com:vml" Requires="v">
                <p:oleObj spid="_x0000_s178289" name="Equation" r:id="rId10" imgW="88560" imgH="152280" progId="Equation.DSMT4">
                  <p:embed/>
                </p:oleObj>
              </mc:Choice>
              <mc:Fallback>
                <p:oleObj name="Equation" r:id="rId10" imgW="88560" imgH="15228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778202" y="8089900"/>
                        <a:ext cx="388938"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17" name="Text Box 51"/>
          <p:cNvSpPr txBox="1">
            <a:spLocks noChangeArrowheads="1"/>
          </p:cNvSpPr>
          <p:nvPr/>
        </p:nvSpPr>
        <p:spPr bwMode="auto">
          <a:xfrm>
            <a:off x="1024762" y="4578587"/>
            <a:ext cx="10139035" cy="2287666"/>
          </a:xfrm>
          <a:prstGeom prst="rect">
            <a:avLst/>
          </a:prstGeom>
          <a:solidFill>
            <a:srgbClr val="87D4F7"/>
          </a:solidFill>
          <a:ln w="38100">
            <a:solidFill>
              <a:schemeClr val="accent2"/>
            </a:solidFill>
            <a:miter lim="800000"/>
            <a:headEnd/>
            <a:tailEnd/>
          </a:ln>
        </p:spPr>
        <p:txBody>
          <a:bodyPr wrap="none" lIns="192902" tIns="96451" rIns="192902" bIns="96451">
            <a:spAutoFit/>
          </a:bodyPr>
          <a:lstStyle/>
          <a:p>
            <a:r>
              <a:rPr lang="fr-CH" sz="6800" i="1" dirty="0"/>
              <a:t>Math </a:t>
            </a:r>
            <a:r>
              <a:rPr lang="fr-CH" sz="6800" i="1" dirty="0" err="1"/>
              <a:t>development</a:t>
            </a:r>
            <a:r>
              <a:rPr lang="fr-CH" sz="6800" i="1" dirty="0"/>
              <a:t>:</a:t>
            </a:r>
          </a:p>
          <a:p>
            <a:r>
              <a:rPr lang="fr-CH" sz="6800" i="1" dirty="0" err="1"/>
              <a:t>Response</a:t>
            </a:r>
            <a:r>
              <a:rPr lang="fr-CH" sz="6800" i="1" dirty="0"/>
              <a:t> to </a:t>
            </a:r>
            <a:r>
              <a:rPr lang="fr-CH" sz="6800" i="1" dirty="0" err="1"/>
              <a:t>step</a:t>
            </a:r>
            <a:r>
              <a:rPr lang="fr-CH" sz="6800" i="1" dirty="0"/>
              <a:t> </a:t>
            </a:r>
            <a:r>
              <a:rPr lang="fr-CH" sz="6800" i="1" dirty="0" err="1"/>
              <a:t>current</a:t>
            </a:r>
            <a:endParaRPr lang="fr-FR" sz="68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5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sp>
        <p:nvSpPr>
          <p:cNvPr id="52" name="Line 14"/>
          <p:cNvSpPr>
            <a:spLocks noChangeShapeType="1"/>
          </p:cNvSpPr>
          <p:nvPr/>
        </p:nvSpPr>
        <p:spPr bwMode="auto">
          <a:xfrm>
            <a:off x="12936489" y="8522437"/>
            <a:ext cx="7940819"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53" name="Line 15"/>
          <p:cNvSpPr>
            <a:spLocks noChangeShapeType="1"/>
          </p:cNvSpPr>
          <p:nvPr/>
        </p:nvSpPr>
        <p:spPr bwMode="auto">
          <a:xfrm flipV="1">
            <a:off x="12936489" y="6991267"/>
            <a:ext cx="0" cy="153117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aphicFrame>
        <p:nvGraphicFramePr>
          <p:cNvPr id="54" name="Object 2"/>
          <p:cNvGraphicFramePr>
            <a:graphicFrameLocks noChangeAspect="1"/>
          </p:cNvGraphicFramePr>
          <p:nvPr/>
        </p:nvGraphicFramePr>
        <p:xfrm>
          <a:off x="11475738" y="6866253"/>
          <a:ext cx="1220281" cy="1087438"/>
        </p:xfrm>
        <a:graphic>
          <a:graphicData uri="http://schemas.openxmlformats.org/presentationml/2006/ole">
            <mc:AlternateContent xmlns:mc="http://schemas.openxmlformats.org/markup-compatibility/2006">
              <mc:Choice xmlns:v="urn:schemas-microsoft-com:vml" Requires="v">
                <p:oleObj spid="_x0000_s179310" name="Equation" r:id="rId4" imgW="279360" imgH="203040" progId="Equation.DSMT4">
                  <p:embed/>
                </p:oleObj>
              </mc:Choice>
              <mc:Fallback>
                <p:oleObj name="Equation" r:id="rId4" imgW="279360" imgH="20304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75738" y="6866253"/>
                        <a:ext cx="1220281"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84"/>
          <p:cNvGrpSpPr/>
          <p:nvPr/>
        </p:nvGrpSpPr>
        <p:grpSpPr>
          <a:xfrm>
            <a:off x="12892117" y="3627884"/>
            <a:ext cx="7985192" cy="3136682"/>
            <a:chOff x="13683257" y="5212060"/>
            <a:chExt cx="7192517" cy="1552506"/>
          </a:xfrm>
        </p:grpSpPr>
        <p:sp>
          <p:nvSpPr>
            <p:cNvPr id="51" name="Line 14"/>
            <p:cNvSpPr>
              <a:spLocks noChangeShapeType="1"/>
            </p:cNvSpPr>
            <p:nvPr/>
          </p:nvSpPr>
          <p:spPr bwMode="auto">
            <a:xfrm>
              <a:off x="13695384" y="6764566"/>
              <a:ext cx="7180390"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76" name="Line 15"/>
            <p:cNvSpPr>
              <a:spLocks noChangeShapeType="1"/>
            </p:cNvSpPr>
            <p:nvPr/>
          </p:nvSpPr>
          <p:spPr bwMode="auto">
            <a:xfrm flipV="1">
              <a:off x="13683257" y="5212060"/>
              <a:ext cx="0" cy="153117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pSp>
      <p:graphicFrame>
        <p:nvGraphicFramePr>
          <p:cNvPr id="65543" name="Object 7"/>
          <p:cNvGraphicFramePr>
            <a:graphicFrameLocks noChangeAspect="1"/>
          </p:cNvGraphicFramePr>
          <p:nvPr/>
        </p:nvGraphicFramePr>
        <p:xfrm>
          <a:off x="11163797" y="3267845"/>
          <a:ext cx="1219290" cy="1087437"/>
        </p:xfrm>
        <a:graphic>
          <a:graphicData uri="http://schemas.openxmlformats.org/presentationml/2006/ole">
            <mc:AlternateContent xmlns:mc="http://schemas.openxmlformats.org/markup-compatibility/2006">
              <mc:Choice xmlns:v="urn:schemas-microsoft-com:vml" Requires="v">
                <p:oleObj spid="_x0000_s179311" name="Equation" r:id="rId6" imgW="279360" imgH="203040" progId="Equation.DSMT4">
                  <p:embed/>
                </p:oleObj>
              </mc:Choice>
              <mc:Fallback>
                <p:oleObj name="Equation" r:id="rId6" imgW="279360" imgH="20304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3797" y="3267845"/>
                        <a:ext cx="1219290"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85" name="Title 3"/>
          <p:cNvSpPr txBox="1">
            <a:spLocks/>
          </p:cNvSpPr>
          <p:nvPr/>
        </p:nvSpPr>
        <p:spPr>
          <a:xfrm>
            <a:off x="697827" y="32385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1.2Detour</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 Step current input</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grpSp>
        <p:nvGrpSpPr>
          <p:cNvPr id="3" name="Group 84"/>
          <p:cNvGrpSpPr/>
          <p:nvPr/>
        </p:nvGrpSpPr>
        <p:grpSpPr>
          <a:xfrm>
            <a:off x="15280633" y="8768076"/>
            <a:ext cx="3825785" cy="3105145"/>
            <a:chOff x="0" y="4402301"/>
            <a:chExt cx="5762377" cy="4554175"/>
          </a:xfrm>
        </p:grpSpPr>
        <p:sp>
          <p:nvSpPr>
            <p:cNvPr id="91" name="Line 22"/>
            <p:cNvSpPr>
              <a:spLocks noChangeShapeType="1"/>
            </p:cNvSpPr>
            <p:nvPr/>
          </p:nvSpPr>
          <p:spPr bwMode="auto">
            <a:xfrm flipH="1">
              <a:off x="2736304" y="4708004"/>
              <a:ext cx="1" cy="648071"/>
            </a:xfrm>
            <a:prstGeom prst="line">
              <a:avLst/>
            </a:prstGeom>
            <a:noFill/>
            <a:ln w="9525">
              <a:solidFill>
                <a:schemeClr val="tx1"/>
              </a:solidFill>
              <a:round/>
              <a:headEnd/>
              <a:tailEnd type="triangle" w="med" len="med"/>
            </a:ln>
          </p:spPr>
          <p:txBody>
            <a:bodyPr lIns="192902" tIns="96451" rIns="192902" bIns="96451"/>
            <a:lstStyle/>
            <a:p>
              <a:endParaRPr lang="en-US" dirty="0"/>
            </a:p>
          </p:txBody>
        </p:sp>
        <p:sp>
          <p:nvSpPr>
            <p:cNvPr id="92" name="Text Box 23"/>
            <p:cNvSpPr txBox="1">
              <a:spLocks noChangeArrowheads="1"/>
            </p:cNvSpPr>
            <p:nvPr/>
          </p:nvSpPr>
          <p:spPr bwMode="auto">
            <a:xfrm>
              <a:off x="2880320" y="4402301"/>
              <a:ext cx="1274429" cy="1025783"/>
            </a:xfrm>
            <a:prstGeom prst="rect">
              <a:avLst/>
            </a:prstGeom>
            <a:noFill/>
            <a:ln w="9525">
              <a:noFill/>
              <a:miter lim="800000"/>
              <a:headEnd/>
              <a:tailEnd/>
            </a:ln>
          </p:spPr>
          <p:txBody>
            <a:bodyPr wrap="none" lIns="192902" tIns="96451" rIns="192902" bIns="96451">
              <a:spAutoFit/>
            </a:bodyPr>
            <a:lstStyle/>
            <a:p>
              <a:r>
                <a:rPr lang="fr-CH" sz="5400" i="1" dirty="0"/>
                <a:t>I(t)</a:t>
              </a:r>
              <a:endParaRPr lang="fr-FR" sz="5400" i="1" dirty="0"/>
            </a:p>
          </p:txBody>
        </p:sp>
        <p:sp>
          <p:nvSpPr>
            <p:cNvPr id="93" name="Line 24"/>
            <p:cNvSpPr>
              <a:spLocks noChangeShapeType="1"/>
            </p:cNvSpPr>
            <p:nvPr/>
          </p:nvSpPr>
          <p:spPr bwMode="auto">
            <a:xfrm>
              <a:off x="433785" y="6614747"/>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94" name="Line 25"/>
            <p:cNvSpPr>
              <a:spLocks noChangeShapeType="1"/>
            </p:cNvSpPr>
            <p:nvPr/>
          </p:nvSpPr>
          <p:spPr bwMode="auto">
            <a:xfrm>
              <a:off x="433785" y="6997320"/>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96" name="Line 26"/>
            <p:cNvSpPr>
              <a:spLocks noChangeShapeType="1"/>
            </p:cNvSpPr>
            <p:nvPr/>
          </p:nvSpPr>
          <p:spPr bwMode="auto">
            <a:xfrm>
              <a:off x="943922"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97" name="Line 27"/>
            <p:cNvSpPr>
              <a:spLocks noChangeShapeType="1"/>
            </p:cNvSpPr>
            <p:nvPr/>
          </p:nvSpPr>
          <p:spPr bwMode="auto">
            <a:xfrm>
              <a:off x="2478088" y="4699072"/>
              <a:ext cx="0" cy="894545"/>
            </a:xfrm>
            <a:prstGeom prst="line">
              <a:avLst/>
            </a:prstGeom>
            <a:noFill/>
            <a:ln w="9525">
              <a:solidFill>
                <a:schemeClr val="tx1"/>
              </a:solidFill>
              <a:round/>
              <a:headEnd/>
              <a:tailEnd/>
            </a:ln>
          </p:spPr>
          <p:txBody>
            <a:bodyPr lIns="192902" tIns="96451" rIns="192902" bIns="96451"/>
            <a:lstStyle/>
            <a:p>
              <a:endParaRPr lang="en-US" dirty="0"/>
            </a:p>
          </p:txBody>
        </p:sp>
        <p:sp>
          <p:nvSpPr>
            <p:cNvPr id="98" name="Line 28"/>
            <p:cNvSpPr>
              <a:spLocks noChangeShapeType="1"/>
            </p:cNvSpPr>
            <p:nvPr/>
          </p:nvSpPr>
          <p:spPr bwMode="auto">
            <a:xfrm>
              <a:off x="3498365"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99" name="Line 29"/>
            <p:cNvSpPr>
              <a:spLocks noChangeShapeType="1"/>
            </p:cNvSpPr>
            <p:nvPr/>
          </p:nvSpPr>
          <p:spPr bwMode="auto">
            <a:xfrm>
              <a:off x="943922" y="6997321"/>
              <a:ext cx="0" cy="1021133"/>
            </a:xfrm>
            <a:prstGeom prst="line">
              <a:avLst/>
            </a:prstGeom>
            <a:noFill/>
            <a:ln w="9525">
              <a:solidFill>
                <a:schemeClr val="tx1"/>
              </a:solidFill>
              <a:round/>
              <a:headEnd/>
              <a:tailEnd/>
            </a:ln>
          </p:spPr>
          <p:txBody>
            <a:bodyPr lIns="192902" tIns="96451" rIns="192902" bIns="96451"/>
            <a:lstStyle/>
            <a:p>
              <a:endParaRPr lang="en-US" dirty="0"/>
            </a:p>
          </p:txBody>
        </p:sp>
        <p:sp>
          <p:nvSpPr>
            <p:cNvPr id="100" name="Line 30"/>
            <p:cNvSpPr>
              <a:spLocks noChangeShapeType="1"/>
            </p:cNvSpPr>
            <p:nvPr/>
          </p:nvSpPr>
          <p:spPr bwMode="auto">
            <a:xfrm>
              <a:off x="3497840" y="7507446"/>
              <a:ext cx="527" cy="511007"/>
            </a:xfrm>
            <a:prstGeom prst="line">
              <a:avLst/>
            </a:prstGeom>
            <a:noFill/>
            <a:ln w="9525">
              <a:solidFill>
                <a:schemeClr val="tx1"/>
              </a:solidFill>
              <a:round/>
              <a:headEnd/>
              <a:tailEnd/>
            </a:ln>
          </p:spPr>
          <p:txBody>
            <a:bodyPr lIns="192902" tIns="96451" rIns="192902" bIns="96451"/>
            <a:lstStyle/>
            <a:p>
              <a:endParaRPr lang="en-US" dirty="0"/>
            </a:p>
          </p:txBody>
        </p:sp>
        <p:sp>
          <p:nvSpPr>
            <p:cNvPr id="101" name="Rectangle 31"/>
            <p:cNvSpPr>
              <a:spLocks noChangeArrowheads="1"/>
            </p:cNvSpPr>
            <p:nvPr/>
          </p:nvSpPr>
          <p:spPr bwMode="auto">
            <a:xfrm>
              <a:off x="3329572" y="5976277"/>
              <a:ext cx="337592" cy="894545"/>
            </a:xfrm>
            <a:prstGeom prst="rect">
              <a:avLst/>
            </a:prstGeom>
            <a:solidFill>
              <a:schemeClr val="tx2"/>
            </a:solidFill>
            <a:ln w="9525">
              <a:solidFill>
                <a:schemeClr val="tx1"/>
              </a:solidFill>
              <a:miter lim="800000"/>
              <a:headEnd/>
              <a:tailEnd/>
            </a:ln>
          </p:spPr>
          <p:txBody>
            <a:bodyPr wrap="none" lIns="192902" tIns="96451" rIns="192902" bIns="96451" anchor="ctr"/>
            <a:lstStyle/>
            <a:p>
              <a:endParaRPr lang="en-US" dirty="0"/>
            </a:p>
          </p:txBody>
        </p:sp>
        <p:sp>
          <p:nvSpPr>
            <p:cNvPr id="102" name="Line 32"/>
            <p:cNvSpPr>
              <a:spLocks noChangeShapeType="1"/>
            </p:cNvSpPr>
            <p:nvPr/>
          </p:nvSpPr>
          <p:spPr bwMode="auto">
            <a:xfrm>
              <a:off x="943923" y="5593616"/>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103" name="Line 33"/>
            <p:cNvSpPr>
              <a:spLocks noChangeShapeType="1"/>
            </p:cNvSpPr>
            <p:nvPr/>
          </p:nvSpPr>
          <p:spPr bwMode="auto">
            <a:xfrm>
              <a:off x="943923" y="8018453"/>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104" name="Line 34"/>
            <p:cNvSpPr>
              <a:spLocks noChangeShapeType="1"/>
            </p:cNvSpPr>
            <p:nvPr/>
          </p:nvSpPr>
          <p:spPr bwMode="auto">
            <a:xfrm>
              <a:off x="2136746" y="8018452"/>
              <a:ext cx="0" cy="382573"/>
            </a:xfrm>
            <a:prstGeom prst="line">
              <a:avLst/>
            </a:prstGeom>
            <a:noFill/>
            <a:ln w="9525">
              <a:solidFill>
                <a:schemeClr val="tx1"/>
              </a:solidFill>
              <a:round/>
              <a:headEnd/>
              <a:tailEnd/>
            </a:ln>
          </p:spPr>
          <p:txBody>
            <a:bodyPr lIns="192902" tIns="96451" rIns="192902" bIns="96451"/>
            <a:lstStyle/>
            <a:p>
              <a:endParaRPr lang="en-US" dirty="0"/>
            </a:p>
          </p:txBody>
        </p:sp>
        <p:sp>
          <p:nvSpPr>
            <p:cNvPr id="105" name="Line 35"/>
            <p:cNvSpPr>
              <a:spLocks noChangeShapeType="1"/>
            </p:cNvSpPr>
            <p:nvPr/>
          </p:nvSpPr>
          <p:spPr bwMode="auto">
            <a:xfrm>
              <a:off x="1457810" y="8401025"/>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106" name="Line 36"/>
            <p:cNvSpPr>
              <a:spLocks noChangeShapeType="1"/>
            </p:cNvSpPr>
            <p:nvPr/>
          </p:nvSpPr>
          <p:spPr bwMode="auto">
            <a:xfrm>
              <a:off x="1795403" y="8527611"/>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107" name="Line 41"/>
            <p:cNvSpPr>
              <a:spLocks noChangeShapeType="1"/>
            </p:cNvSpPr>
            <p:nvPr/>
          </p:nvSpPr>
          <p:spPr bwMode="auto">
            <a:xfrm>
              <a:off x="3498366" y="5593616"/>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108" name="Line 42"/>
            <p:cNvSpPr>
              <a:spLocks noChangeShapeType="1"/>
            </p:cNvSpPr>
            <p:nvPr/>
          </p:nvSpPr>
          <p:spPr bwMode="auto">
            <a:xfrm>
              <a:off x="3498366" y="8018453"/>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109" name="Line 49"/>
            <p:cNvSpPr>
              <a:spLocks noChangeShapeType="1"/>
            </p:cNvSpPr>
            <p:nvPr/>
          </p:nvSpPr>
          <p:spPr bwMode="auto">
            <a:xfrm>
              <a:off x="5028782" y="5593616"/>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sp>
          <p:nvSpPr>
            <p:cNvPr id="110" name="Text Box 50"/>
            <p:cNvSpPr txBox="1">
              <a:spLocks noChangeArrowheads="1"/>
            </p:cNvSpPr>
            <p:nvPr/>
          </p:nvSpPr>
          <p:spPr bwMode="auto">
            <a:xfrm>
              <a:off x="4574909" y="6268745"/>
              <a:ext cx="796675" cy="1071949"/>
            </a:xfrm>
            <a:prstGeom prst="rect">
              <a:avLst/>
            </a:prstGeom>
            <a:noFill/>
            <a:ln w="9525">
              <a:noFill/>
              <a:miter lim="800000"/>
              <a:headEnd/>
              <a:tailEnd/>
            </a:ln>
          </p:spPr>
          <p:txBody>
            <a:bodyPr wrap="none" lIns="192902" tIns="96451" rIns="192902" bIns="96451">
              <a:spAutoFit/>
            </a:bodyPr>
            <a:lstStyle/>
            <a:p>
              <a:r>
                <a:rPr lang="fr-CH"/>
                <a:t>u</a:t>
              </a:r>
              <a:endParaRPr lang="fr-FR"/>
            </a:p>
          </p:txBody>
        </p:sp>
        <p:sp>
          <p:nvSpPr>
            <p:cNvPr id="111" name="Line 30"/>
            <p:cNvSpPr>
              <a:spLocks noChangeShapeType="1"/>
            </p:cNvSpPr>
            <p:nvPr/>
          </p:nvSpPr>
          <p:spPr bwMode="auto">
            <a:xfrm>
              <a:off x="3497841" y="6869458"/>
              <a:ext cx="0" cy="510390"/>
            </a:xfrm>
            <a:prstGeom prst="line">
              <a:avLst/>
            </a:prstGeom>
            <a:noFill/>
            <a:ln w="9525">
              <a:solidFill>
                <a:schemeClr val="tx1"/>
              </a:solidFill>
              <a:round/>
              <a:headEnd/>
              <a:tailEnd/>
            </a:ln>
          </p:spPr>
          <p:txBody>
            <a:bodyPr lIns="192902" tIns="96451" rIns="192902" bIns="96451"/>
            <a:lstStyle/>
            <a:p>
              <a:endParaRPr lang="en-US" dirty="0"/>
            </a:p>
          </p:txBody>
        </p:sp>
        <p:sp>
          <p:nvSpPr>
            <p:cNvPr id="112" name="Line 35"/>
            <p:cNvSpPr>
              <a:spLocks noChangeShapeType="1"/>
            </p:cNvSpPr>
            <p:nvPr/>
          </p:nvSpPr>
          <p:spPr bwMode="auto">
            <a:xfrm>
              <a:off x="2819195" y="7380860"/>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113" name="Line 36"/>
            <p:cNvSpPr>
              <a:spLocks noChangeShapeType="1"/>
            </p:cNvSpPr>
            <p:nvPr/>
          </p:nvSpPr>
          <p:spPr bwMode="auto">
            <a:xfrm>
              <a:off x="3156789" y="7507446"/>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114" name="Line 36"/>
            <p:cNvSpPr>
              <a:spLocks noChangeShapeType="1"/>
            </p:cNvSpPr>
            <p:nvPr/>
          </p:nvSpPr>
          <p:spPr bwMode="auto">
            <a:xfrm>
              <a:off x="1966543" y="8655824"/>
              <a:ext cx="321475" cy="0"/>
            </a:xfrm>
            <a:prstGeom prst="line">
              <a:avLst/>
            </a:prstGeom>
            <a:noFill/>
            <a:ln w="9525">
              <a:solidFill>
                <a:schemeClr val="tx1"/>
              </a:solidFill>
              <a:round/>
              <a:headEnd/>
              <a:tailEnd/>
            </a:ln>
          </p:spPr>
          <p:txBody>
            <a:bodyPr lIns="192902" tIns="96451" rIns="192902" bIns="96451"/>
            <a:lstStyle/>
            <a:p>
              <a:endParaRPr lang="en-US" dirty="0"/>
            </a:p>
          </p:txBody>
        </p:sp>
        <p:sp>
          <p:nvSpPr>
            <p:cNvPr id="115" name="Rounded Rectangle 114"/>
            <p:cNvSpPr/>
            <p:nvPr/>
          </p:nvSpPr>
          <p:spPr bwMode="auto">
            <a:xfrm>
              <a:off x="0" y="4563988"/>
              <a:ext cx="5762377" cy="439248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16" name="Line 49"/>
            <p:cNvSpPr>
              <a:spLocks noChangeShapeType="1"/>
            </p:cNvSpPr>
            <p:nvPr/>
          </p:nvSpPr>
          <p:spPr bwMode="auto">
            <a:xfrm flipV="1">
              <a:off x="4898281" y="7228284"/>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grpSp>
      <p:graphicFrame>
        <p:nvGraphicFramePr>
          <p:cNvPr id="7" name="Object 3"/>
          <p:cNvGraphicFramePr>
            <a:graphicFrameLocks noChangeAspect="1"/>
          </p:cNvGraphicFramePr>
          <p:nvPr/>
        </p:nvGraphicFramePr>
        <p:xfrm>
          <a:off x="12380913" y="1495425"/>
          <a:ext cx="7339012" cy="1943100"/>
        </p:xfrm>
        <a:graphic>
          <a:graphicData uri="http://schemas.openxmlformats.org/presentationml/2006/ole">
            <mc:AlternateContent xmlns:mc="http://schemas.openxmlformats.org/markup-compatibility/2006">
              <mc:Choice xmlns:v="urn:schemas-microsoft-com:vml" Requires="v">
                <p:oleObj spid="_x0000_s179312" name="Equation" r:id="rId8" imgW="1688760" imgH="393480" progId="Equation.3">
                  <p:embed/>
                </p:oleObj>
              </mc:Choice>
              <mc:Fallback>
                <p:oleObj name="Equation" r:id="rId8" imgW="1688760" imgH="393480" progId="Equation.3">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80913" y="1495425"/>
                        <a:ext cx="7339012"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72713" name="Object 9"/>
          <p:cNvGraphicFramePr>
            <a:graphicFrameLocks noChangeAspect="1"/>
          </p:cNvGraphicFramePr>
          <p:nvPr/>
        </p:nvGraphicFramePr>
        <p:xfrm>
          <a:off x="20850391" y="8089900"/>
          <a:ext cx="388938" cy="814388"/>
        </p:xfrm>
        <a:graphic>
          <a:graphicData uri="http://schemas.openxmlformats.org/presentationml/2006/ole">
            <mc:AlternateContent xmlns:mc="http://schemas.openxmlformats.org/markup-compatibility/2006">
              <mc:Choice xmlns:v="urn:schemas-microsoft-com:vml" Requires="v">
                <p:oleObj spid="_x0000_s179313" name="Equation" r:id="rId10" imgW="88560" imgH="152280" progId="Equation.DSMT4">
                  <p:embed/>
                </p:oleObj>
              </mc:Choice>
              <mc:Fallback>
                <p:oleObj name="Equation" r:id="rId10" imgW="88560" imgH="15228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850391" y="8089900"/>
                        <a:ext cx="388938"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cxnSp>
        <p:nvCxnSpPr>
          <p:cNvPr id="40" name="Straight Connector 39"/>
          <p:cNvCxnSpPr>
            <a:stCxn id="53" idx="0"/>
          </p:cNvCxnSpPr>
          <p:nvPr/>
        </p:nvCxnSpPr>
        <p:spPr>
          <a:xfrm>
            <a:off x="12936489" y="8522437"/>
            <a:ext cx="1475865" cy="0"/>
          </a:xfrm>
          <a:prstGeom prst="line">
            <a:avLst/>
          </a:prstGeom>
          <a:ln w="57150">
            <a:solidFill>
              <a:srgbClr val="3550FE"/>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4412354" y="7567939"/>
            <a:ext cx="4434607" cy="0"/>
          </a:xfrm>
          <a:prstGeom prst="line">
            <a:avLst/>
          </a:prstGeom>
          <a:ln w="57150">
            <a:solidFill>
              <a:srgbClr val="3550FE"/>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14412354" y="7567939"/>
            <a:ext cx="0" cy="954498"/>
          </a:xfrm>
          <a:prstGeom prst="line">
            <a:avLst/>
          </a:prstGeom>
          <a:ln w="57150">
            <a:solidFill>
              <a:srgbClr val="3550FE"/>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A88E3ED-423E-4898-A361-137912376D80}"/>
              </a:ext>
            </a:extLst>
          </p:cNvPr>
          <p:cNvPicPr>
            <a:picLocks noChangeAspect="1"/>
          </p:cNvPicPr>
          <p:nvPr/>
        </p:nvPicPr>
        <p:blipFill>
          <a:blip r:embed="rId3"/>
          <a:stretch>
            <a:fillRect/>
          </a:stretch>
        </p:blipFill>
        <p:spPr>
          <a:xfrm>
            <a:off x="-144025" y="0"/>
            <a:ext cx="21895511" cy="1215231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EB5E9120-C0BD-4182-8469-43CF79B15F69}"/>
                  </a:ext>
                </a:extLst>
              </p14:cNvPr>
              <p14:cNvContentPartPr/>
              <p14:nvPr/>
            </p14:nvContentPartPr>
            <p14:xfrm>
              <a:off x="66600" y="8465760"/>
              <a:ext cx="12641040" cy="2872440"/>
            </p14:xfrm>
          </p:contentPart>
        </mc:Choice>
        <mc:Fallback xmlns="">
          <p:pic>
            <p:nvPicPr>
              <p:cNvPr id="3" name="墨迹 2">
                <a:extLst>
                  <a:ext uri="{FF2B5EF4-FFF2-40B4-BE49-F238E27FC236}">
                    <a16:creationId xmlns:a16="http://schemas.microsoft.com/office/drawing/2014/main" id="{EB5E9120-C0BD-4182-8469-43CF79B15F69}"/>
                  </a:ext>
                </a:extLst>
              </p:cNvPr>
              <p:cNvPicPr/>
              <p:nvPr/>
            </p:nvPicPr>
            <p:blipFill>
              <a:blip r:embed="rId5"/>
              <a:stretch>
                <a:fillRect/>
              </a:stretch>
            </p:blipFill>
            <p:spPr>
              <a:xfrm>
                <a:off x="57240" y="8456400"/>
                <a:ext cx="12659760" cy="2891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47CC0C9F-027C-4E13-BFB8-7223273D3983}"/>
                  </a:ext>
                </a:extLst>
              </p14:cNvPr>
              <p14:cNvContentPartPr/>
              <p14:nvPr/>
            </p14:nvContentPartPr>
            <p14:xfrm>
              <a:off x="10511640" y="2295720"/>
              <a:ext cx="10073160" cy="6066000"/>
            </p14:xfrm>
          </p:contentPart>
        </mc:Choice>
        <mc:Fallback>
          <p:pic>
            <p:nvPicPr>
              <p:cNvPr id="4" name="墨迹 3">
                <a:extLst>
                  <a:ext uri="{FF2B5EF4-FFF2-40B4-BE49-F238E27FC236}">
                    <a16:creationId xmlns:a16="http://schemas.microsoft.com/office/drawing/2014/main" id="{47CC0C9F-027C-4E13-BFB8-7223273D3983}"/>
                  </a:ext>
                </a:extLst>
              </p:cNvPr>
              <p:cNvPicPr/>
              <p:nvPr/>
            </p:nvPicPr>
            <p:blipFill>
              <a:blip r:embed="rId7"/>
              <a:stretch>
                <a:fillRect/>
              </a:stretch>
            </p:blipFill>
            <p:spPr>
              <a:xfrm>
                <a:off x="10502280" y="2286360"/>
                <a:ext cx="10091880" cy="6084720"/>
              </a:xfrm>
              <a:prstGeom prst="rect">
                <a:avLst/>
              </a:prstGeom>
            </p:spPr>
          </p:pic>
        </mc:Fallback>
      </mc:AlternateContent>
    </p:spTree>
    <p:extLst>
      <p:ext uri="{BB962C8B-B14F-4D97-AF65-F5344CB8AC3E}">
        <p14:creationId xmlns:p14="http://schemas.microsoft.com/office/powerpoint/2010/main" val="632062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sp>
        <p:nvSpPr>
          <p:cNvPr id="52" name="Line 14"/>
          <p:cNvSpPr>
            <a:spLocks noChangeShapeType="1"/>
          </p:cNvSpPr>
          <p:nvPr/>
        </p:nvSpPr>
        <p:spPr bwMode="auto">
          <a:xfrm>
            <a:off x="12936489" y="8522437"/>
            <a:ext cx="7940819"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53" name="Line 15"/>
          <p:cNvSpPr>
            <a:spLocks noChangeShapeType="1"/>
          </p:cNvSpPr>
          <p:nvPr/>
        </p:nvSpPr>
        <p:spPr bwMode="auto">
          <a:xfrm flipV="1">
            <a:off x="12936489" y="6991267"/>
            <a:ext cx="0" cy="153117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aphicFrame>
        <p:nvGraphicFramePr>
          <p:cNvPr id="54" name="Object 2"/>
          <p:cNvGraphicFramePr>
            <a:graphicFrameLocks noChangeAspect="1"/>
          </p:cNvGraphicFramePr>
          <p:nvPr/>
        </p:nvGraphicFramePr>
        <p:xfrm>
          <a:off x="11475738" y="6866253"/>
          <a:ext cx="1220281" cy="1087438"/>
        </p:xfrm>
        <a:graphic>
          <a:graphicData uri="http://schemas.openxmlformats.org/presentationml/2006/ole">
            <mc:AlternateContent xmlns:mc="http://schemas.openxmlformats.org/markup-compatibility/2006">
              <mc:Choice xmlns:v="urn:schemas-microsoft-com:vml" Requires="v">
                <p:oleObj spid="_x0000_s180478" name="Equation" r:id="rId4" imgW="279360" imgH="203040" progId="Equation.DSMT4">
                  <p:embed/>
                </p:oleObj>
              </mc:Choice>
              <mc:Fallback>
                <p:oleObj name="Equation" r:id="rId4" imgW="279360" imgH="20304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75738" y="6866253"/>
                        <a:ext cx="1220281"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84"/>
          <p:cNvGrpSpPr/>
          <p:nvPr/>
        </p:nvGrpSpPr>
        <p:grpSpPr>
          <a:xfrm>
            <a:off x="12892117" y="3627884"/>
            <a:ext cx="7985192" cy="3136682"/>
            <a:chOff x="13683257" y="5212060"/>
            <a:chExt cx="7192517" cy="1552506"/>
          </a:xfrm>
        </p:grpSpPr>
        <p:sp>
          <p:nvSpPr>
            <p:cNvPr id="51" name="Line 14"/>
            <p:cNvSpPr>
              <a:spLocks noChangeShapeType="1"/>
            </p:cNvSpPr>
            <p:nvPr/>
          </p:nvSpPr>
          <p:spPr bwMode="auto">
            <a:xfrm>
              <a:off x="13695384" y="6764566"/>
              <a:ext cx="7180390"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76" name="Line 15"/>
            <p:cNvSpPr>
              <a:spLocks noChangeShapeType="1"/>
            </p:cNvSpPr>
            <p:nvPr/>
          </p:nvSpPr>
          <p:spPr bwMode="auto">
            <a:xfrm flipV="1">
              <a:off x="13683257" y="5212060"/>
              <a:ext cx="0" cy="153117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pSp>
      <p:graphicFrame>
        <p:nvGraphicFramePr>
          <p:cNvPr id="65543" name="Object 7"/>
          <p:cNvGraphicFramePr>
            <a:graphicFrameLocks noChangeAspect="1"/>
          </p:cNvGraphicFramePr>
          <p:nvPr/>
        </p:nvGraphicFramePr>
        <p:xfrm>
          <a:off x="11476616" y="3267845"/>
          <a:ext cx="1219290" cy="1087437"/>
        </p:xfrm>
        <a:graphic>
          <a:graphicData uri="http://schemas.openxmlformats.org/presentationml/2006/ole">
            <mc:AlternateContent xmlns:mc="http://schemas.openxmlformats.org/markup-compatibility/2006">
              <mc:Choice xmlns:v="urn:schemas-microsoft-com:vml" Requires="v">
                <p:oleObj spid="_x0000_s180479" name="Equation" r:id="rId6" imgW="279360" imgH="203040" progId="Equation.DSMT4">
                  <p:embed/>
                </p:oleObj>
              </mc:Choice>
              <mc:Fallback>
                <p:oleObj name="Equation" r:id="rId6" imgW="279360" imgH="20304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76616" y="3267845"/>
                        <a:ext cx="1219290"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85" name="Title 3"/>
          <p:cNvSpPr txBox="1">
            <a:spLocks/>
          </p:cNvSpPr>
          <p:nvPr/>
        </p:nvSpPr>
        <p:spPr>
          <a:xfrm>
            <a:off x="697827" y="32385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1.2Detour</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 Short pulse input</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grpSp>
        <p:nvGrpSpPr>
          <p:cNvPr id="3" name="Group 84"/>
          <p:cNvGrpSpPr/>
          <p:nvPr/>
        </p:nvGrpSpPr>
        <p:grpSpPr>
          <a:xfrm>
            <a:off x="15280633" y="8768076"/>
            <a:ext cx="3834131" cy="3105145"/>
            <a:chOff x="0" y="4402301"/>
            <a:chExt cx="5774947" cy="4554175"/>
          </a:xfrm>
        </p:grpSpPr>
        <p:sp>
          <p:nvSpPr>
            <p:cNvPr id="91" name="Line 22"/>
            <p:cNvSpPr>
              <a:spLocks noChangeShapeType="1"/>
            </p:cNvSpPr>
            <p:nvPr/>
          </p:nvSpPr>
          <p:spPr bwMode="auto">
            <a:xfrm flipH="1">
              <a:off x="2736304" y="4708004"/>
              <a:ext cx="1" cy="648071"/>
            </a:xfrm>
            <a:prstGeom prst="line">
              <a:avLst/>
            </a:prstGeom>
            <a:noFill/>
            <a:ln w="9525">
              <a:solidFill>
                <a:schemeClr val="tx1"/>
              </a:solidFill>
              <a:round/>
              <a:headEnd/>
              <a:tailEnd type="triangle" w="med" len="med"/>
            </a:ln>
          </p:spPr>
          <p:txBody>
            <a:bodyPr lIns="192902" tIns="96451" rIns="192902" bIns="96451"/>
            <a:lstStyle/>
            <a:p>
              <a:endParaRPr lang="en-US" dirty="0"/>
            </a:p>
          </p:txBody>
        </p:sp>
        <p:sp>
          <p:nvSpPr>
            <p:cNvPr id="92" name="Text Box 23"/>
            <p:cNvSpPr txBox="1">
              <a:spLocks noChangeArrowheads="1"/>
            </p:cNvSpPr>
            <p:nvPr/>
          </p:nvSpPr>
          <p:spPr bwMode="auto">
            <a:xfrm>
              <a:off x="2880320" y="4402301"/>
              <a:ext cx="1274429" cy="1025783"/>
            </a:xfrm>
            <a:prstGeom prst="rect">
              <a:avLst/>
            </a:prstGeom>
            <a:noFill/>
            <a:ln w="9525">
              <a:noFill/>
              <a:miter lim="800000"/>
              <a:headEnd/>
              <a:tailEnd/>
            </a:ln>
          </p:spPr>
          <p:txBody>
            <a:bodyPr wrap="none" lIns="192902" tIns="96451" rIns="192902" bIns="96451">
              <a:spAutoFit/>
            </a:bodyPr>
            <a:lstStyle/>
            <a:p>
              <a:r>
                <a:rPr lang="fr-CH" sz="5400" i="1" dirty="0"/>
                <a:t>I(t)</a:t>
              </a:r>
              <a:endParaRPr lang="fr-FR" sz="5400" i="1" dirty="0"/>
            </a:p>
          </p:txBody>
        </p:sp>
        <p:sp>
          <p:nvSpPr>
            <p:cNvPr id="93" name="Line 24"/>
            <p:cNvSpPr>
              <a:spLocks noChangeShapeType="1"/>
            </p:cNvSpPr>
            <p:nvPr/>
          </p:nvSpPr>
          <p:spPr bwMode="auto">
            <a:xfrm>
              <a:off x="433785" y="6614747"/>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94" name="Line 25"/>
            <p:cNvSpPr>
              <a:spLocks noChangeShapeType="1"/>
            </p:cNvSpPr>
            <p:nvPr/>
          </p:nvSpPr>
          <p:spPr bwMode="auto">
            <a:xfrm>
              <a:off x="433785" y="6997320"/>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96" name="Line 26"/>
            <p:cNvSpPr>
              <a:spLocks noChangeShapeType="1"/>
            </p:cNvSpPr>
            <p:nvPr/>
          </p:nvSpPr>
          <p:spPr bwMode="auto">
            <a:xfrm>
              <a:off x="943922"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97" name="Line 27"/>
            <p:cNvSpPr>
              <a:spLocks noChangeShapeType="1"/>
            </p:cNvSpPr>
            <p:nvPr/>
          </p:nvSpPr>
          <p:spPr bwMode="auto">
            <a:xfrm>
              <a:off x="2478088" y="4699072"/>
              <a:ext cx="0" cy="894545"/>
            </a:xfrm>
            <a:prstGeom prst="line">
              <a:avLst/>
            </a:prstGeom>
            <a:noFill/>
            <a:ln w="9525">
              <a:solidFill>
                <a:schemeClr val="tx1"/>
              </a:solidFill>
              <a:round/>
              <a:headEnd/>
              <a:tailEnd/>
            </a:ln>
          </p:spPr>
          <p:txBody>
            <a:bodyPr lIns="192902" tIns="96451" rIns="192902" bIns="96451"/>
            <a:lstStyle/>
            <a:p>
              <a:endParaRPr lang="en-US" dirty="0"/>
            </a:p>
          </p:txBody>
        </p:sp>
        <p:sp>
          <p:nvSpPr>
            <p:cNvPr id="98" name="Line 28"/>
            <p:cNvSpPr>
              <a:spLocks noChangeShapeType="1"/>
            </p:cNvSpPr>
            <p:nvPr/>
          </p:nvSpPr>
          <p:spPr bwMode="auto">
            <a:xfrm>
              <a:off x="3498365"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99" name="Line 29"/>
            <p:cNvSpPr>
              <a:spLocks noChangeShapeType="1"/>
            </p:cNvSpPr>
            <p:nvPr/>
          </p:nvSpPr>
          <p:spPr bwMode="auto">
            <a:xfrm>
              <a:off x="943922" y="6997321"/>
              <a:ext cx="0" cy="1021133"/>
            </a:xfrm>
            <a:prstGeom prst="line">
              <a:avLst/>
            </a:prstGeom>
            <a:noFill/>
            <a:ln w="9525">
              <a:solidFill>
                <a:schemeClr val="tx1"/>
              </a:solidFill>
              <a:round/>
              <a:headEnd/>
              <a:tailEnd/>
            </a:ln>
          </p:spPr>
          <p:txBody>
            <a:bodyPr lIns="192902" tIns="96451" rIns="192902" bIns="96451"/>
            <a:lstStyle/>
            <a:p>
              <a:endParaRPr lang="en-US" dirty="0"/>
            </a:p>
          </p:txBody>
        </p:sp>
        <p:sp>
          <p:nvSpPr>
            <p:cNvPr id="100" name="Line 30"/>
            <p:cNvSpPr>
              <a:spLocks noChangeShapeType="1"/>
            </p:cNvSpPr>
            <p:nvPr/>
          </p:nvSpPr>
          <p:spPr bwMode="auto">
            <a:xfrm>
              <a:off x="3497840" y="7507446"/>
              <a:ext cx="527" cy="511007"/>
            </a:xfrm>
            <a:prstGeom prst="line">
              <a:avLst/>
            </a:prstGeom>
            <a:noFill/>
            <a:ln w="9525">
              <a:solidFill>
                <a:schemeClr val="tx1"/>
              </a:solidFill>
              <a:round/>
              <a:headEnd/>
              <a:tailEnd/>
            </a:ln>
          </p:spPr>
          <p:txBody>
            <a:bodyPr lIns="192902" tIns="96451" rIns="192902" bIns="96451"/>
            <a:lstStyle/>
            <a:p>
              <a:endParaRPr lang="en-US" dirty="0"/>
            </a:p>
          </p:txBody>
        </p:sp>
        <p:sp>
          <p:nvSpPr>
            <p:cNvPr id="101" name="Rectangle 31"/>
            <p:cNvSpPr>
              <a:spLocks noChangeArrowheads="1"/>
            </p:cNvSpPr>
            <p:nvPr/>
          </p:nvSpPr>
          <p:spPr bwMode="auto">
            <a:xfrm>
              <a:off x="3329572" y="5976277"/>
              <a:ext cx="337592" cy="894545"/>
            </a:xfrm>
            <a:prstGeom prst="rect">
              <a:avLst/>
            </a:prstGeom>
            <a:solidFill>
              <a:schemeClr val="tx2"/>
            </a:solidFill>
            <a:ln w="9525">
              <a:solidFill>
                <a:schemeClr val="tx1"/>
              </a:solidFill>
              <a:miter lim="800000"/>
              <a:headEnd/>
              <a:tailEnd/>
            </a:ln>
          </p:spPr>
          <p:txBody>
            <a:bodyPr wrap="none" lIns="192902" tIns="96451" rIns="192902" bIns="96451" anchor="ctr"/>
            <a:lstStyle/>
            <a:p>
              <a:endParaRPr lang="en-US" dirty="0"/>
            </a:p>
          </p:txBody>
        </p:sp>
        <p:sp>
          <p:nvSpPr>
            <p:cNvPr id="102" name="Line 32"/>
            <p:cNvSpPr>
              <a:spLocks noChangeShapeType="1"/>
            </p:cNvSpPr>
            <p:nvPr/>
          </p:nvSpPr>
          <p:spPr bwMode="auto">
            <a:xfrm>
              <a:off x="943923" y="5593616"/>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103" name="Line 33"/>
            <p:cNvSpPr>
              <a:spLocks noChangeShapeType="1"/>
            </p:cNvSpPr>
            <p:nvPr/>
          </p:nvSpPr>
          <p:spPr bwMode="auto">
            <a:xfrm>
              <a:off x="943923" y="8018453"/>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104" name="Line 34"/>
            <p:cNvSpPr>
              <a:spLocks noChangeShapeType="1"/>
            </p:cNvSpPr>
            <p:nvPr/>
          </p:nvSpPr>
          <p:spPr bwMode="auto">
            <a:xfrm>
              <a:off x="2136746" y="8018452"/>
              <a:ext cx="0" cy="382573"/>
            </a:xfrm>
            <a:prstGeom prst="line">
              <a:avLst/>
            </a:prstGeom>
            <a:noFill/>
            <a:ln w="9525">
              <a:solidFill>
                <a:schemeClr val="tx1"/>
              </a:solidFill>
              <a:round/>
              <a:headEnd/>
              <a:tailEnd/>
            </a:ln>
          </p:spPr>
          <p:txBody>
            <a:bodyPr lIns="192902" tIns="96451" rIns="192902" bIns="96451"/>
            <a:lstStyle/>
            <a:p>
              <a:endParaRPr lang="en-US" dirty="0"/>
            </a:p>
          </p:txBody>
        </p:sp>
        <p:sp>
          <p:nvSpPr>
            <p:cNvPr id="105" name="Line 35"/>
            <p:cNvSpPr>
              <a:spLocks noChangeShapeType="1"/>
            </p:cNvSpPr>
            <p:nvPr/>
          </p:nvSpPr>
          <p:spPr bwMode="auto">
            <a:xfrm>
              <a:off x="1457810" y="8401025"/>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106" name="Line 36"/>
            <p:cNvSpPr>
              <a:spLocks noChangeShapeType="1"/>
            </p:cNvSpPr>
            <p:nvPr/>
          </p:nvSpPr>
          <p:spPr bwMode="auto">
            <a:xfrm>
              <a:off x="1795403" y="8527611"/>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107" name="Line 41"/>
            <p:cNvSpPr>
              <a:spLocks noChangeShapeType="1"/>
            </p:cNvSpPr>
            <p:nvPr/>
          </p:nvSpPr>
          <p:spPr bwMode="auto">
            <a:xfrm>
              <a:off x="3498366" y="5593616"/>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108" name="Line 42"/>
            <p:cNvSpPr>
              <a:spLocks noChangeShapeType="1"/>
            </p:cNvSpPr>
            <p:nvPr/>
          </p:nvSpPr>
          <p:spPr bwMode="auto">
            <a:xfrm>
              <a:off x="3498366" y="8018453"/>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109" name="Line 49"/>
            <p:cNvSpPr>
              <a:spLocks noChangeShapeType="1"/>
            </p:cNvSpPr>
            <p:nvPr/>
          </p:nvSpPr>
          <p:spPr bwMode="auto">
            <a:xfrm>
              <a:off x="5028782" y="5593616"/>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sp>
          <p:nvSpPr>
            <p:cNvPr id="110" name="Text Box 50"/>
            <p:cNvSpPr txBox="1">
              <a:spLocks noChangeArrowheads="1"/>
            </p:cNvSpPr>
            <p:nvPr/>
          </p:nvSpPr>
          <p:spPr bwMode="auto">
            <a:xfrm>
              <a:off x="4574910" y="5986408"/>
              <a:ext cx="1200037" cy="1572179"/>
            </a:xfrm>
            <a:prstGeom prst="rect">
              <a:avLst/>
            </a:prstGeom>
            <a:noFill/>
            <a:ln w="9525">
              <a:noFill/>
              <a:miter lim="800000"/>
              <a:headEnd/>
              <a:tailEnd/>
            </a:ln>
          </p:spPr>
          <p:txBody>
            <a:bodyPr wrap="none" lIns="192902" tIns="96451" rIns="192902" bIns="96451">
              <a:spAutoFit/>
            </a:bodyPr>
            <a:lstStyle/>
            <a:p>
              <a:r>
                <a:rPr lang="fr-CH" i="1" dirty="0"/>
                <a:t>u</a:t>
              </a:r>
              <a:endParaRPr lang="fr-FR" i="1" dirty="0"/>
            </a:p>
          </p:txBody>
        </p:sp>
        <p:sp>
          <p:nvSpPr>
            <p:cNvPr id="111" name="Line 30"/>
            <p:cNvSpPr>
              <a:spLocks noChangeShapeType="1"/>
            </p:cNvSpPr>
            <p:nvPr/>
          </p:nvSpPr>
          <p:spPr bwMode="auto">
            <a:xfrm>
              <a:off x="3497841" y="6869458"/>
              <a:ext cx="0" cy="510390"/>
            </a:xfrm>
            <a:prstGeom prst="line">
              <a:avLst/>
            </a:prstGeom>
            <a:noFill/>
            <a:ln w="9525">
              <a:solidFill>
                <a:schemeClr val="tx1"/>
              </a:solidFill>
              <a:round/>
              <a:headEnd/>
              <a:tailEnd/>
            </a:ln>
          </p:spPr>
          <p:txBody>
            <a:bodyPr lIns="192902" tIns="96451" rIns="192902" bIns="96451"/>
            <a:lstStyle/>
            <a:p>
              <a:endParaRPr lang="en-US" dirty="0"/>
            </a:p>
          </p:txBody>
        </p:sp>
        <p:sp>
          <p:nvSpPr>
            <p:cNvPr id="112" name="Line 35"/>
            <p:cNvSpPr>
              <a:spLocks noChangeShapeType="1"/>
            </p:cNvSpPr>
            <p:nvPr/>
          </p:nvSpPr>
          <p:spPr bwMode="auto">
            <a:xfrm>
              <a:off x="2819195" y="7380860"/>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113" name="Line 36"/>
            <p:cNvSpPr>
              <a:spLocks noChangeShapeType="1"/>
            </p:cNvSpPr>
            <p:nvPr/>
          </p:nvSpPr>
          <p:spPr bwMode="auto">
            <a:xfrm>
              <a:off x="3156789" y="7507446"/>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114" name="Line 36"/>
            <p:cNvSpPr>
              <a:spLocks noChangeShapeType="1"/>
            </p:cNvSpPr>
            <p:nvPr/>
          </p:nvSpPr>
          <p:spPr bwMode="auto">
            <a:xfrm>
              <a:off x="1966543" y="8655824"/>
              <a:ext cx="321475" cy="0"/>
            </a:xfrm>
            <a:prstGeom prst="line">
              <a:avLst/>
            </a:prstGeom>
            <a:noFill/>
            <a:ln w="9525">
              <a:solidFill>
                <a:schemeClr val="tx1"/>
              </a:solidFill>
              <a:round/>
              <a:headEnd/>
              <a:tailEnd/>
            </a:ln>
          </p:spPr>
          <p:txBody>
            <a:bodyPr lIns="192902" tIns="96451" rIns="192902" bIns="96451"/>
            <a:lstStyle/>
            <a:p>
              <a:endParaRPr lang="en-US" dirty="0"/>
            </a:p>
          </p:txBody>
        </p:sp>
        <p:sp>
          <p:nvSpPr>
            <p:cNvPr id="115" name="Rounded Rectangle 114"/>
            <p:cNvSpPr/>
            <p:nvPr/>
          </p:nvSpPr>
          <p:spPr bwMode="auto">
            <a:xfrm>
              <a:off x="0" y="4563988"/>
              <a:ext cx="5762377" cy="439248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16" name="Line 49"/>
            <p:cNvSpPr>
              <a:spLocks noChangeShapeType="1"/>
            </p:cNvSpPr>
            <p:nvPr/>
          </p:nvSpPr>
          <p:spPr bwMode="auto">
            <a:xfrm flipV="1">
              <a:off x="5043254" y="7228285"/>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grpSp>
      <p:graphicFrame>
        <p:nvGraphicFramePr>
          <p:cNvPr id="7" name="Object 3"/>
          <p:cNvGraphicFramePr>
            <a:graphicFrameLocks noChangeAspect="1"/>
          </p:cNvGraphicFramePr>
          <p:nvPr/>
        </p:nvGraphicFramePr>
        <p:xfrm>
          <a:off x="12380913" y="1495425"/>
          <a:ext cx="7339012" cy="1943100"/>
        </p:xfrm>
        <a:graphic>
          <a:graphicData uri="http://schemas.openxmlformats.org/presentationml/2006/ole">
            <mc:AlternateContent xmlns:mc="http://schemas.openxmlformats.org/markup-compatibility/2006">
              <mc:Choice xmlns:v="urn:schemas-microsoft-com:vml" Requires="v">
                <p:oleObj spid="_x0000_s180480" name="Equation" r:id="rId8" imgW="1688760" imgH="393480" progId="Equation.DSMT4">
                  <p:embed/>
                </p:oleObj>
              </mc:Choice>
              <mc:Fallback>
                <p:oleObj name="Equation" r:id="rId8" imgW="1688760" imgH="393480" progId="Equation.DSMT4">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80913" y="1495425"/>
                        <a:ext cx="7339012"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72713" name="Object 9"/>
          <p:cNvGraphicFramePr>
            <a:graphicFrameLocks noChangeAspect="1"/>
          </p:cNvGraphicFramePr>
          <p:nvPr/>
        </p:nvGraphicFramePr>
        <p:xfrm>
          <a:off x="20898517" y="8089900"/>
          <a:ext cx="388938" cy="814388"/>
        </p:xfrm>
        <a:graphic>
          <a:graphicData uri="http://schemas.openxmlformats.org/presentationml/2006/ole">
            <mc:AlternateContent xmlns:mc="http://schemas.openxmlformats.org/markup-compatibility/2006">
              <mc:Choice xmlns:v="urn:schemas-microsoft-com:vml" Requires="v">
                <p:oleObj spid="_x0000_s180481" name="Equation" r:id="rId10" imgW="88560" imgH="152280" progId="Equation.DSMT4">
                  <p:embed/>
                </p:oleObj>
              </mc:Choice>
              <mc:Fallback>
                <p:oleObj name="Equation" r:id="rId10" imgW="88560" imgH="15228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898517" y="8089900"/>
                        <a:ext cx="388938"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cxnSp>
        <p:nvCxnSpPr>
          <p:cNvPr id="39" name="Straight Connector 38"/>
          <p:cNvCxnSpPr/>
          <p:nvPr/>
        </p:nvCxnSpPr>
        <p:spPr>
          <a:xfrm>
            <a:off x="12936489" y="8522437"/>
            <a:ext cx="1475865" cy="0"/>
          </a:xfrm>
          <a:prstGeom prst="line">
            <a:avLst/>
          </a:prstGeom>
          <a:ln w="57150">
            <a:solidFill>
              <a:srgbClr val="3550FE"/>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14412354" y="7567939"/>
            <a:ext cx="434614" cy="0"/>
          </a:xfrm>
          <a:prstGeom prst="line">
            <a:avLst/>
          </a:prstGeom>
          <a:ln w="57150">
            <a:solidFill>
              <a:srgbClr val="3550FE"/>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4412354" y="7567939"/>
            <a:ext cx="0" cy="954498"/>
          </a:xfrm>
          <a:prstGeom prst="line">
            <a:avLst/>
          </a:prstGeom>
          <a:ln w="57150">
            <a:solidFill>
              <a:srgbClr val="3550FE"/>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14829447" y="7551898"/>
            <a:ext cx="0" cy="954498"/>
          </a:xfrm>
          <a:prstGeom prst="line">
            <a:avLst/>
          </a:prstGeom>
          <a:ln w="57150">
            <a:solidFill>
              <a:srgbClr val="3550FE"/>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4821425" y="8506396"/>
            <a:ext cx="1475865" cy="0"/>
          </a:xfrm>
          <a:prstGeom prst="line">
            <a:avLst/>
          </a:prstGeom>
          <a:ln w="57150">
            <a:solidFill>
              <a:srgbClr val="3550FE"/>
            </a:solidFill>
          </a:ln>
        </p:spPr>
        <p:style>
          <a:lnRef idx="2">
            <a:schemeClr val="accent1"/>
          </a:lnRef>
          <a:fillRef idx="0">
            <a:schemeClr val="accent1"/>
          </a:fillRef>
          <a:effectRef idx="1">
            <a:schemeClr val="accent1"/>
          </a:effectRef>
          <a:fontRef idx="minor">
            <a:schemeClr val="tx1"/>
          </a:fontRef>
        </p:style>
      </p:cxnSp>
      <p:graphicFrame>
        <p:nvGraphicFramePr>
          <p:cNvPr id="1162259" name="Object 3"/>
          <p:cNvGraphicFramePr>
            <a:graphicFrameLocks noChangeAspect="1"/>
          </p:cNvGraphicFramePr>
          <p:nvPr/>
        </p:nvGraphicFramePr>
        <p:xfrm>
          <a:off x="1092367" y="1797050"/>
          <a:ext cx="7780338" cy="1379537"/>
        </p:xfrm>
        <a:graphic>
          <a:graphicData uri="http://schemas.openxmlformats.org/presentationml/2006/ole">
            <mc:AlternateContent xmlns:mc="http://schemas.openxmlformats.org/markup-compatibility/2006">
              <mc:Choice xmlns:v="urn:schemas-microsoft-com:vml" Requires="v">
                <p:oleObj spid="_x0000_s180482" name="Equation" r:id="rId12" imgW="1790640" imgH="279360" progId="Equation.DSMT4">
                  <p:embed/>
                </p:oleObj>
              </mc:Choice>
              <mc:Fallback>
                <p:oleObj name="Equation" r:id="rId12" imgW="1790640" imgH="27936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2367" y="1797050"/>
                        <a:ext cx="7780338"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92167" name="Object 7"/>
          <p:cNvGraphicFramePr>
            <a:graphicFrameLocks noChangeAspect="1"/>
          </p:cNvGraphicFramePr>
          <p:nvPr/>
        </p:nvGraphicFramePr>
        <p:xfrm>
          <a:off x="14106525" y="8359775"/>
          <a:ext cx="611188" cy="1222375"/>
        </p:xfrm>
        <a:graphic>
          <a:graphicData uri="http://schemas.openxmlformats.org/presentationml/2006/ole">
            <mc:AlternateContent xmlns:mc="http://schemas.openxmlformats.org/markup-compatibility/2006">
              <mc:Choice xmlns:v="urn:schemas-microsoft-com:vml" Requires="v">
                <p:oleObj spid="_x0000_s180483" name="Equation" r:id="rId14" imgW="139680" imgH="228600" progId="Equation.DSMT4">
                  <p:embed/>
                </p:oleObj>
              </mc:Choice>
              <mc:Fallback>
                <p:oleObj name="Equation" r:id="rId14" imgW="139680" imgH="228600" progId="Equation.DSMT4">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106525" y="8359775"/>
                        <a:ext cx="611188"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48" name="TextBox 47"/>
          <p:cNvSpPr txBox="1"/>
          <p:nvPr/>
        </p:nvSpPr>
        <p:spPr>
          <a:xfrm>
            <a:off x="697827" y="3726156"/>
            <a:ext cx="4171335" cy="969496"/>
          </a:xfrm>
          <a:prstGeom prst="rect">
            <a:avLst/>
          </a:prstGeom>
          <a:noFill/>
        </p:spPr>
        <p:txBody>
          <a:bodyPr wrap="none" rtlCol="0">
            <a:spAutoFit/>
          </a:bodyPr>
          <a:lstStyle/>
          <a:p>
            <a:r>
              <a:rPr lang="en-US" dirty="0"/>
              <a:t>short pulse: </a:t>
            </a:r>
          </a:p>
        </p:txBody>
      </p:sp>
      <p:graphicFrame>
        <p:nvGraphicFramePr>
          <p:cNvPr id="4" name="Object 3"/>
          <p:cNvGraphicFramePr>
            <a:graphicFrameLocks noChangeAspect="1"/>
          </p:cNvGraphicFramePr>
          <p:nvPr/>
        </p:nvGraphicFramePr>
        <p:xfrm>
          <a:off x="5306428" y="3711317"/>
          <a:ext cx="3200400" cy="1128713"/>
        </p:xfrm>
        <a:graphic>
          <a:graphicData uri="http://schemas.openxmlformats.org/presentationml/2006/ole">
            <mc:AlternateContent xmlns:mc="http://schemas.openxmlformats.org/markup-compatibility/2006">
              <mc:Choice xmlns:v="urn:schemas-microsoft-com:vml" Requires="v">
                <p:oleObj spid="_x0000_s180484" name="Equation" r:id="rId16" imgW="736560" imgH="228600" progId="Equation.DSMT4">
                  <p:embed/>
                </p:oleObj>
              </mc:Choice>
              <mc:Fallback>
                <p:oleObj name="Equation" r:id="rId16" imgW="736560" imgH="228600" progId="Equation.DSMT4">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06428" y="3711317"/>
                        <a:ext cx="32004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nvGraphicFramePr>
        <p:xfrm>
          <a:off x="11853557" y="5561920"/>
          <a:ext cx="1158875" cy="1128713"/>
        </p:xfrm>
        <a:graphic>
          <a:graphicData uri="http://schemas.openxmlformats.org/presentationml/2006/ole">
            <mc:AlternateContent xmlns:mc="http://schemas.openxmlformats.org/markup-compatibility/2006">
              <mc:Choice xmlns:v="urn:schemas-microsoft-com:vml" Requires="v">
                <p:oleObj spid="_x0000_s180485" name="Equation" r:id="rId18" imgW="266400" imgH="228600" progId="Equation.DSMT4">
                  <p:embed/>
                </p:oleObj>
              </mc:Choice>
              <mc:Fallback>
                <p:oleObj name="Equation" r:id="rId18" imgW="266400" imgH="228600" progId="Equation.DSMT4">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3557" y="5561920"/>
                        <a:ext cx="1158875"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cxnSp>
        <p:nvCxnSpPr>
          <p:cNvPr id="56" name="Straight Connector 55"/>
          <p:cNvCxnSpPr/>
          <p:nvPr/>
        </p:nvCxnSpPr>
        <p:spPr>
          <a:xfrm flipH="1">
            <a:off x="12696019" y="6113121"/>
            <a:ext cx="240470"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92171" name="Object 11"/>
          <p:cNvGraphicFramePr>
            <a:graphicFrameLocks noChangeAspect="1"/>
          </p:cNvGraphicFramePr>
          <p:nvPr/>
        </p:nvGraphicFramePr>
        <p:xfrm>
          <a:off x="15502481" y="7135813"/>
          <a:ext cx="4654550" cy="1223962"/>
        </p:xfrm>
        <a:graphic>
          <a:graphicData uri="http://schemas.openxmlformats.org/presentationml/2006/ole">
            <mc:AlternateContent xmlns:mc="http://schemas.openxmlformats.org/markup-compatibility/2006">
              <mc:Choice xmlns:v="urn:schemas-microsoft-com:vml" Requires="v">
                <p:oleObj spid="_x0000_s180486" name="Equation" r:id="rId20" imgW="1066680" imgH="228600" progId="Equation.DSMT4">
                  <p:embed/>
                </p:oleObj>
              </mc:Choice>
              <mc:Fallback>
                <p:oleObj name="Equation" r:id="rId20" imgW="1066680" imgH="228600" progId="Equation.DSMT4">
                  <p:embed/>
                  <p:pic>
                    <p:nvPicPr>
                      <p:cNvPr id="0" name="Picture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502481" y="7135813"/>
                        <a:ext cx="465455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5" name="Text Box 51"/>
          <p:cNvSpPr txBox="1">
            <a:spLocks noChangeArrowheads="1"/>
          </p:cNvSpPr>
          <p:nvPr/>
        </p:nvSpPr>
        <p:spPr bwMode="auto">
          <a:xfrm>
            <a:off x="697827" y="5264232"/>
            <a:ext cx="7811475" cy="3334107"/>
          </a:xfrm>
          <a:prstGeom prst="rect">
            <a:avLst/>
          </a:prstGeom>
          <a:solidFill>
            <a:srgbClr val="87D4F7"/>
          </a:solidFill>
          <a:ln w="38100">
            <a:solidFill>
              <a:schemeClr val="accent2"/>
            </a:solidFill>
            <a:miter lim="800000"/>
            <a:headEnd/>
            <a:tailEnd/>
          </a:ln>
        </p:spPr>
        <p:txBody>
          <a:bodyPr wrap="none" lIns="192902" tIns="96451" rIns="192902" bIns="96451">
            <a:spAutoFit/>
          </a:bodyPr>
          <a:lstStyle/>
          <a:p>
            <a:r>
              <a:rPr lang="fr-CH" sz="6800" i="1" dirty="0"/>
              <a:t>Math </a:t>
            </a:r>
            <a:r>
              <a:rPr lang="fr-CH" sz="6800" i="1" dirty="0" err="1"/>
              <a:t>development</a:t>
            </a:r>
            <a:r>
              <a:rPr lang="fr-CH" sz="6800" i="1" dirty="0"/>
              <a:t>:</a:t>
            </a:r>
          </a:p>
          <a:p>
            <a:r>
              <a:rPr lang="fr-CH" sz="6800" i="1" dirty="0" err="1"/>
              <a:t>Response</a:t>
            </a:r>
            <a:r>
              <a:rPr lang="fr-CH" sz="6800" i="1" dirty="0"/>
              <a:t> to short</a:t>
            </a:r>
          </a:p>
          <a:p>
            <a:r>
              <a:rPr lang="fr-CH" sz="6800" i="1" dirty="0"/>
              <a:t> </a:t>
            </a:r>
            <a:r>
              <a:rPr lang="fr-CH" sz="6800" i="1" dirty="0" err="1"/>
              <a:t>current</a:t>
            </a:r>
            <a:r>
              <a:rPr lang="fr-CH" sz="6800" i="1" dirty="0"/>
              <a:t> pulse</a:t>
            </a:r>
            <a:endParaRPr lang="fr-FR" sz="68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2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FCDA286-9A5F-484E-AA3E-128955B1D00A}"/>
              </a:ext>
            </a:extLst>
          </p:cNvPr>
          <p:cNvPicPr>
            <a:picLocks noChangeAspect="1"/>
          </p:cNvPicPr>
          <p:nvPr/>
        </p:nvPicPr>
        <p:blipFill>
          <a:blip r:embed="rId3"/>
          <a:stretch>
            <a:fillRect/>
          </a:stretch>
        </p:blipFill>
        <p:spPr>
          <a:xfrm>
            <a:off x="-89353" y="0"/>
            <a:ext cx="21786168" cy="12152313"/>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483558FE-A8BF-47E8-A028-D59341D8CD01}"/>
                  </a:ext>
                </a:extLst>
              </p14:cNvPr>
              <p14:cNvContentPartPr/>
              <p14:nvPr/>
            </p14:nvContentPartPr>
            <p14:xfrm>
              <a:off x="754200" y="6290640"/>
              <a:ext cx="14946120" cy="5582160"/>
            </p14:xfrm>
          </p:contentPart>
        </mc:Choice>
        <mc:Fallback>
          <p:pic>
            <p:nvPicPr>
              <p:cNvPr id="3" name="墨迹 2">
                <a:extLst>
                  <a:ext uri="{FF2B5EF4-FFF2-40B4-BE49-F238E27FC236}">
                    <a16:creationId xmlns:a16="http://schemas.microsoft.com/office/drawing/2014/main" id="{483558FE-A8BF-47E8-A028-D59341D8CD01}"/>
                  </a:ext>
                </a:extLst>
              </p:cNvPr>
              <p:cNvPicPr/>
              <p:nvPr/>
            </p:nvPicPr>
            <p:blipFill>
              <a:blip r:embed="rId5"/>
              <a:stretch>
                <a:fillRect/>
              </a:stretch>
            </p:blipFill>
            <p:spPr>
              <a:xfrm>
                <a:off x="744840" y="6281280"/>
                <a:ext cx="14964840" cy="5600880"/>
              </a:xfrm>
              <a:prstGeom prst="rect">
                <a:avLst/>
              </a:prstGeom>
            </p:spPr>
          </p:pic>
        </mc:Fallback>
      </mc:AlternateContent>
      <p:sp>
        <p:nvSpPr>
          <p:cNvPr id="4" name="文本框 3">
            <a:extLst>
              <a:ext uri="{FF2B5EF4-FFF2-40B4-BE49-F238E27FC236}">
                <a16:creationId xmlns:a16="http://schemas.microsoft.com/office/drawing/2014/main" id="{2D3A14A9-09AE-4AE9-8E0F-D41FAB5E40B3}"/>
              </a:ext>
            </a:extLst>
          </p:cNvPr>
          <p:cNvSpPr txBox="1"/>
          <p:nvPr/>
        </p:nvSpPr>
        <p:spPr>
          <a:xfrm>
            <a:off x="8786087" y="10551034"/>
            <a:ext cx="3518452" cy="954107"/>
          </a:xfrm>
          <a:prstGeom prst="rect">
            <a:avLst/>
          </a:prstGeom>
          <a:noFill/>
        </p:spPr>
        <p:txBody>
          <a:bodyPr wrap="square" rtlCol="0">
            <a:spAutoFit/>
          </a:bodyPr>
          <a:lstStyle/>
          <a:p>
            <a:r>
              <a:rPr lang="en-US" altLang="zh-CN" sz="2800" dirty="0">
                <a:solidFill>
                  <a:schemeClr val="accent6">
                    <a:lumMod val="50000"/>
                  </a:schemeClr>
                </a:solidFill>
                <a:latin typeface="微软雅黑" panose="020B0503020204020204" pitchFamily="34" charset="-122"/>
                <a:ea typeface="微软雅黑" panose="020B0503020204020204" pitchFamily="34" charset="-122"/>
              </a:rPr>
              <a:t>Taylor expansion</a:t>
            </a:r>
          </a:p>
          <a:p>
            <a:r>
              <a:rPr lang="zh-CN" altLang="en-US" sz="2800" dirty="0">
                <a:solidFill>
                  <a:schemeClr val="accent6">
                    <a:lumMod val="50000"/>
                  </a:schemeClr>
                </a:solidFill>
                <a:latin typeface="微软雅黑" panose="020B0503020204020204" pitchFamily="34" charset="-122"/>
                <a:ea typeface="微软雅黑" panose="020B0503020204020204" pitchFamily="34" charset="-122"/>
              </a:rPr>
              <a:t>只保留前两项</a:t>
            </a:r>
          </a:p>
        </p:txBody>
      </p:sp>
      <mc:AlternateContent xmlns:mc="http://schemas.openxmlformats.org/markup-compatibility/2006">
        <mc:Choice xmlns:p14="http://schemas.microsoft.com/office/powerpoint/2010/main" Requires="p14">
          <p:contentPart p14:bwMode="auto" r:id="rId6">
            <p14:nvContentPartPr>
              <p14:cNvPr id="5" name="墨迹 4">
                <a:extLst>
                  <a:ext uri="{FF2B5EF4-FFF2-40B4-BE49-F238E27FC236}">
                    <a16:creationId xmlns:a16="http://schemas.microsoft.com/office/drawing/2014/main" id="{A3A4999B-6E8E-40F3-AEE7-23918CFA9F34}"/>
                  </a:ext>
                </a:extLst>
              </p14:cNvPr>
              <p14:cNvContentPartPr/>
              <p14:nvPr/>
            </p14:nvContentPartPr>
            <p14:xfrm>
              <a:off x="810360" y="10240560"/>
              <a:ext cx="1981080" cy="731880"/>
            </p14:xfrm>
          </p:contentPart>
        </mc:Choice>
        <mc:Fallback>
          <p:pic>
            <p:nvPicPr>
              <p:cNvPr id="5" name="墨迹 4">
                <a:extLst>
                  <a:ext uri="{FF2B5EF4-FFF2-40B4-BE49-F238E27FC236}">
                    <a16:creationId xmlns:a16="http://schemas.microsoft.com/office/drawing/2014/main" id="{A3A4999B-6E8E-40F3-AEE7-23918CFA9F34}"/>
                  </a:ext>
                </a:extLst>
              </p:cNvPr>
              <p:cNvPicPr/>
              <p:nvPr/>
            </p:nvPicPr>
            <p:blipFill>
              <a:blip r:embed="rId7"/>
              <a:stretch>
                <a:fillRect/>
              </a:stretch>
            </p:blipFill>
            <p:spPr>
              <a:xfrm>
                <a:off x="801000" y="10231200"/>
                <a:ext cx="1999800" cy="750600"/>
              </a:xfrm>
              <a:prstGeom prst="rect">
                <a:avLst/>
              </a:prstGeom>
            </p:spPr>
          </p:pic>
        </mc:Fallback>
      </mc:AlternateContent>
    </p:spTree>
    <p:extLst>
      <p:ext uri="{BB962C8B-B14F-4D97-AF65-F5344CB8AC3E}">
        <p14:creationId xmlns:p14="http://schemas.microsoft.com/office/powerpoint/2010/main" val="3667072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sp>
        <p:nvSpPr>
          <p:cNvPr id="52" name="Line 14"/>
          <p:cNvSpPr>
            <a:spLocks noChangeShapeType="1"/>
          </p:cNvSpPr>
          <p:nvPr/>
        </p:nvSpPr>
        <p:spPr bwMode="auto">
          <a:xfrm>
            <a:off x="12936489" y="8522437"/>
            <a:ext cx="7940819"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53" name="Line 15"/>
          <p:cNvSpPr>
            <a:spLocks noChangeShapeType="1"/>
          </p:cNvSpPr>
          <p:nvPr/>
        </p:nvSpPr>
        <p:spPr bwMode="auto">
          <a:xfrm flipV="1">
            <a:off x="12936489" y="6991267"/>
            <a:ext cx="0" cy="153117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aphicFrame>
        <p:nvGraphicFramePr>
          <p:cNvPr id="54" name="Object 2"/>
          <p:cNvGraphicFramePr>
            <a:graphicFrameLocks noChangeAspect="1"/>
          </p:cNvGraphicFramePr>
          <p:nvPr/>
        </p:nvGraphicFramePr>
        <p:xfrm>
          <a:off x="11475738" y="6866253"/>
          <a:ext cx="1220281" cy="1087438"/>
        </p:xfrm>
        <a:graphic>
          <a:graphicData uri="http://schemas.openxmlformats.org/presentationml/2006/ole">
            <mc:AlternateContent xmlns:mc="http://schemas.openxmlformats.org/markup-compatibility/2006">
              <mc:Choice xmlns:v="urn:schemas-microsoft-com:vml" Requires="v">
                <p:oleObj spid="_x0000_s181530" name="Equation" r:id="rId4" imgW="279360" imgH="203040" progId="Equation.DSMT4">
                  <p:embed/>
                </p:oleObj>
              </mc:Choice>
              <mc:Fallback>
                <p:oleObj name="Equation" r:id="rId4" imgW="279360" imgH="20304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75738" y="6866253"/>
                        <a:ext cx="1220281"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84"/>
          <p:cNvGrpSpPr/>
          <p:nvPr/>
        </p:nvGrpSpPr>
        <p:grpSpPr>
          <a:xfrm>
            <a:off x="12892117" y="3627884"/>
            <a:ext cx="7985192" cy="3136682"/>
            <a:chOff x="13683257" y="5212060"/>
            <a:chExt cx="7192517" cy="1552506"/>
          </a:xfrm>
        </p:grpSpPr>
        <p:sp>
          <p:nvSpPr>
            <p:cNvPr id="51" name="Line 14"/>
            <p:cNvSpPr>
              <a:spLocks noChangeShapeType="1"/>
            </p:cNvSpPr>
            <p:nvPr/>
          </p:nvSpPr>
          <p:spPr bwMode="auto">
            <a:xfrm>
              <a:off x="13695384" y="6764566"/>
              <a:ext cx="7180390"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76" name="Line 15"/>
            <p:cNvSpPr>
              <a:spLocks noChangeShapeType="1"/>
            </p:cNvSpPr>
            <p:nvPr/>
          </p:nvSpPr>
          <p:spPr bwMode="auto">
            <a:xfrm flipV="1">
              <a:off x="13683257" y="5212060"/>
              <a:ext cx="0" cy="153117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pSp>
      <p:graphicFrame>
        <p:nvGraphicFramePr>
          <p:cNvPr id="65543" name="Object 7"/>
          <p:cNvGraphicFramePr>
            <a:graphicFrameLocks noChangeAspect="1"/>
          </p:cNvGraphicFramePr>
          <p:nvPr/>
        </p:nvGraphicFramePr>
        <p:xfrm>
          <a:off x="11476616" y="3267845"/>
          <a:ext cx="1219290" cy="1087437"/>
        </p:xfrm>
        <a:graphic>
          <a:graphicData uri="http://schemas.openxmlformats.org/presentationml/2006/ole">
            <mc:AlternateContent xmlns:mc="http://schemas.openxmlformats.org/markup-compatibility/2006">
              <mc:Choice xmlns:v="urn:schemas-microsoft-com:vml" Requires="v">
                <p:oleObj spid="_x0000_s181531" name="Equation" r:id="rId6" imgW="279360" imgH="203040" progId="Equation.DSMT4">
                  <p:embed/>
                </p:oleObj>
              </mc:Choice>
              <mc:Fallback>
                <p:oleObj name="Equation" r:id="rId6" imgW="279360" imgH="20304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76616" y="3267845"/>
                        <a:ext cx="1219290"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85" name="Title 3"/>
          <p:cNvSpPr txBox="1">
            <a:spLocks/>
          </p:cNvSpPr>
          <p:nvPr/>
        </p:nvSpPr>
        <p:spPr>
          <a:xfrm>
            <a:off x="697827" y="32385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1.2Detour</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 Short pulse input</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grpSp>
        <p:nvGrpSpPr>
          <p:cNvPr id="3" name="Group 84"/>
          <p:cNvGrpSpPr/>
          <p:nvPr/>
        </p:nvGrpSpPr>
        <p:grpSpPr>
          <a:xfrm>
            <a:off x="15280633" y="8768076"/>
            <a:ext cx="3834131" cy="3105145"/>
            <a:chOff x="0" y="4402301"/>
            <a:chExt cx="5774947" cy="4554175"/>
          </a:xfrm>
        </p:grpSpPr>
        <p:sp>
          <p:nvSpPr>
            <p:cNvPr id="91" name="Line 22"/>
            <p:cNvSpPr>
              <a:spLocks noChangeShapeType="1"/>
            </p:cNvSpPr>
            <p:nvPr/>
          </p:nvSpPr>
          <p:spPr bwMode="auto">
            <a:xfrm flipH="1">
              <a:off x="2736304" y="4708004"/>
              <a:ext cx="1" cy="648071"/>
            </a:xfrm>
            <a:prstGeom prst="line">
              <a:avLst/>
            </a:prstGeom>
            <a:noFill/>
            <a:ln w="9525">
              <a:solidFill>
                <a:schemeClr val="tx1"/>
              </a:solidFill>
              <a:round/>
              <a:headEnd/>
              <a:tailEnd type="triangle" w="med" len="med"/>
            </a:ln>
          </p:spPr>
          <p:txBody>
            <a:bodyPr lIns="192902" tIns="96451" rIns="192902" bIns="96451"/>
            <a:lstStyle/>
            <a:p>
              <a:endParaRPr lang="en-US" dirty="0"/>
            </a:p>
          </p:txBody>
        </p:sp>
        <p:sp>
          <p:nvSpPr>
            <p:cNvPr id="92" name="Text Box 23"/>
            <p:cNvSpPr txBox="1">
              <a:spLocks noChangeArrowheads="1"/>
            </p:cNvSpPr>
            <p:nvPr/>
          </p:nvSpPr>
          <p:spPr bwMode="auto">
            <a:xfrm>
              <a:off x="2880320" y="4402301"/>
              <a:ext cx="1274429" cy="1025783"/>
            </a:xfrm>
            <a:prstGeom prst="rect">
              <a:avLst/>
            </a:prstGeom>
            <a:noFill/>
            <a:ln w="9525">
              <a:noFill/>
              <a:miter lim="800000"/>
              <a:headEnd/>
              <a:tailEnd/>
            </a:ln>
          </p:spPr>
          <p:txBody>
            <a:bodyPr wrap="none" lIns="192902" tIns="96451" rIns="192902" bIns="96451">
              <a:spAutoFit/>
            </a:bodyPr>
            <a:lstStyle/>
            <a:p>
              <a:r>
                <a:rPr lang="fr-CH" sz="5400" i="1" dirty="0"/>
                <a:t>I(t)</a:t>
              </a:r>
              <a:endParaRPr lang="fr-FR" sz="5400" i="1" dirty="0"/>
            </a:p>
          </p:txBody>
        </p:sp>
        <p:sp>
          <p:nvSpPr>
            <p:cNvPr id="93" name="Line 24"/>
            <p:cNvSpPr>
              <a:spLocks noChangeShapeType="1"/>
            </p:cNvSpPr>
            <p:nvPr/>
          </p:nvSpPr>
          <p:spPr bwMode="auto">
            <a:xfrm>
              <a:off x="433785" y="6614747"/>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94" name="Line 25"/>
            <p:cNvSpPr>
              <a:spLocks noChangeShapeType="1"/>
            </p:cNvSpPr>
            <p:nvPr/>
          </p:nvSpPr>
          <p:spPr bwMode="auto">
            <a:xfrm>
              <a:off x="433785" y="6997320"/>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96" name="Line 26"/>
            <p:cNvSpPr>
              <a:spLocks noChangeShapeType="1"/>
            </p:cNvSpPr>
            <p:nvPr/>
          </p:nvSpPr>
          <p:spPr bwMode="auto">
            <a:xfrm>
              <a:off x="943922"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97" name="Line 27"/>
            <p:cNvSpPr>
              <a:spLocks noChangeShapeType="1"/>
            </p:cNvSpPr>
            <p:nvPr/>
          </p:nvSpPr>
          <p:spPr bwMode="auto">
            <a:xfrm>
              <a:off x="2478088" y="4699072"/>
              <a:ext cx="0" cy="894545"/>
            </a:xfrm>
            <a:prstGeom prst="line">
              <a:avLst/>
            </a:prstGeom>
            <a:noFill/>
            <a:ln w="9525">
              <a:solidFill>
                <a:schemeClr val="tx1"/>
              </a:solidFill>
              <a:round/>
              <a:headEnd/>
              <a:tailEnd/>
            </a:ln>
          </p:spPr>
          <p:txBody>
            <a:bodyPr lIns="192902" tIns="96451" rIns="192902" bIns="96451"/>
            <a:lstStyle/>
            <a:p>
              <a:endParaRPr lang="en-US" dirty="0"/>
            </a:p>
          </p:txBody>
        </p:sp>
        <p:sp>
          <p:nvSpPr>
            <p:cNvPr id="98" name="Line 28"/>
            <p:cNvSpPr>
              <a:spLocks noChangeShapeType="1"/>
            </p:cNvSpPr>
            <p:nvPr/>
          </p:nvSpPr>
          <p:spPr bwMode="auto">
            <a:xfrm>
              <a:off x="3498365"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99" name="Line 29"/>
            <p:cNvSpPr>
              <a:spLocks noChangeShapeType="1"/>
            </p:cNvSpPr>
            <p:nvPr/>
          </p:nvSpPr>
          <p:spPr bwMode="auto">
            <a:xfrm>
              <a:off x="943922" y="6997321"/>
              <a:ext cx="0" cy="1021133"/>
            </a:xfrm>
            <a:prstGeom prst="line">
              <a:avLst/>
            </a:prstGeom>
            <a:noFill/>
            <a:ln w="9525">
              <a:solidFill>
                <a:schemeClr val="tx1"/>
              </a:solidFill>
              <a:round/>
              <a:headEnd/>
              <a:tailEnd/>
            </a:ln>
          </p:spPr>
          <p:txBody>
            <a:bodyPr lIns="192902" tIns="96451" rIns="192902" bIns="96451"/>
            <a:lstStyle/>
            <a:p>
              <a:endParaRPr lang="en-US" dirty="0"/>
            </a:p>
          </p:txBody>
        </p:sp>
        <p:sp>
          <p:nvSpPr>
            <p:cNvPr id="100" name="Line 30"/>
            <p:cNvSpPr>
              <a:spLocks noChangeShapeType="1"/>
            </p:cNvSpPr>
            <p:nvPr/>
          </p:nvSpPr>
          <p:spPr bwMode="auto">
            <a:xfrm>
              <a:off x="3497840" y="7507446"/>
              <a:ext cx="527" cy="511007"/>
            </a:xfrm>
            <a:prstGeom prst="line">
              <a:avLst/>
            </a:prstGeom>
            <a:noFill/>
            <a:ln w="9525">
              <a:solidFill>
                <a:schemeClr val="tx1"/>
              </a:solidFill>
              <a:round/>
              <a:headEnd/>
              <a:tailEnd/>
            </a:ln>
          </p:spPr>
          <p:txBody>
            <a:bodyPr lIns="192902" tIns="96451" rIns="192902" bIns="96451"/>
            <a:lstStyle/>
            <a:p>
              <a:endParaRPr lang="en-US" dirty="0"/>
            </a:p>
          </p:txBody>
        </p:sp>
        <p:sp>
          <p:nvSpPr>
            <p:cNvPr id="101" name="Rectangle 31"/>
            <p:cNvSpPr>
              <a:spLocks noChangeArrowheads="1"/>
            </p:cNvSpPr>
            <p:nvPr/>
          </p:nvSpPr>
          <p:spPr bwMode="auto">
            <a:xfrm>
              <a:off x="3329572" y="5976277"/>
              <a:ext cx="337592" cy="894545"/>
            </a:xfrm>
            <a:prstGeom prst="rect">
              <a:avLst/>
            </a:prstGeom>
            <a:solidFill>
              <a:schemeClr val="tx2"/>
            </a:solidFill>
            <a:ln w="9525">
              <a:solidFill>
                <a:schemeClr val="tx1"/>
              </a:solidFill>
              <a:miter lim="800000"/>
              <a:headEnd/>
              <a:tailEnd/>
            </a:ln>
          </p:spPr>
          <p:txBody>
            <a:bodyPr wrap="none" lIns="192902" tIns="96451" rIns="192902" bIns="96451" anchor="ctr"/>
            <a:lstStyle/>
            <a:p>
              <a:endParaRPr lang="en-US" dirty="0"/>
            </a:p>
          </p:txBody>
        </p:sp>
        <p:sp>
          <p:nvSpPr>
            <p:cNvPr id="102" name="Line 32"/>
            <p:cNvSpPr>
              <a:spLocks noChangeShapeType="1"/>
            </p:cNvSpPr>
            <p:nvPr/>
          </p:nvSpPr>
          <p:spPr bwMode="auto">
            <a:xfrm>
              <a:off x="943923" y="5593616"/>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103" name="Line 33"/>
            <p:cNvSpPr>
              <a:spLocks noChangeShapeType="1"/>
            </p:cNvSpPr>
            <p:nvPr/>
          </p:nvSpPr>
          <p:spPr bwMode="auto">
            <a:xfrm>
              <a:off x="943923" y="8018453"/>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104" name="Line 34"/>
            <p:cNvSpPr>
              <a:spLocks noChangeShapeType="1"/>
            </p:cNvSpPr>
            <p:nvPr/>
          </p:nvSpPr>
          <p:spPr bwMode="auto">
            <a:xfrm>
              <a:off x="2136746" y="8018452"/>
              <a:ext cx="0" cy="382573"/>
            </a:xfrm>
            <a:prstGeom prst="line">
              <a:avLst/>
            </a:prstGeom>
            <a:noFill/>
            <a:ln w="9525">
              <a:solidFill>
                <a:schemeClr val="tx1"/>
              </a:solidFill>
              <a:round/>
              <a:headEnd/>
              <a:tailEnd/>
            </a:ln>
          </p:spPr>
          <p:txBody>
            <a:bodyPr lIns="192902" tIns="96451" rIns="192902" bIns="96451"/>
            <a:lstStyle/>
            <a:p>
              <a:endParaRPr lang="en-US" dirty="0"/>
            </a:p>
          </p:txBody>
        </p:sp>
        <p:sp>
          <p:nvSpPr>
            <p:cNvPr id="105" name="Line 35"/>
            <p:cNvSpPr>
              <a:spLocks noChangeShapeType="1"/>
            </p:cNvSpPr>
            <p:nvPr/>
          </p:nvSpPr>
          <p:spPr bwMode="auto">
            <a:xfrm>
              <a:off x="1457810" y="8401025"/>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106" name="Line 36"/>
            <p:cNvSpPr>
              <a:spLocks noChangeShapeType="1"/>
            </p:cNvSpPr>
            <p:nvPr/>
          </p:nvSpPr>
          <p:spPr bwMode="auto">
            <a:xfrm>
              <a:off x="1795403" y="8527611"/>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107" name="Line 41"/>
            <p:cNvSpPr>
              <a:spLocks noChangeShapeType="1"/>
            </p:cNvSpPr>
            <p:nvPr/>
          </p:nvSpPr>
          <p:spPr bwMode="auto">
            <a:xfrm>
              <a:off x="3498366" y="5593616"/>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108" name="Line 42"/>
            <p:cNvSpPr>
              <a:spLocks noChangeShapeType="1"/>
            </p:cNvSpPr>
            <p:nvPr/>
          </p:nvSpPr>
          <p:spPr bwMode="auto">
            <a:xfrm>
              <a:off x="3498366" y="8018453"/>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109" name="Line 49"/>
            <p:cNvSpPr>
              <a:spLocks noChangeShapeType="1"/>
            </p:cNvSpPr>
            <p:nvPr/>
          </p:nvSpPr>
          <p:spPr bwMode="auto">
            <a:xfrm>
              <a:off x="5028782" y="5593616"/>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sp>
          <p:nvSpPr>
            <p:cNvPr id="110" name="Text Box 50"/>
            <p:cNvSpPr txBox="1">
              <a:spLocks noChangeArrowheads="1"/>
            </p:cNvSpPr>
            <p:nvPr/>
          </p:nvSpPr>
          <p:spPr bwMode="auto">
            <a:xfrm>
              <a:off x="4574910" y="5986408"/>
              <a:ext cx="1200037" cy="1572179"/>
            </a:xfrm>
            <a:prstGeom prst="rect">
              <a:avLst/>
            </a:prstGeom>
            <a:noFill/>
            <a:ln w="9525">
              <a:noFill/>
              <a:miter lim="800000"/>
              <a:headEnd/>
              <a:tailEnd/>
            </a:ln>
          </p:spPr>
          <p:txBody>
            <a:bodyPr wrap="none" lIns="192902" tIns="96451" rIns="192902" bIns="96451">
              <a:spAutoFit/>
            </a:bodyPr>
            <a:lstStyle/>
            <a:p>
              <a:r>
                <a:rPr lang="fr-CH" i="1" dirty="0"/>
                <a:t>u</a:t>
              </a:r>
              <a:endParaRPr lang="fr-FR" i="1" dirty="0"/>
            </a:p>
          </p:txBody>
        </p:sp>
        <p:sp>
          <p:nvSpPr>
            <p:cNvPr id="111" name="Line 30"/>
            <p:cNvSpPr>
              <a:spLocks noChangeShapeType="1"/>
            </p:cNvSpPr>
            <p:nvPr/>
          </p:nvSpPr>
          <p:spPr bwMode="auto">
            <a:xfrm>
              <a:off x="3497841" y="6869458"/>
              <a:ext cx="0" cy="510390"/>
            </a:xfrm>
            <a:prstGeom prst="line">
              <a:avLst/>
            </a:prstGeom>
            <a:noFill/>
            <a:ln w="9525">
              <a:solidFill>
                <a:schemeClr val="tx1"/>
              </a:solidFill>
              <a:round/>
              <a:headEnd/>
              <a:tailEnd/>
            </a:ln>
          </p:spPr>
          <p:txBody>
            <a:bodyPr lIns="192902" tIns="96451" rIns="192902" bIns="96451"/>
            <a:lstStyle/>
            <a:p>
              <a:endParaRPr lang="en-US" dirty="0"/>
            </a:p>
          </p:txBody>
        </p:sp>
        <p:sp>
          <p:nvSpPr>
            <p:cNvPr id="112" name="Line 35"/>
            <p:cNvSpPr>
              <a:spLocks noChangeShapeType="1"/>
            </p:cNvSpPr>
            <p:nvPr/>
          </p:nvSpPr>
          <p:spPr bwMode="auto">
            <a:xfrm>
              <a:off x="2819195" y="7380860"/>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113" name="Line 36"/>
            <p:cNvSpPr>
              <a:spLocks noChangeShapeType="1"/>
            </p:cNvSpPr>
            <p:nvPr/>
          </p:nvSpPr>
          <p:spPr bwMode="auto">
            <a:xfrm>
              <a:off x="3156789" y="7507446"/>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114" name="Line 36"/>
            <p:cNvSpPr>
              <a:spLocks noChangeShapeType="1"/>
            </p:cNvSpPr>
            <p:nvPr/>
          </p:nvSpPr>
          <p:spPr bwMode="auto">
            <a:xfrm>
              <a:off x="1966543" y="8655824"/>
              <a:ext cx="321475" cy="0"/>
            </a:xfrm>
            <a:prstGeom prst="line">
              <a:avLst/>
            </a:prstGeom>
            <a:noFill/>
            <a:ln w="9525">
              <a:solidFill>
                <a:schemeClr val="tx1"/>
              </a:solidFill>
              <a:round/>
              <a:headEnd/>
              <a:tailEnd/>
            </a:ln>
          </p:spPr>
          <p:txBody>
            <a:bodyPr lIns="192902" tIns="96451" rIns="192902" bIns="96451"/>
            <a:lstStyle/>
            <a:p>
              <a:endParaRPr lang="en-US" dirty="0"/>
            </a:p>
          </p:txBody>
        </p:sp>
        <p:sp>
          <p:nvSpPr>
            <p:cNvPr id="115" name="Rounded Rectangle 114"/>
            <p:cNvSpPr/>
            <p:nvPr/>
          </p:nvSpPr>
          <p:spPr bwMode="auto">
            <a:xfrm>
              <a:off x="0" y="4563988"/>
              <a:ext cx="5762377" cy="439248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16" name="Line 49"/>
            <p:cNvSpPr>
              <a:spLocks noChangeShapeType="1"/>
            </p:cNvSpPr>
            <p:nvPr/>
          </p:nvSpPr>
          <p:spPr bwMode="auto">
            <a:xfrm flipV="1">
              <a:off x="5043254" y="7228285"/>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grpSp>
      <p:graphicFrame>
        <p:nvGraphicFramePr>
          <p:cNvPr id="7" name="Object 3"/>
          <p:cNvGraphicFramePr>
            <a:graphicFrameLocks noChangeAspect="1"/>
          </p:cNvGraphicFramePr>
          <p:nvPr/>
        </p:nvGraphicFramePr>
        <p:xfrm>
          <a:off x="12380913" y="1495425"/>
          <a:ext cx="7339012" cy="1943100"/>
        </p:xfrm>
        <a:graphic>
          <a:graphicData uri="http://schemas.openxmlformats.org/presentationml/2006/ole">
            <mc:AlternateContent xmlns:mc="http://schemas.openxmlformats.org/markup-compatibility/2006">
              <mc:Choice xmlns:v="urn:schemas-microsoft-com:vml" Requires="v">
                <p:oleObj spid="_x0000_s181532" name="Equation" r:id="rId8" imgW="1688760" imgH="393480" progId="Equation.DSMT4">
                  <p:embed/>
                </p:oleObj>
              </mc:Choice>
              <mc:Fallback>
                <p:oleObj name="Equation" r:id="rId8" imgW="1688760" imgH="393480" progId="Equation.DSMT4">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80913" y="1495425"/>
                        <a:ext cx="7339012"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72713" name="Object 9"/>
          <p:cNvGraphicFramePr>
            <a:graphicFrameLocks noChangeAspect="1"/>
          </p:cNvGraphicFramePr>
          <p:nvPr/>
        </p:nvGraphicFramePr>
        <p:xfrm>
          <a:off x="20898517" y="8089900"/>
          <a:ext cx="388938" cy="814388"/>
        </p:xfrm>
        <a:graphic>
          <a:graphicData uri="http://schemas.openxmlformats.org/presentationml/2006/ole">
            <mc:AlternateContent xmlns:mc="http://schemas.openxmlformats.org/markup-compatibility/2006">
              <mc:Choice xmlns:v="urn:schemas-microsoft-com:vml" Requires="v">
                <p:oleObj spid="_x0000_s181533" name="Equation" r:id="rId10" imgW="88560" imgH="152280" progId="Equation.DSMT4">
                  <p:embed/>
                </p:oleObj>
              </mc:Choice>
              <mc:Fallback>
                <p:oleObj name="Equation" r:id="rId10" imgW="88560" imgH="15228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898517" y="8089900"/>
                        <a:ext cx="388938"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cxnSp>
        <p:nvCxnSpPr>
          <p:cNvPr id="39" name="Straight Connector 38"/>
          <p:cNvCxnSpPr/>
          <p:nvPr/>
        </p:nvCxnSpPr>
        <p:spPr>
          <a:xfrm>
            <a:off x="12936489" y="8522437"/>
            <a:ext cx="1475865" cy="0"/>
          </a:xfrm>
          <a:prstGeom prst="line">
            <a:avLst/>
          </a:prstGeom>
          <a:ln w="57150">
            <a:solidFill>
              <a:srgbClr val="3550FE"/>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14412354" y="7567939"/>
            <a:ext cx="434614" cy="0"/>
          </a:xfrm>
          <a:prstGeom prst="line">
            <a:avLst/>
          </a:prstGeom>
          <a:ln w="57150">
            <a:solidFill>
              <a:srgbClr val="3550FE"/>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4412354" y="7567939"/>
            <a:ext cx="0" cy="954498"/>
          </a:xfrm>
          <a:prstGeom prst="line">
            <a:avLst/>
          </a:prstGeom>
          <a:ln w="57150">
            <a:solidFill>
              <a:srgbClr val="3550FE"/>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14829447" y="7551898"/>
            <a:ext cx="0" cy="954498"/>
          </a:xfrm>
          <a:prstGeom prst="line">
            <a:avLst/>
          </a:prstGeom>
          <a:ln w="57150">
            <a:solidFill>
              <a:srgbClr val="3550FE"/>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4821425" y="8506396"/>
            <a:ext cx="1475865" cy="0"/>
          </a:xfrm>
          <a:prstGeom prst="line">
            <a:avLst/>
          </a:prstGeom>
          <a:ln w="57150">
            <a:solidFill>
              <a:srgbClr val="3550FE"/>
            </a:solidFill>
          </a:ln>
        </p:spPr>
        <p:style>
          <a:lnRef idx="2">
            <a:schemeClr val="accent1"/>
          </a:lnRef>
          <a:fillRef idx="0">
            <a:schemeClr val="accent1"/>
          </a:fillRef>
          <a:effectRef idx="1">
            <a:schemeClr val="accent1"/>
          </a:effectRef>
          <a:fontRef idx="minor">
            <a:schemeClr val="tx1"/>
          </a:fontRef>
        </p:style>
      </p:cxnSp>
      <p:graphicFrame>
        <p:nvGraphicFramePr>
          <p:cNvPr id="1162259" name="Object 3"/>
          <p:cNvGraphicFramePr>
            <a:graphicFrameLocks noChangeAspect="1"/>
          </p:cNvGraphicFramePr>
          <p:nvPr/>
        </p:nvGraphicFramePr>
        <p:xfrm>
          <a:off x="1092367" y="1797050"/>
          <a:ext cx="7780338" cy="1379537"/>
        </p:xfrm>
        <a:graphic>
          <a:graphicData uri="http://schemas.openxmlformats.org/presentationml/2006/ole">
            <mc:AlternateContent xmlns:mc="http://schemas.openxmlformats.org/markup-compatibility/2006">
              <mc:Choice xmlns:v="urn:schemas-microsoft-com:vml" Requires="v">
                <p:oleObj spid="_x0000_s181534" name="Equation" r:id="rId12" imgW="1790640" imgH="279360" progId="Equation.DSMT4">
                  <p:embed/>
                </p:oleObj>
              </mc:Choice>
              <mc:Fallback>
                <p:oleObj name="Equation" r:id="rId12" imgW="1790640" imgH="27936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2367" y="1797050"/>
                        <a:ext cx="7780338"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92167" name="Object 7"/>
          <p:cNvGraphicFramePr>
            <a:graphicFrameLocks noChangeAspect="1"/>
          </p:cNvGraphicFramePr>
          <p:nvPr/>
        </p:nvGraphicFramePr>
        <p:xfrm>
          <a:off x="14106525" y="8359775"/>
          <a:ext cx="611188" cy="1222375"/>
        </p:xfrm>
        <a:graphic>
          <a:graphicData uri="http://schemas.openxmlformats.org/presentationml/2006/ole">
            <mc:AlternateContent xmlns:mc="http://schemas.openxmlformats.org/markup-compatibility/2006">
              <mc:Choice xmlns:v="urn:schemas-microsoft-com:vml" Requires="v">
                <p:oleObj spid="_x0000_s181535" name="Equation" r:id="rId14" imgW="139680" imgH="228600" progId="Equation.DSMT4">
                  <p:embed/>
                </p:oleObj>
              </mc:Choice>
              <mc:Fallback>
                <p:oleObj name="Equation" r:id="rId14" imgW="139680" imgH="228600" progId="Equation.DSMT4">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106525" y="8359775"/>
                        <a:ext cx="611188"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48" name="TextBox 47"/>
          <p:cNvSpPr txBox="1"/>
          <p:nvPr/>
        </p:nvSpPr>
        <p:spPr>
          <a:xfrm>
            <a:off x="697827" y="3726156"/>
            <a:ext cx="4171335" cy="969496"/>
          </a:xfrm>
          <a:prstGeom prst="rect">
            <a:avLst/>
          </a:prstGeom>
          <a:noFill/>
        </p:spPr>
        <p:txBody>
          <a:bodyPr wrap="none" rtlCol="0">
            <a:spAutoFit/>
          </a:bodyPr>
          <a:lstStyle/>
          <a:p>
            <a:r>
              <a:rPr lang="en-US" dirty="0"/>
              <a:t>short pulse: </a:t>
            </a:r>
          </a:p>
        </p:txBody>
      </p:sp>
      <p:graphicFrame>
        <p:nvGraphicFramePr>
          <p:cNvPr id="4" name="Object 3"/>
          <p:cNvGraphicFramePr>
            <a:graphicFrameLocks noChangeAspect="1"/>
          </p:cNvGraphicFramePr>
          <p:nvPr/>
        </p:nvGraphicFramePr>
        <p:xfrm>
          <a:off x="5306428" y="3711317"/>
          <a:ext cx="3200400" cy="1128713"/>
        </p:xfrm>
        <a:graphic>
          <a:graphicData uri="http://schemas.openxmlformats.org/presentationml/2006/ole">
            <mc:AlternateContent xmlns:mc="http://schemas.openxmlformats.org/markup-compatibility/2006">
              <mc:Choice xmlns:v="urn:schemas-microsoft-com:vml" Requires="v">
                <p:oleObj spid="_x0000_s181536" name="Equation" r:id="rId16" imgW="736560" imgH="228600" progId="Equation.DSMT4">
                  <p:embed/>
                </p:oleObj>
              </mc:Choice>
              <mc:Fallback>
                <p:oleObj name="Equation" r:id="rId16" imgW="736560" imgH="228600" progId="Equation.DSMT4">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06428" y="3711317"/>
                        <a:ext cx="32004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nvGraphicFramePr>
        <p:xfrm>
          <a:off x="11853557" y="5561920"/>
          <a:ext cx="1158875" cy="1128713"/>
        </p:xfrm>
        <a:graphic>
          <a:graphicData uri="http://schemas.openxmlformats.org/presentationml/2006/ole">
            <mc:AlternateContent xmlns:mc="http://schemas.openxmlformats.org/markup-compatibility/2006">
              <mc:Choice xmlns:v="urn:schemas-microsoft-com:vml" Requires="v">
                <p:oleObj spid="_x0000_s181537" name="Equation" r:id="rId18" imgW="266400" imgH="228600" progId="Equation.DSMT4">
                  <p:embed/>
                </p:oleObj>
              </mc:Choice>
              <mc:Fallback>
                <p:oleObj name="Equation" r:id="rId18" imgW="266400" imgH="228600" progId="Equation.DSMT4">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3557" y="5561920"/>
                        <a:ext cx="1158875"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cxnSp>
        <p:nvCxnSpPr>
          <p:cNvPr id="56" name="Straight Connector 55"/>
          <p:cNvCxnSpPr/>
          <p:nvPr/>
        </p:nvCxnSpPr>
        <p:spPr>
          <a:xfrm flipH="1">
            <a:off x="12696019" y="6113121"/>
            <a:ext cx="240470"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6" name="Object 3"/>
          <p:cNvGraphicFramePr>
            <a:graphicFrameLocks noChangeAspect="1"/>
          </p:cNvGraphicFramePr>
          <p:nvPr/>
        </p:nvGraphicFramePr>
        <p:xfrm>
          <a:off x="7861300" y="9826625"/>
          <a:ext cx="5961063" cy="1943100"/>
        </p:xfrm>
        <a:graphic>
          <a:graphicData uri="http://schemas.openxmlformats.org/presentationml/2006/ole">
            <mc:AlternateContent xmlns:mc="http://schemas.openxmlformats.org/markup-compatibility/2006">
              <mc:Choice xmlns:v="urn:schemas-microsoft-com:vml" Requires="v">
                <p:oleObj spid="_x0000_s181538" name="Equation" r:id="rId20" imgW="1371600" imgH="393480" progId="Equation.DSMT4">
                  <p:embed/>
                </p:oleObj>
              </mc:Choice>
              <mc:Fallback>
                <p:oleObj name="Equation" r:id="rId20" imgW="1371600" imgH="393480" progId="Equation.DSMT4">
                  <p:embed/>
                  <p:pic>
                    <p:nvPicPr>
                      <p:cNvPr id="0" name="Picture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861300" y="9826625"/>
                        <a:ext cx="5961063"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92171" name="Object 11"/>
          <p:cNvGraphicFramePr>
            <a:graphicFrameLocks noChangeAspect="1"/>
          </p:cNvGraphicFramePr>
          <p:nvPr/>
        </p:nvGraphicFramePr>
        <p:xfrm>
          <a:off x="15502481" y="7135813"/>
          <a:ext cx="4654550" cy="1223962"/>
        </p:xfrm>
        <a:graphic>
          <a:graphicData uri="http://schemas.openxmlformats.org/presentationml/2006/ole">
            <mc:AlternateContent xmlns:mc="http://schemas.openxmlformats.org/markup-compatibility/2006">
              <mc:Choice xmlns:v="urn:schemas-microsoft-com:vml" Requires="v">
                <p:oleObj spid="_x0000_s181539" name="Equation" r:id="rId22" imgW="1066680" imgH="228600" progId="Equation.DSMT4">
                  <p:embed/>
                </p:oleObj>
              </mc:Choice>
              <mc:Fallback>
                <p:oleObj name="Equation" r:id="rId22" imgW="1066680" imgH="228600" progId="Equation.DSMT4">
                  <p:embed/>
                  <p:pic>
                    <p:nvPicPr>
                      <p:cNvPr id="0" name="Picture 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502481" y="7135813"/>
                        <a:ext cx="465455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68A2FC1-5847-4A05-9D11-9143F01E07E3}"/>
              </a:ext>
            </a:extLst>
          </p:cNvPr>
          <p:cNvPicPr>
            <a:picLocks noChangeAspect="1"/>
          </p:cNvPicPr>
          <p:nvPr/>
        </p:nvPicPr>
        <p:blipFill>
          <a:blip r:embed="rId3"/>
          <a:stretch>
            <a:fillRect/>
          </a:stretch>
        </p:blipFill>
        <p:spPr>
          <a:xfrm>
            <a:off x="-171566" y="0"/>
            <a:ext cx="21950593" cy="12152313"/>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ED4D23EA-B9AF-4A05-A4DD-BDBDEC9B7472}"/>
                  </a:ext>
                </a:extLst>
              </p14:cNvPr>
              <p14:cNvContentPartPr/>
              <p14:nvPr/>
            </p14:nvContentPartPr>
            <p14:xfrm>
              <a:off x="15643800" y="3072240"/>
              <a:ext cx="3792960" cy="5266800"/>
            </p14:xfrm>
          </p:contentPart>
        </mc:Choice>
        <mc:Fallback>
          <p:pic>
            <p:nvPicPr>
              <p:cNvPr id="3" name="墨迹 2">
                <a:extLst>
                  <a:ext uri="{FF2B5EF4-FFF2-40B4-BE49-F238E27FC236}">
                    <a16:creationId xmlns:a16="http://schemas.microsoft.com/office/drawing/2014/main" id="{ED4D23EA-B9AF-4A05-A4DD-BDBDEC9B7472}"/>
                  </a:ext>
                </a:extLst>
              </p:cNvPr>
              <p:cNvPicPr/>
              <p:nvPr/>
            </p:nvPicPr>
            <p:blipFill>
              <a:blip r:embed="rId5"/>
              <a:stretch>
                <a:fillRect/>
              </a:stretch>
            </p:blipFill>
            <p:spPr>
              <a:xfrm>
                <a:off x="15634440" y="3062880"/>
                <a:ext cx="3811680" cy="5285520"/>
              </a:xfrm>
              <a:prstGeom prst="rect">
                <a:avLst/>
              </a:prstGeom>
            </p:spPr>
          </p:pic>
        </mc:Fallback>
      </mc:AlternateContent>
    </p:spTree>
    <p:extLst>
      <p:ext uri="{BB962C8B-B14F-4D97-AF65-F5344CB8AC3E}">
        <p14:creationId xmlns:p14="http://schemas.microsoft.com/office/powerpoint/2010/main" val="20162709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sp>
        <p:nvSpPr>
          <p:cNvPr id="52" name="Line 14"/>
          <p:cNvSpPr>
            <a:spLocks noChangeShapeType="1"/>
          </p:cNvSpPr>
          <p:nvPr/>
        </p:nvSpPr>
        <p:spPr bwMode="auto">
          <a:xfrm>
            <a:off x="12936489" y="8522437"/>
            <a:ext cx="7940819"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53" name="Line 15"/>
          <p:cNvSpPr>
            <a:spLocks noChangeShapeType="1"/>
          </p:cNvSpPr>
          <p:nvPr/>
        </p:nvSpPr>
        <p:spPr bwMode="auto">
          <a:xfrm flipV="1">
            <a:off x="12936489" y="6991267"/>
            <a:ext cx="0" cy="153117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aphicFrame>
        <p:nvGraphicFramePr>
          <p:cNvPr id="54" name="Object 2"/>
          <p:cNvGraphicFramePr>
            <a:graphicFrameLocks noChangeAspect="1"/>
          </p:cNvGraphicFramePr>
          <p:nvPr/>
        </p:nvGraphicFramePr>
        <p:xfrm>
          <a:off x="11475738" y="6866253"/>
          <a:ext cx="1220281" cy="1087438"/>
        </p:xfrm>
        <a:graphic>
          <a:graphicData uri="http://schemas.openxmlformats.org/presentationml/2006/ole">
            <mc:AlternateContent xmlns:mc="http://schemas.openxmlformats.org/markup-compatibility/2006">
              <mc:Choice xmlns:v="urn:schemas-microsoft-com:vml" Requires="v">
                <p:oleObj spid="_x0000_s182436" name="Equation" r:id="rId4" imgW="279360" imgH="203040" progId="Equation.DSMT4">
                  <p:embed/>
                </p:oleObj>
              </mc:Choice>
              <mc:Fallback>
                <p:oleObj name="Equation" r:id="rId4" imgW="279360" imgH="20304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75738" y="6866253"/>
                        <a:ext cx="1220281"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84"/>
          <p:cNvGrpSpPr/>
          <p:nvPr/>
        </p:nvGrpSpPr>
        <p:grpSpPr>
          <a:xfrm>
            <a:off x="12892117" y="3627884"/>
            <a:ext cx="7985192" cy="3136682"/>
            <a:chOff x="13683257" y="5212060"/>
            <a:chExt cx="7192517" cy="1552506"/>
          </a:xfrm>
        </p:grpSpPr>
        <p:sp>
          <p:nvSpPr>
            <p:cNvPr id="51" name="Line 14"/>
            <p:cNvSpPr>
              <a:spLocks noChangeShapeType="1"/>
            </p:cNvSpPr>
            <p:nvPr/>
          </p:nvSpPr>
          <p:spPr bwMode="auto">
            <a:xfrm>
              <a:off x="13695384" y="6764566"/>
              <a:ext cx="7180390"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76" name="Line 15"/>
            <p:cNvSpPr>
              <a:spLocks noChangeShapeType="1"/>
            </p:cNvSpPr>
            <p:nvPr/>
          </p:nvSpPr>
          <p:spPr bwMode="auto">
            <a:xfrm flipV="1">
              <a:off x="13683257" y="5212060"/>
              <a:ext cx="0" cy="153117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pSp>
      <p:graphicFrame>
        <p:nvGraphicFramePr>
          <p:cNvPr id="65543" name="Object 7"/>
          <p:cNvGraphicFramePr>
            <a:graphicFrameLocks noChangeAspect="1"/>
          </p:cNvGraphicFramePr>
          <p:nvPr/>
        </p:nvGraphicFramePr>
        <p:xfrm>
          <a:off x="11163797" y="3267845"/>
          <a:ext cx="1219290" cy="1087437"/>
        </p:xfrm>
        <a:graphic>
          <a:graphicData uri="http://schemas.openxmlformats.org/presentationml/2006/ole">
            <mc:AlternateContent xmlns:mc="http://schemas.openxmlformats.org/markup-compatibility/2006">
              <mc:Choice xmlns:v="urn:schemas-microsoft-com:vml" Requires="v">
                <p:oleObj spid="_x0000_s182437" name="Equation" r:id="rId6" imgW="279360" imgH="203040" progId="Equation.DSMT4">
                  <p:embed/>
                </p:oleObj>
              </mc:Choice>
              <mc:Fallback>
                <p:oleObj name="Equation" r:id="rId6" imgW="279360" imgH="20304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3797" y="3267845"/>
                        <a:ext cx="1219290"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85" name="Title 3"/>
          <p:cNvSpPr txBox="1">
            <a:spLocks/>
          </p:cNvSpPr>
          <p:nvPr/>
        </p:nvSpPr>
        <p:spPr>
          <a:xfrm>
            <a:off x="697827" y="32385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1.2Detour</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 arbitrary input</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graphicFrame>
        <p:nvGraphicFramePr>
          <p:cNvPr id="7" name="Object 3"/>
          <p:cNvGraphicFramePr>
            <a:graphicFrameLocks noChangeAspect="1"/>
          </p:cNvGraphicFramePr>
          <p:nvPr/>
        </p:nvGraphicFramePr>
        <p:xfrm>
          <a:off x="12380913" y="1495425"/>
          <a:ext cx="7339012" cy="1943100"/>
        </p:xfrm>
        <a:graphic>
          <a:graphicData uri="http://schemas.openxmlformats.org/presentationml/2006/ole">
            <mc:AlternateContent xmlns:mc="http://schemas.openxmlformats.org/markup-compatibility/2006">
              <mc:Choice xmlns:v="urn:schemas-microsoft-com:vml" Requires="v">
                <p:oleObj spid="_x0000_s182438" name="Equation" r:id="rId8" imgW="1688760" imgH="393480" progId="Equation.3">
                  <p:embed/>
                </p:oleObj>
              </mc:Choice>
              <mc:Fallback>
                <p:oleObj name="Equation" r:id="rId8" imgW="1688760" imgH="393480" progId="Equation.3">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80913" y="1495425"/>
                        <a:ext cx="7339012"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72713" name="Object 9"/>
          <p:cNvGraphicFramePr>
            <a:graphicFrameLocks noChangeAspect="1"/>
          </p:cNvGraphicFramePr>
          <p:nvPr/>
        </p:nvGraphicFramePr>
        <p:xfrm>
          <a:off x="20922580" y="8089900"/>
          <a:ext cx="388938" cy="814388"/>
        </p:xfrm>
        <a:graphic>
          <a:graphicData uri="http://schemas.openxmlformats.org/presentationml/2006/ole">
            <mc:AlternateContent xmlns:mc="http://schemas.openxmlformats.org/markup-compatibility/2006">
              <mc:Choice xmlns:v="urn:schemas-microsoft-com:vml" Requires="v">
                <p:oleObj spid="_x0000_s182439" name="Equation" r:id="rId10" imgW="88560" imgH="152280" progId="Equation.DSMT4">
                  <p:embed/>
                </p:oleObj>
              </mc:Choice>
              <mc:Fallback>
                <p:oleObj name="Equation" r:id="rId10" imgW="88560" imgH="15228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922580" y="8089900"/>
                        <a:ext cx="388938"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1162259" name="Object 3"/>
          <p:cNvGraphicFramePr>
            <a:graphicFrameLocks noChangeAspect="1"/>
          </p:cNvGraphicFramePr>
          <p:nvPr/>
        </p:nvGraphicFramePr>
        <p:xfrm>
          <a:off x="1074738" y="2081213"/>
          <a:ext cx="5961062" cy="1943100"/>
        </p:xfrm>
        <a:graphic>
          <a:graphicData uri="http://schemas.openxmlformats.org/presentationml/2006/ole">
            <mc:AlternateContent xmlns:mc="http://schemas.openxmlformats.org/markup-compatibility/2006">
              <mc:Choice xmlns:v="urn:schemas-microsoft-com:vml" Requires="v">
                <p:oleObj spid="_x0000_s182440" name="Equation" r:id="rId12" imgW="1371600" imgH="393480" progId="Equation.DSMT4">
                  <p:embed/>
                </p:oleObj>
              </mc:Choice>
              <mc:Fallback>
                <p:oleObj name="Equation" r:id="rId12" imgW="1371600" imgH="39348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74738" y="2081213"/>
                        <a:ext cx="5961062"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484188" y="9483725"/>
          <a:ext cx="8442325" cy="2257425"/>
        </p:xfrm>
        <a:graphic>
          <a:graphicData uri="http://schemas.openxmlformats.org/presentationml/2006/ole">
            <mc:AlternateContent xmlns:mc="http://schemas.openxmlformats.org/markup-compatibility/2006">
              <mc:Choice xmlns:v="urn:schemas-microsoft-com:vml" Requires="v">
                <p:oleObj spid="_x0000_s182441" name="Equation" r:id="rId14" imgW="1942920" imgH="457200" progId="Equation.DSMT4">
                  <p:embed/>
                </p:oleObj>
              </mc:Choice>
              <mc:Fallback>
                <p:oleObj name="Equation" r:id="rId14" imgW="1942920" imgH="457200" progId="Equation.DSMT4">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4188" y="9483725"/>
                        <a:ext cx="844232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41" name="TextBox 40"/>
          <p:cNvSpPr txBox="1"/>
          <p:nvPr/>
        </p:nvSpPr>
        <p:spPr>
          <a:xfrm>
            <a:off x="359107" y="1600707"/>
            <a:ext cx="4169731" cy="969496"/>
          </a:xfrm>
          <a:prstGeom prst="rect">
            <a:avLst/>
          </a:prstGeom>
          <a:noFill/>
        </p:spPr>
        <p:txBody>
          <a:bodyPr wrap="none" rtlCol="0">
            <a:spAutoFit/>
          </a:bodyPr>
          <a:lstStyle/>
          <a:p>
            <a:r>
              <a:rPr lang="en-US" dirty="0"/>
              <a:t>Single pulse</a:t>
            </a:r>
          </a:p>
        </p:txBody>
      </p:sp>
      <p:sp>
        <p:nvSpPr>
          <p:cNvPr id="42" name="TextBox 41"/>
          <p:cNvSpPr txBox="1"/>
          <p:nvPr/>
        </p:nvSpPr>
        <p:spPr>
          <a:xfrm>
            <a:off x="359107" y="4025067"/>
            <a:ext cx="5226111" cy="969496"/>
          </a:xfrm>
          <a:prstGeom prst="rect">
            <a:avLst/>
          </a:prstGeom>
          <a:noFill/>
        </p:spPr>
        <p:txBody>
          <a:bodyPr wrap="none" rtlCol="0">
            <a:spAutoFit/>
          </a:bodyPr>
          <a:lstStyle/>
          <a:p>
            <a:r>
              <a:rPr lang="en-US" dirty="0"/>
              <a:t>Multiple pulses:</a:t>
            </a:r>
          </a:p>
        </p:txBody>
      </p:sp>
      <p:sp>
        <p:nvSpPr>
          <p:cNvPr id="44" name="TextBox 43"/>
          <p:cNvSpPr txBox="1"/>
          <p:nvPr/>
        </p:nvSpPr>
        <p:spPr>
          <a:xfrm rot="-1500000">
            <a:off x="7010412" y="6393384"/>
            <a:ext cx="8930650" cy="1846659"/>
          </a:xfrm>
          <a:prstGeom prst="rect">
            <a:avLst/>
          </a:prstGeom>
          <a:noFill/>
        </p:spPr>
        <p:txBody>
          <a:bodyPr wrap="none" rtlCol="0">
            <a:spAutoFit/>
          </a:bodyPr>
          <a:lstStyle/>
          <a:p>
            <a:r>
              <a:rPr lang="en-US" dirty="0">
                <a:solidFill>
                  <a:srgbClr val="FF0000"/>
                </a:solidFill>
              </a:rPr>
              <a:t>Impulse response function,</a:t>
            </a:r>
          </a:p>
          <a:p>
            <a:r>
              <a:rPr lang="en-US" dirty="0">
                <a:solidFill>
                  <a:srgbClr val="FF0000"/>
                </a:solidFill>
              </a:rPr>
              <a:t>Green’s function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70E17BF-C66E-41F8-9026-2B57177CC0D6}"/>
              </a:ext>
            </a:extLst>
          </p:cNvPr>
          <p:cNvPicPr>
            <a:picLocks noChangeAspect="1"/>
          </p:cNvPicPr>
          <p:nvPr/>
        </p:nvPicPr>
        <p:blipFill>
          <a:blip r:embed="rId3"/>
          <a:stretch>
            <a:fillRect/>
          </a:stretch>
        </p:blipFill>
        <p:spPr>
          <a:xfrm>
            <a:off x="20056" y="0"/>
            <a:ext cx="21567349" cy="1215231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B443E880-EC96-472F-A73D-E45B21FEE2A9}"/>
                  </a:ext>
                </a:extLst>
              </p14:cNvPr>
              <p14:cNvContentPartPr/>
              <p14:nvPr/>
            </p14:nvContentPartPr>
            <p14:xfrm>
              <a:off x="3173760" y="3578400"/>
              <a:ext cx="15081120" cy="6538680"/>
            </p14:xfrm>
          </p:contentPart>
        </mc:Choice>
        <mc:Fallback xmlns="">
          <p:pic>
            <p:nvPicPr>
              <p:cNvPr id="3" name="墨迹 2">
                <a:extLst>
                  <a:ext uri="{FF2B5EF4-FFF2-40B4-BE49-F238E27FC236}">
                    <a16:creationId xmlns:a16="http://schemas.microsoft.com/office/drawing/2014/main" id="{B443E880-EC96-472F-A73D-E45B21FEE2A9}"/>
                  </a:ext>
                </a:extLst>
              </p:cNvPr>
              <p:cNvPicPr/>
              <p:nvPr/>
            </p:nvPicPr>
            <p:blipFill>
              <a:blip r:embed="rId5"/>
              <a:stretch>
                <a:fillRect/>
              </a:stretch>
            </p:blipFill>
            <p:spPr>
              <a:xfrm>
                <a:off x="3164400" y="3569040"/>
                <a:ext cx="15099840" cy="655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0512F337-38B4-4B46-AD13-480BB70E96C8}"/>
                  </a:ext>
                </a:extLst>
              </p14:cNvPr>
              <p14:cNvContentPartPr/>
              <p14:nvPr/>
            </p14:nvContentPartPr>
            <p14:xfrm>
              <a:off x="3657600" y="9711720"/>
              <a:ext cx="6786720" cy="2082240"/>
            </p14:xfrm>
          </p:contentPart>
        </mc:Choice>
        <mc:Fallback xmlns="">
          <p:pic>
            <p:nvPicPr>
              <p:cNvPr id="4" name="墨迹 3">
                <a:extLst>
                  <a:ext uri="{FF2B5EF4-FFF2-40B4-BE49-F238E27FC236}">
                    <a16:creationId xmlns:a16="http://schemas.microsoft.com/office/drawing/2014/main" id="{0512F337-38B4-4B46-AD13-480BB70E96C8}"/>
                  </a:ext>
                </a:extLst>
              </p:cNvPr>
              <p:cNvPicPr/>
              <p:nvPr/>
            </p:nvPicPr>
            <p:blipFill>
              <a:blip r:embed="rId7"/>
              <a:stretch>
                <a:fillRect/>
              </a:stretch>
            </p:blipFill>
            <p:spPr>
              <a:xfrm>
                <a:off x="3648240" y="9702360"/>
                <a:ext cx="6805440" cy="2100960"/>
              </a:xfrm>
              <a:prstGeom prst="rect">
                <a:avLst/>
              </a:prstGeom>
            </p:spPr>
          </p:pic>
        </mc:Fallback>
      </mc:AlternateContent>
    </p:spTree>
    <p:extLst>
      <p:ext uri="{BB962C8B-B14F-4D97-AF65-F5344CB8AC3E}">
        <p14:creationId xmlns:p14="http://schemas.microsoft.com/office/powerpoint/2010/main" val="1404099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sp>
        <p:nvSpPr>
          <p:cNvPr id="85" name="Title 3"/>
          <p:cNvSpPr txBox="1">
            <a:spLocks/>
          </p:cNvSpPr>
          <p:nvPr/>
        </p:nvSpPr>
        <p:spPr>
          <a:xfrm>
            <a:off x="697827" y="32385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1.2Detour</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 Greens function</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graphicFrame>
        <p:nvGraphicFramePr>
          <p:cNvPr id="7" name="Object 3"/>
          <p:cNvGraphicFramePr>
            <a:graphicFrameLocks noChangeAspect="1"/>
          </p:cNvGraphicFramePr>
          <p:nvPr/>
        </p:nvGraphicFramePr>
        <p:xfrm>
          <a:off x="12380913" y="1495425"/>
          <a:ext cx="7339012" cy="1943100"/>
        </p:xfrm>
        <a:graphic>
          <a:graphicData uri="http://schemas.openxmlformats.org/presentationml/2006/ole">
            <mc:AlternateContent xmlns:mc="http://schemas.openxmlformats.org/markup-compatibility/2006">
              <mc:Choice xmlns:v="urn:schemas-microsoft-com:vml" Requires="v">
                <p:oleObj spid="_x0000_s183460" name="Equation" r:id="rId4" imgW="1688760" imgH="393480" progId="Equation.3">
                  <p:embed/>
                </p:oleObj>
              </mc:Choice>
              <mc:Fallback>
                <p:oleObj name="Equation" r:id="rId4" imgW="1688760" imgH="39348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0913" y="1495425"/>
                        <a:ext cx="7339012"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1162259" name="Object 3"/>
          <p:cNvGraphicFramePr>
            <a:graphicFrameLocks noChangeAspect="1"/>
          </p:cNvGraphicFramePr>
          <p:nvPr/>
        </p:nvGraphicFramePr>
        <p:xfrm>
          <a:off x="1964486" y="2129339"/>
          <a:ext cx="5241925" cy="1943100"/>
        </p:xfrm>
        <a:graphic>
          <a:graphicData uri="http://schemas.openxmlformats.org/presentationml/2006/ole">
            <mc:AlternateContent xmlns:mc="http://schemas.openxmlformats.org/markup-compatibility/2006">
              <mc:Choice xmlns:v="urn:schemas-microsoft-com:vml" Requires="v">
                <p:oleObj spid="_x0000_s183461" name="Equation" r:id="rId6" imgW="1206360" imgH="393480" progId="Equation.DSMT4">
                  <p:embed/>
                </p:oleObj>
              </mc:Choice>
              <mc:Fallback>
                <p:oleObj name="Equation" r:id="rId6" imgW="1206360" imgH="39348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4486" y="2129339"/>
                        <a:ext cx="524192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484188" y="9483725"/>
          <a:ext cx="8442325" cy="2257425"/>
        </p:xfrm>
        <a:graphic>
          <a:graphicData uri="http://schemas.openxmlformats.org/presentationml/2006/ole">
            <mc:AlternateContent xmlns:mc="http://schemas.openxmlformats.org/markup-compatibility/2006">
              <mc:Choice xmlns:v="urn:schemas-microsoft-com:vml" Requires="v">
                <p:oleObj spid="_x0000_s183462" name="Equation" r:id="rId8" imgW="1942920" imgH="457200" progId="Equation.DSMT4">
                  <p:embed/>
                </p:oleObj>
              </mc:Choice>
              <mc:Fallback>
                <p:oleObj name="Equation" r:id="rId8" imgW="1942920" imgH="45720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188" y="9483725"/>
                        <a:ext cx="844232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41" name="TextBox 40"/>
          <p:cNvSpPr txBox="1"/>
          <p:nvPr/>
        </p:nvSpPr>
        <p:spPr>
          <a:xfrm>
            <a:off x="359107" y="1600707"/>
            <a:ext cx="4169731" cy="969496"/>
          </a:xfrm>
          <a:prstGeom prst="rect">
            <a:avLst/>
          </a:prstGeom>
          <a:noFill/>
        </p:spPr>
        <p:txBody>
          <a:bodyPr wrap="none" rtlCol="0">
            <a:spAutoFit/>
          </a:bodyPr>
          <a:lstStyle/>
          <a:p>
            <a:r>
              <a:rPr lang="en-US" dirty="0"/>
              <a:t>Single pulse</a:t>
            </a:r>
          </a:p>
        </p:txBody>
      </p:sp>
      <p:sp>
        <p:nvSpPr>
          <p:cNvPr id="42" name="TextBox 41"/>
          <p:cNvSpPr txBox="1"/>
          <p:nvPr/>
        </p:nvSpPr>
        <p:spPr>
          <a:xfrm>
            <a:off x="359107" y="4025067"/>
            <a:ext cx="5226111" cy="969496"/>
          </a:xfrm>
          <a:prstGeom prst="rect">
            <a:avLst/>
          </a:prstGeom>
          <a:noFill/>
        </p:spPr>
        <p:txBody>
          <a:bodyPr wrap="none" rtlCol="0">
            <a:spAutoFit/>
          </a:bodyPr>
          <a:lstStyle/>
          <a:p>
            <a:r>
              <a:rPr lang="en-US" dirty="0"/>
              <a:t>Multiple pulses:</a:t>
            </a:r>
          </a:p>
        </p:txBody>
      </p:sp>
      <p:sp>
        <p:nvSpPr>
          <p:cNvPr id="44" name="TextBox 43"/>
          <p:cNvSpPr txBox="1"/>
          <p:nvPr/>
        </p:nvSpPr>
        <p:spPr>
          <a:xfrm rot="-1500000">
            <a:off x="1681588" y="4927227"/>
            <a:ext cx="8930650" cy="1846659"/>
          </a:xfrm>
          <a:prstGeom prst="rect">
            <a:avLst/>
          </a:prstGeom>
          <a:noFill/>
        </p:spPr>
        <p:txBody>
          <a:bodyPr wrap="none" rtlCol="0">
            <a:spAutoFit/>
          </a:bodyPr>
          <a:lstStyle/>
          <a:p>
            <a:r>
              <a:rPr lang="en-US" dirty="0">
                <a:solidFill>
                  <a:srgbClr val="FF0000"/>
                </a:solidFill>
              </a:rPr>
              <a:t>Impulse response function,</a:t>
            </a:r>
          </a:p>
          <a:p>
            <a:r>
              <a:rPr lang="en-US" dirty="0">
                <a:solidFill>
                  <a:srgbClr val="FF0000"/>
                </a:solidFill>
              </a:rPr>
              <a:t>Green’s function</a:t>
            </a:r>
          </a:p>
        </p:txBody>
      </p:sp>
      <p:graphicFrame>
        <p:nvGraphicFramePr>
          <p:cNvPr id="2" name="Object 8"/>
          <p:cNvGraphicFramePr>
            <a:graphicFrameLocks noChangeAspect="1"/>
          </p:cNvGraphicFramePr>
          <p:nvPr/>
        </p:nvGraphicFramePr>
        <p:xfrm>
          <a:off x="9529378" y="4072439"/>
          <a:ext cx="12030075" cy="2444750"/>
        </p:xfrm>
        <a:graphic>
          <a:graphicData uri="http://schemas.openxmlformats.org/presentationml/2006/ole">
            <mc:AlternateContent xmlns:mc="http://schemas.openxmlformats.org/markup-compatibility/2006">
              <mc:Choice xmlns:v="urn:schemas-microsoft-com:vml" Requires="v">
                <p:oleObj spid="_x0000_s183463" name="Equation" r:id="rId10" imgW="2768400" imgH="495000" progId="Equation.DSMT4">
                  <p:embed/>
                </p:oleObj>
              </mc:Choice>
              <mc:Fallback>
                <p:oleObj name="Equation" r:id="rId10" imgW="2768400" imgH="49500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29378" y="4072439"/>
                        <a:ext cx="1203007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1" name="Line 14"/>
          <p:cNvSpPr>
            <a:spLocks noChangeShapeType="1"/>
          </p:cNvSpPr>
          <p:nvPr/>
        </p:nvSpPr>
        <p:spPr bwMode="auto">
          <a:xfrm>
            <a:off x="12740391" y="11616012"/>
            <a:ext cx="7940819"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12" name="Line 15"/>
          <p:cNvSpPr>
            <a:spLocks noChangeShapeType="1"/>
          </p:cNvSpPr>
          <p:nvPr/>
        </p:nvSpPr>
        <p:spPr bwMode="auto">
          <a:xfrm flipV="1">
            <a:off x="12740391" y="10084842"/>
            <a:ext cx="0" cy="153117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aphicFrame>
        <p:nvGraphicFramePr>
          <p:cNvPr id="13" name="Object 2"/>
          <p:cNvGraphicFramePr>
            <a:graphicFrameLocks noChangeAspect="1"/>
          </p:cNvGraphicFramePr>
          <p:nvPr/>
        </p:nvGraphicFramePr>
        <p:xfrm>
          <a:off x="11279640" y="9959828"/>
          <a:ext cx="1220281" cy="1087438"/>
        </p:xfrm>
        <a:graphic>
          <a:graphicData uri="http://schemas.openxmlformats.org/presentationml/2006/ole">
            <mc:AlternateContent xmlns:mc="http://schemas.openxmlformats.org/markup-compatibility/2006">
              <mc:Choice xmlns:v="urn:schemas-microsoft-com:vml" Requires="v">
                <p:oleObj spid="_x0000_s183464" name="Equation" r:id="rId12" imgW="279360" imgH="203040" progId="Equation.DSMT4">
                  <p:embed/>
                </p:oleObj>
              </mc:Choice>
              <mc:Fallback>
                <p:oleObj name="Equation" r:id="rId12" imgW="279360" imgH="20304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79640" y="9959828"/>
                        <a:ext cx="1220281"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3" name="Group 84"/>
          <p:cNvGrpSpPr/>
          <p:nvPr/>
        </p:nvGrpSpPr>
        <p:grpSpPr>
          <a:xfrm>
            <a:off x="12696019" y="6721459"/>
            <a:ext cx="7985192" cy="3136682"/>
            <a:chOff x="13683257" y="5212060"/>
            <a:chExt cx="7192517" cy="1552506"/>
          </a:xfrm>
        </p:grpSpPr>
        <p:sp>
          <p:nvSpPr>
            <p:cNvPr id="15" name="Line 14"/>
            <p:cNvSpPr>
              <a:spLocks noChangeShapeType="1"/>
            </p:cNvSpPr>
            <p:nvPr/>
          </p:nvSpPr>
          <p:spPr bwMode="auto">
            <a:xfrm>
              <a:off x="13695384" y="6764566"/>
              <a:ext cx="7180390"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16" name="Line 15"/>
            <p:cNvSpPr>
              <a:spLocks noChangeShapeType="1"/>
            </p:cNvSpPr>
            <p:nvPr/>
          </p:nvSpPr>
          <p:spPr bwMode="auto">
            <a:xfrm flipV="1">
              <a:off x="13683257" y="5212060"/>
              <a:ext cx="0" cy="153117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pSp>
      <p:graphicFrame>
        <p:nvGraphicFramePr>
          <p:cNvPr id="17" name="Object 7"/>
          <p:cNvGraphicFramePr>
            <a:graphicFrameLocks noChangeAspect="1"/>
          </p:cNvGraphicFramePr>
          <p:nvPr/>
        </p:nvGraphicFramePr>
        <p:xfrm>
          <a:off x="10967699" y="6361420"/>
          <a:ext cx="1219290" cy="1087437"/>
        </p:xfrm>
        <a:graphic>
          <a:graphicData uri="http://schemas.openxmlformats.org/presentationml/2006/ole">
            <mc:AlternateContent xmlns:mc="http://schemas.openxmlformats.org/markup-compatibility/2006">
              <mc:Choice xmlns:v="urn:schemas-microsoft-com:vml" Requires="v">
                <p:oleObj spid="_x0000_s183465" name="Equation" r:id="rId14" imgW="279360" imgH="203040" progId="Equation.DSMT4">
                  <p:embed/>
                </p:oleObj>
              </mc:Choice>
              <mc:Fallback>
                <p:oleObj name="Equation" r:id="rId14" imgW="279360" imgH="203040" progId="Equation.DSMT4">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967699" y="6361420"/>
                        <a:ext cx="1219290"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cxnSp>
        <p:nvCxnSpPr>
          <p:cNvPr id="20" name="Straight Connector 19"/>
          <p:cNvCxnSpPr/>
          <p:nvPr/>
        </p:nvCxnSpPr>
        <p:spPr>
          <a:xfrm flipV="1">
            <a:off x="14216256" y="11047266"/>
            <a:ext cx="0" cy="568746"/>
          </a:xfrm>
          <a:prstGeom prst="line">
            <a:avLst/>
          </a:prstGeom>
          <a:ln w="57150">
            <a:solidFill>
              <a:srgbClr val="3550FE"/>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1.1. Neurons and Synapses/Overview</a:t>
            </a:r>
          </a:p>
        </p:txBody>
      </p:sp>
      <p:pic>
        <p:nvPicPr>
          <p:cNvPr id="32" name="Picture 3" descr="cajal1-net"/>
          <p:cNvPicPr>
            <a:picLocks noChangeAspect="1" noChangeArrowheads="1"/>
          </p:cNvPicPr>
          <p:nvPr/>
        </p:nvPicPr>
        <p:blipFill>
          <a:blip r:embed="rId3" cstate="print"/>
          <a:srcRect/>
          <a:stretch>
            <a:fillRect/>
          </a:stretch>
        </p:blipFill>
        <p:spPr bwMode="auto">
          <a:xfrm>
            <a:off x="2816287" y="4843897"/>
            <a:ext cx="6679518" cy="5993332"/>
          </a:xfrm>
          <a:prstGeom prst="rect">
            <a:avLst/>
          </a:prstGeom>
          <a:noFill/>
          <a:ln w="9525">
            <a:noFill/>
            <a:miter lim="800000"/>
            <a:headEnd/>
            <a:tailEnd/>
          </a:ln>
        </p:spPr>
      </p:pic>
      <p:sp>
        <p:nvSpPr>
          <p:cNvPr id="33" name="AutoShape 4"/>
          <p:cNvSpPr>
            <a:spLocks noChangeArrowheads="1"/>
          </p:cNvSpPr>
          <p:nvPr/>
        </p:nvSpPr>
        <p:spPr bwMode="auto">
          <a:xfrm>
            <a:off x="1808746" y="2849878"/>
            <a:ext cx="1007541" cy="921313"/>
          </a:xfrm>
          <a:prstGeom prst="cube">
            <a:avLst>
              <a:gd name="adj" fmla="val 25000"/>
            </a:avLst>
          </a:prstGeom>
          <a:solidFill>
            <a:srgbClr val="FFFF00"/>
          </a:solidFill>
          <a:ln w="9525">
            <a:solidFill>
              <a:schemeClr val="tx1"/>
            </a:solidFill>
            <a:miter lim="800000"/>
            <a:headEnd/>
            <a:tailEnd/>
          </a:ln>
        </p:spPr>
        <p:txBody>
          <a:bodyPr wrap="none" anchor="ctr"/>
          <a:lstStyle/>
          <a:p>
            <a:endParaRPr lang="en-US" dirty="0"/>
          </a:p>
        </p:txBody>
      </p:sp>
      <p:sp>
        <p:nvSpPr>
          <p:cNvPr id="34" name="Text Box 5"/>
          <p:cNvSpPr txBox="1">
            <a:spLocks noChangeArrowheads="1"/>
          </p:cNvSpPr>
          <p:nvPr/>
        </p:nvSpPr>
        <p:spPr bwMode="auto">
          <a:xfrm>
            <a:off x="2951747" y="2800667"/>
            <a:ext cx="6544058" cy="1846659"/>
          </a:xfrm>
          <a:prstGeom prst="rect">
            <a:avLst/>
          </a:prstGeom>
          <a:noFill/>
          <a:ln w="9525">
            <a:noFill/>
            <a:miter lim="800000"/>
            <a:headEnd/>
            <a:tailEnd/>
          </a:ln>
        </p:spPr>
        <p:txBody>
          <a:bodyPr wrap="square">
            <a:spAutoFit/>
          </a:bodyPr>
          <a:lstStyle/>
          <a:p>
            <a:r>
              <a:rPr lang="en-US" dirty="0"/>
              <a:t>10 000 neurons</a:t>
            </a:r>
          </a:p>
          <a:p>
            <a:r>
              <a:rPr lang="en-US" dirty="0"/>
              <a:t>3 km wire</a:t>
            </a:r>
          </a:p>
        </p:txBody>
      </p:sp>
      <p:sp>
        <p:nvSpPr>
          <p:cNvPr id="35" name="Text Box 6"/>
          <p:cNvSpPr txBox="1">
            <a:spLocks noChangeArrowheads="1"/>
          </p:cNvSpPr>
          <p:nvPr/>
        </p:nvSpPr>
        <p:spPr bwMode="auto">
          <a:xfrm>
            <a:off x="1555674" y="3859589"/>
            <a:ext cx="1525305" cy="584775"/>
          </a:xfrm>
          <a:prstGeom prst="rect">
            <a:avLst/>
          </a:prstGeom>
          <a:noFill/>
          <a:ln w="9525">
            <a:noFill/>
            <a:miter lim="800000"/>
            <a:headEnd/>
            <a:tailEnd/>
          </a:ln>
        </p:spPr>
        <p:txBody>
          <a:bodyPr wrap="square">
            <a:spAutoFit/>
          </a:bodyPr>
          <a:lstStyle/>
          <a:p>
            <a:r>
              <a:rPr lang="en-US" sz="3200" dirty="0"/>
              <a:t>1mm</a:t>
            </a:r>
          </a:p>
        </p:txBody>
      </p:sp>
      <p:pic>
        <p:nvPicPr>
          <p:cNvPr id="31" name="Picture 8" descr="cajal-neuron"/>
          <p:cNvPicPr>
            <a:picLocks noChangeAspect="1" noChangeArrowheads="1"/>
          </p:cNvPicPr>
          <p:nvPr/>
        </p:nvPicPr>
        <p:blipFill>
          <a:blip r:embed="rId4" cstate="print"/>
          <a:srcRect/>
          <a:stretch>
            <a:fillRect/>
          </a:stretch>
        </p:blipFill>
        <p:spPr bwMode="auto">
          <a:xfrm>
            <a:off x="12310218" y="3920127"/>
            <a:ext cx="6368716" cy="6052763"/>
          </a:xfrm>
          <a:prstGeom prst="rect">
            <a:avLst/>
          </a:prstGeom>
          <a:noFill/>
          <a:ln w="9525">
            <a:noFill/>
            <a:miter lim="800000"/>
            <a:headEnd/>
            <a:tailEnd/>
          </a:ln>
        </p:spPr>
      </p:pic>
      <p:sp>
        <p:nvSpPr>
          <p:cNvPr id="37" name="Text Box 9"/>
          <p:cNvSpPr txBox="1">
            <a:spLocks noChangeArrowheads="1"/>
          </p:cNvSpPr>
          <p:nvPr/>
        </p:nvSpPr>
        <p:spPr bwMode="auto">
          <a:xfrm>
            <a:off x="12706543" y="2194874"/>
            <a:ext cx="5182494" cy="1241224"/>
          </a:xfrm>
          <a:prstGeom prst="rect">
            <a:avLst/>
          </a:prstGeom>
          <a:noFill/>
          <a:ln w="9525">
            <a:noFill/>
            <a:miter lim="800000"/>
            <a:headEnd/>
            <a:tailEnd/>
          </a:ln>
        </p:spPr>
        <p:txBody>
          <a:bodyPr wrap="none">
            <a:spAutoFit/>
          </a:bodyPr>
          <a:lstStyle/>
          <a:p>
            <a:r>
              <a:rPr lang="en-US" dirty="0"/>
              <a:t>Signal:</a:t>
            </a:r>
          </a:p>
          <a:p>
            <a:r>
              <a:rPr lang="en-US" dirty="0"/>
              <a:t>action potential (spike)</a:t>
            </a:r>
          </a:p>
        </p:txBody>
      </p:sp>
      <p:sp>
        <p:nvSpPr>
          <p:cNvPr id="39" name="Freeform 10"/>
          <p:cNvSpPr>
            <a:spLocks/>
          </p:cNvSpPr>
          <p:nvPr/>
        </p:nvSpPr>
        <p:spPr bwMode="auto">
          <a:xfrm>
            <a:off x="16056039" y="6931295"/>
            <a:ext cx="2377948" cy="2204490"/>
          </a:xfrm>
          <a:custGeom>
            <a:avLst/>
            <a:gdLst>
              <a:gd name="T0" fmla="*/ 0 w 864"/>
              <a:gd name="T1" fmla="*/ 2147483647 h 920"/>
              <a:gd name="T2" fmla="*/ 2147483647 w 864"/>
              <a:gd name="T3" fmla="*/ 2147483647 h 920"/>
              <a:gd name="T4" fmla="*/ 2147483647 w 864"/>
              <a:gd name="T5" fmla="*/ 2147483647 h 920"/>
              <a:gd name="T6" fmla="*/ 2147483647 w 864"/>
              <a:gd name="T7" fmla="*/ 2147483647 h 920"/>
              <a:gd name="T8" fmla="*/ 2147483647 w 864"/>
              <a:gd name="T9" fmla="*/ 2147483647 h 920"/>
              <a:gd name="T10" fmla="*/ 2147483647 w 864"/>
              <a:gd name="T11" fmla="*/ 2147483647 h 920"/>
              <a:gd name="T12" fmla="*/ 2147483647 w 864"/>
              <a:gd name="T13" fmla="*/ 2147483647 h 920"/>
              <a:gd name="T14" fmla="*/ 2147483647 w 864"/>
              <a:gd name="T15" fmla="*/ 2147483647 h 920"/>
              <a:gd name="T16" fmla="*/ 2147483647 w 864"/>
              <a:gd name="T17" fmla="*/ 2147483647 h 920"/>
              <a:gd name="T18" fmla="*/ 2147483647 w 864"/>
              <a:gd name="T19" fmla="*/ 2147483647 h 920"/>
              <a:gd name="T20" fmla="*/ 2147483647 w 864"/>
              <a:gd name="T21" fmla="*/ 2147483647 h 9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4"/>
              <a:gd name="T34" fmla="*/ 0 h 920"/>
              <a:gd name="T35" fmla="*/ 864 w 864"/>
              <a:gd name="T36" fmla="*/ 920 h 9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4" h="920">
                <a:moveTo>
                  <a:pt x="0" y="768"/>
                </a:moveTo>
                <a:cubicBezTo>
                  <a:pt x="56" y="772"/>
                  <a:pt x="112" y="776"/>
                  <a:pt x="144" y="768"/>
                </a:cubicBezTo>
                <a:cubicBezTo>
                  <a:pt x="176" y="760"/>
                  <a:pt x="176" y="752"/>
                  <a:pt x="192" y="720"/>
                </a:cubicBezTo>
                <a:cubicBezTo>
                  <a:pt x="208" y="688"/>
                  <a:pt x="224" y="688"/>
                  <a:pt x="240" y="576"/>
                </a:cubicBezTo>
                <a:cubicBezTo>
                  <a:pt x="256" y="464"/>
                  <a:pt x="272" y="96"/>
                  <a:pt x="288" y="48"/>
                </a:cubicBezTo>
                <a:cubicBezTo>
                  <a:pt x="304" y="0"/>
                  <a:pt x="328" y="168"/>
                  <a:pt x="336" y="288"/>
                </a:cubicBezTo>
                <a:cubicBezTo>
                  <a:pt x="344" y="408"/>
                  <a:pt x="328" y="664"/>
                  <a:pt x="336" y="768"/>
                </a:cubicBezTo>
                <a:cubicBezTo>
                  <a:pt x="344" y="872"/>
                  <a:pt x="352" y="904"/>
                  <a:pt x="384" y="912"/>
                </a:cubicBezTo>
                <a:cubicBezTo>
                  <a:pt x="416" y="920"/>
                  <a:pt x="488" y="840"/>
                  <a:pt x="528" y="816"/>
                </a:cubicBezTo>
                <a:cubicBezTo>
                  <a:pt x="568" y="792"/>
                  <a:pt x="568" y="784"/>
                  <a:pt x="624" y="768"/>
                </a:cubicBezTo>
                <a:cubicBezTo>
                  <a:pt x="680" y="752"/>
                  <a:pt x="772" y="736"/>
                  <a:pt x="864" y="720"/>
                </a:cubicBezTo>
              </a:path>
            </a:pathLst>
          </a:custGeom>
          <a:noFill/>
          <a:ln w="57150">
            <a:solidFill>
              <a:srgbClr val="006600"/>
            </a:solidFill>
            <a:round/>
            <a:headEnd/>
            <a:tailEnd/>
          </a:ln>
        </p:spPr>
        <p:txBody>
          <a:bodyPr wrap="none" anchor="ctr"/>
          <a:lstStyle/>
          <a:p>
            <a:endParaRPr lang="en-US" dirty="0"/>
          </a:p>
        </p:txBody>
      </p:sp>
      <p:grpSp>
        <p:nvGrpSpPr>
          <p:cNvPr id="2" name="Group 11"/>
          <p:cNvGrpSpPr>
            <a:grpSpLocks/>
          </p:cNvGrpSpPr>
          <p:nvPr/>
        </p:nvGrpSpPr>
        <p:grpSpPr bwMode="auto">
          <a:xfrm>
            <a:off x="15109325" y="5281689"/>
            <a:ext cx="4246729" cy="2515994"/>
            <a:chOff x="4992" y="2352"/>
            <a:chExt cx="1543" cy="1050"/>
          </a:xfrm>
        </p:grpSpPr>
        <p:sp>
          <p:nvSpPr>
            <p:cNvPr id="42" name="Rectangle 12"/>
            <p:cNvSpPr>
              <a:spLocks noChangeArrowheads="1"/>
            </p:cNvSpPr>
            <p:nvPr/>
          </p:nvSpPr>
          <p:spPr bwMode="auto">
            <a:xfrm>
              <a:off x="4992" y="2352"/>
              <a:ext cx="384" cy="288"/>
            </a:xfrm>
            <a:prstGeom prst="rect">
              <a:avLst/>
            </a:prstGeom>
            <a:solidFill>
              <a:schemeClr val="bg1"/>
            </a:solidFill>
            <a:ln w="9525">
              <a:solidFill>
                <a:schemeClr val="bg1"/>
              </a:solidFill>
              <a:miter lim="800000"/>
              <a:headEnd/>
              <a:tailEnd/>
            </a:ln>
          </p:spPr>
          <p:txBody>
            <a:bodyPr wrap="none" anchor="ctr"/>
            <a:lstStyle/>
            <a:p>
              <a:endParaRPr lang="en-US" dirty="0"/>
            </a:p>
          </p:txBody>
        </p:sp>
        <p:sp>
          <p:nvSpPr>
            <p:cNvPr id="43" name="Text Box 13"/>
            <p:cNvSpPr txBox="1">
              <a:spLocks noChangeArrowheads="1"/>
            </p:cNvSpPr>
            <p:nvPr/>
          </p:nvSpPr>
          <p:spPr bwMode="auto">
            <a:xfrm>
              <a:off x="5692" y="2798"/>
              <a:ext cx="843" cy="604"/>
            </a:xfrm>
            <a:prstGeom prst="rect">
              <a:avLst/>
            </a:prstGeom>
            <a:solidFill>
              <a:schemeClr val="bg1"/>
            </a:solidFill>
            <a:ln w="9525">
              <a:noFill/>
              <a:miter lim="800000"/>
              <a:headEnd/>
              <a:tailEnd/>
            </a:ln>
          </p:spPr>
          <p:txBody>
            <a:bodyPr wrap="none">
              <a:spAutoFit/>
            </a:bodyPr>
            <a:lstStyle/>
            <a:p>
              <a:r>
                <a:rPr lang="en-US" sz="4400" dirty="0">
                  <a:solidFill>
                    <a:srgbClr val="00B050"/>
                  </a:solidFill>
                </a:rPr>
                <a:t>action </a:t>
              </a:r>
            </a:p>
            <a:p>
              <a:r>
                <a:rPr lang="en-US" sz="4400" dirty="0">
                  <a:solidFill>
                    <a:srgbClr val="00B050"/>
                  </a:solidFill>
                </a:rPr>
                <a:t>potential</a:t>
              </a:r>
            </a:p>
          </p:txBody>
        </p:sp>
      </p:grpSp>
      <p:sp>
        <p:nvSpPr>
          <p:cNvPr id="13" name="TextBox 12"/>
          <p:cNvSpPr txBox="1"/>
          <p:nvPr/>
        </p:nvSpPr>
        <p:spPr>
          <a:xfrm>
            <a:off x="6208295" y="10837229"/>
            <a:ext cx="3549370" cy="707886"/>
          </a:xfrm>
          <a:prstGeom prst="rect">
            <a:avLst/>
          </a:prstGeom>
          <a:noFill/>
        </p:spPr>
        <p:txBody>
          <a:bodyPr wrap="none" rtlCol="0">
            <a:spAutoFit/>
          </a:bodyPr>
          <a:lstStyle/>
          <a:p>
            <a:r>
              <a:rPr lang="en-US" sz="4000" i="1" dirty="0"/>
              <a:t>Ramon y Cajal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499"/>
                                          </p:stCondLst>
                                        </p:cTn>
                                        <p:tgtEl>
                                          <p:spTgt spid="39"/>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23FAD19-6BEE-4745-A16F-B23B239463C9}"/>
              </a:ext>
            </a:extLst>
          </p:cNvPr>
          <p:cNvPicPr>
            <a:picLocks noChangeAspect="1"/>
          </p:cNvPicPr>
          <p:nvPr/>
        </p:nvPicPr>
        <p:blipFill>
          <a:blip r:embed="rId3"/>
          <a:stretch>
            <a:fillRect/>
          </a:stretch>
        </p:blipFill>
        <p:spPr>
          <a:xfrm>
            <a:off x="-39522" y="0"/>
            <a:ext cx="21686506" cy="12152313"/>
          </a:xfrm>
          <a:prstGeom prst="rect">
            <a:avLst/>
          </a:prstGeom>
        </p:spPr>
      </p:pic>
    </p:spTree>
    <p:extLst>
      <p:ext uri="{BB962C8B-B14F-4D97-AF65-F5344CB8AC3E}">
        <p14:creationId xmlns:p14="http://schemas.microsoft.com/office/powerpoint/2010/main" val="4070043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sp>
        <p:nvSpPr>
          <p:cNvPr id="85" name="Title 3"/>
          <p:cNvSpPr txBox="1">
            <a:spLocks/>
          </p:cNvSpPr>
          <p:nvPr/>
        </p:nvSpPr>
        <p:spPr>
          <a:xfrm>
            <a:off x="697827" y="32385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1.2Detour</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 arbitrary input</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graphicFrame>
        <p:nvGraphicFramePr>
          <p:cNvPr id="7" name="Object 3"/>
          <p:cNvGraphicFramePr>
            <a:graphicFrameLocks noChangeAspect="1"/>
          </p:cNvGraphicFramePr>
          <p:nvPr/>
        </p:nvGraphicFramePr>
        <p:xfrm>
          <a:off x="12380913" y="1495425"/>
          <a:ext cx="7339012" cy="1943100"/>
        </p:xfrm>
        <a:graphic>
          <a:graphicData uri="http://schemas.openxmlformats.org/presentationml/2006/ole">
            <mc:AlternateContent xmlns:mc="http://schemas.openxmlformats.org/markup-compatibility/2006">
              <mc:Choice xmlns:v="urn:schemas-microsoft-com:vml" Requires="v">
                <p:oleObj spid="_x0000_s184403" name="Equation" r:id="rId4" imgW="1688760" imgH="393480" progId="Equation.3">
                  <p:embed/>
                </p:oleObj>
              </mc:Choice>
              <mc:Fallback>
                <p:oleObj name="Equation" r:id="rId4" imgW="1688760" imgH="39348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0913" y="1495425"/>
                        <a:ext cx="7339012"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1162259" name="Object 3"/>
          <p:cNvGraphicFramePr>
            <a:graphicFrameLocks noChangeAspect="1"/>
          </p:cNvGraphicFramePr>
          <p:nvPr/>
        </p:nvGraphicFramePr>
        <p:xfrm>
          <a:off x="12380913" y="7543548"/>
          <a:ext cx="4691062" cy="1943100"/>
        </p:xfrm>
        <a:graphic>
          <a:graphicData uri="http://schemas.openxmlformats.org/presentationml/2006/ole">
            <mc:AlternateContent xmlns:mc="http://schemas.openxmlformats.org/markup-compatibility/2006">
              <mc:Choice xmlns:v="urn:schemas-microsoft-com:vml" Requires="v">
                <p:oleObj spid="_x0000_s184404" name="Equation" r:id="rId6" imgW="1079280" imgH="393480" progId="Equation.DSMT4">
                  <p:embed/>
                </p:oleObj>
              </mc:Choice>
              <mc:Fallback>
                <p:oleObj name="Equation" r:id="rId6" imgW="1079280" imgH="39348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80913" y="7543548"/>
                        <a:ext cx="4691062"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12380913" y="4458201"/>
          <a:ext cx="8277225" cy="2257425"/>
        </p:xfrm>
        <a:graphic>
          <a:graphicData uri="http://schemas.openxmlformats.org/presentationml/2006/ole">
            <mc:AlternateContent xmlns:mc="http://schemas.openxmlformats.org/markup-compatibility/2006">
              <mc:Choice xmlns:v="urn:schemas-microsoft-com:vml" Requires="v">
                <p:oleObj spid="_x0000_s184405" name="Equation" r:id="rId8" imgW="1904760" imgH="457200" progId="Equation.DSMT4">
                  <p:embed/>
                </p:oleObj>
              </mc:Choice>
              <mc:Fallback>
                <p:oleObj name="Equation" r:id="rId8" imgW="1904760" imgH="45720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80913" y="4458201"/>
                        <a:ext cx="827722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41" name="TextBox 40"/>
          <p:cNvSpPr txBox="1"/>
          <p:nvPr/>
        </p:nvSpPr>
        <p:spPr>
          <a:xfrm>
            <a:off x="12380913" y="6890359"/>
            <a:ext cx="4169731" cy="969496"/>
          </a:xfrm>
          <a:prstGeom prst="rect">
            <a:avLst/>
          </a:prstGeom>
          <a:noFill/>
        </p:spPr>
        <p:txBody>
          <a:bodyPr wrap="none" rtlCol="0">
            <a:spAutoFit/>
          </a:bodyPr>
          <a:lstStyle/>
          <a:p>
            <a:r>
              <a:rPr lang="en-US" dirty="0"/>
              <a:t>Single pulse</a:t>
            </a:r>
          </a:p>
        </p:txBody>
      </p:sp>
      <p:sp>
        <p:nvSpPr>
          <p:cNvPr id="42" name="TextBox 41"/>
          <p:cNvSpPr txBox="1"/>
          <p:nvPr/>
        </p:nvSpPr>
        <p:spPr>
          <a:xfrm>
            <a:off x="12380913" y="3952878"/>
            <a:ext cx="4738798" cy="969496"/>
          </a:xfrm>
          <a:prstGeom prst="rect">
            <a:avLst/>
          </a:prstGeom>
          <a:noFill/>
        </p:spPr>
        <p:txBody>
          <a:bodyPr wrap="none" rtlCol="0">
            <a:spAutoFit/>
          </a:bodyPr>
          <a:lstStyle/>
          <a:p>
            <a:r>
              <a:rPr lang="en-US" dirty="0"/>
              <a:t>Arbitrary input</a:t>
            </a:r>
          </a:p>
        </p:txBody>
      </p:sp>
      <p:sp>
        <p:nvSpPr>
          <p:cNvPr id="10" name="TextBox 9"/>
          <p:cNvSpPr txBox="1"/>
          <p:nvPr/>
        </p:nvSpPr>
        <p:spPr>
          <a:xfrm>
            <a:off x="11433698" y="9486648"/>
            <a:ext cx="10233892" cy="1846659"/>
          </a:xfrm>
          <a:prstGeom prst="rect">
            <a:avLst/>
          </a:prstGeom>
          <a:noFill/>
        </p:spPr>
        <p:txBody>
          <a:bodyPr wrap="none" rtlCol="0">
            <a:spAutoFit/>
          </a:bodyPr>
          <a:lstStyle/>
          <a:p>
            <a:r>
              <a:rPr lang="en-US" i="1" dirty="0">
                <a:solidFill>
                  <a:srgbClr val="FF0000"/>
                </a:solidFill>
              </a:rPr>
              <a:t>you need to know the solutions</a:t>
            </a:r>
          </a:p>
          <a:p>
            <a:r>
              <a:rPr lang="en-US" i="1" dirty="0">
                <a:solidFill>
                  <a:srgbClr val="FF0000"/>
                </a:solidFill>
              </a:rPr>
              <a:t>of linear differential equations!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sp>
        <p:nvSpPr>
          <p:cNvPr id="85" name="Title 3"/>
          <p:cNvSpPr txBox="1">
            <a:spLocks/>
          </p:cNvSpPr>
          <p:nvPr/>
        </p:nvSpPr>
        <p:spPr>
          <a:xfrm>
            <a:off x="697827" y="32385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 Exercises 1.2/Quiz 1.2</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sp>
        <p:nvSpPr>
          <p:cNvPr id="11" name="TextBox 10"/>
          <p:cNvSpPr txBox="1"/>
          <p:nvPr/>
        </p:nvSpPr>
        <p:spPr>
          <a:xfrm>
            <a:off x="10471172" y="3224463"/>
            <a:ext cx="9257663" cy="2723823"/>
          </a:xfrm>
          <a:prstGeom prst="rect">
            <a:avLst/>
          </a:prstGeom>
          <a:noFill/>
        </p:spPr>
        <p:txBody>
          <a:bodyPr wrap="none" rtlCol="0">
            <a:spAutoFit/>
          </a:bodyPr>
          <a:lstStyle/>
          <a:p>
            <a:r>
              <a:rPr lang="en-US" i="1" dirty="0">
                <a:solidFill>
                  <a:srgbClr val="FF0000"/>
                </a:solidFill>
              </a:rPr>
              <a:t>If you don’t feel at ease yet,</a:t>
            </a:r>
          </a:p>
          <a:p>
            <a:r>
              <a:rPr lang="en-US" i="1" dirty="0">
                <a:solidFill>
                  <a:srgbClr val="FF0000"/>
                </a:solidFill>
              </a:rPr>
              <a:t>spend </a:t>
            </a:r>
            <a:r>
              <a:rPr lang="en-US" b="1" i="1" dirty="0">
                <a:solidFill>
                  <a:srgbClr val="FF0000"/>
                </a:solidFill>
              </a:rPr>
              <a:t>10 minutes </a:t>
            </a:r>
            <a:r>
              <a:rPr lang="en-US" i="1" dirty="0">
                <a:solidFill>
                  <a:srgbClr val="FF0000"/>
                </a:solidFill>
              </a:rPr>
              <a:t>on these</a:t>
            </a:r>
          </a:p>
          <a:p>
            <a:r>
              <a:rPr lang="en-US" i="1" dirty="0">
                <a:solidFill>
                  <a:srgbClr val="FF0000"/>
                </a:solidFill>
              </a:rPr>
              <a:t>mathematical exercises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Neuronal Dynamics:</a:t>
            </a:r>
            <a:br>
              <a:rPr lang="en-US" dirty="0">
                <a:latin typeface="Impact" charset="0"/>
                <a:cs typeface="Impact" charset="0"/>
              </a:rPr>
            </a:br>
            <a:r>
              <a:rPr lang="en-US" sz="5400" dirty="0">
                <a:latin typeface="Impact" charset="0"/>
                <a:cs typeface="Impact" charset="0"/>
              </a:rPr>
              <a:t>Computational Neuroscience</a:t>
            </a:r>
            <a:br>
              <a:rPr lang="en-US" sz="5400" dirty="0">
                <a:latin typeface="Impact" charset="0"/>
                <a:cs typeface="Impact" charset="0"/>
              </a:rPr>
            </a:br>
            <a:r>
              <a:rPr lang="en-US" sz="5400" dirty="0">
                <a:latin typeface="Impact" charset="0"/>
                <a:cs typeface="Impact" charset="0"/>
              </a:rPr>
              <a:t>of Single Neurons</a:t>
            </a: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3092113" cy="906463"/>
          </a:xfrm>
          <a:noFill/>
          <a:ln>
            <a:miter lim="800000"/>
            <a:headEnd/>
            <a:tailEnd/>
          </a:ln>
        </p:spPr>
        <p:txBody>
          <a:bodyPr wrap="square" lIns="91440" tIns="45720" rIns="91440" bIns="45720" numCol="1" anchor="t" anchorCtr="0" compatLnSpc="1">
            <a:prstTxWarp prst="textNoShape">
              <a:avLst/>
            </a:prstTxWarp>
          </a:bodyPr>
          <a:lstStyle/>
          <a:p>
            <a:r>
              <a:rPr lang="en-US" dirty="0">
                <a:latin typeface="Arial Narrow" pitchFamily="34" charset="0"/>
                <a:ea typeface="ＭＳ Ｐゴシック" pitchFamily="34" charset="-128"/>
              </a:rPr>
              <a:t>Week 1 – neurons and mathematics:</a:t>
            </a:r>
          </a:p>
          <a:p>
            <a:r>
              <a:rPr lang="en-US" dirty="0">
                <a:latin typeface="Arial Narrow" pitchFamily="34" charset="0"/>
                <a:ea typeface="ＭＳ Ｐゴシック" pitchFamily="34" charset="-128"/>
              </a:rPr>
              <a:t>      a first simple neuron model</a:t>
            </a:r>
          </a:p>
        </p:txBody>
      </p:sp>
      <p:sp>
        <p:nvSpPr>
          <p:cNvPr id="9220" name="Text Placeholder 3"/>
          <p:cNvSpPr>
            <a:spLocks noGrp="1"/>
          </p:cNvSpPr>
          <p:nvPr>
            <p:ph type="body" sz="quarter" idx="13"/>
          </p:nvPr>
        </p:nvSpPr>
        <p:spPr bwMode="auto">
          <a:xfrm>
            <a:off x="1120781" y="8897938"/>
            <a:ext cx="13092113" cy="830262"/>
          </a:xfrm>
          <a:noFill/>
          <a:ln>
            <a:miter lim="800000"/>
            <a:headEnd/>
            <a:tailEnd/>
          </a:ln>
        </p:spPr>
        <p:txBody>
          <a:bodyPr wrap="square" lIns="91440" tIns="45720" rIns="91440" bIns="45720" numCol="1" anchor="t" anchorCtr="0" compatLnSpc="1">
            <a:prstTxWarp prst="textNoShape">
              <a:avLst/>
            </a:prstTxWarp>
          </a:bodyPr>
          <a:lstStyle/>
          <a:p>
            <a:r>
              <a:rPr lang="en-US" dirty="0">
                <a:latin typeface="Arial Narrow" pitchFamily="34" charset="0"/>
                <a:ea typeface="ＭＳ Ｐゴシック" pitchFamily="34" charset="-128"/>
              </a:rPr>
              <a:t>Wulfram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381873" y="2275724"/>
            <a:ext cx="10225589" cy="854551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1.1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Neurons</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and Synapses:  </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Overview</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1.2 </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The Passive Membrane</a:t>
            </a: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 </a:t>
            </a:r>
            <a:r>
              <a:rPr kumimoji="0" lang="fr-CH" sz="4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mn-cs"/>
              </a:rPr>
              <a:t>Linear</a:t>
            </a: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circuit</a:t>
            </a: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lang="fr-CH" sz="4400" dirty="0">
                <a:latin typeface="Arial Narrow" pitchFamily="34" charset="0"/>
              </a:rPr>
              <a:t>      - </a:t>
            </a: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Dirac delta-</a:t>
            </a:r>
            <a:r>
              <a:rPr kumimoji="0" lang="fr-CH" sz="4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mn-cs"/>
              </a:rPr>
              <a:t>function</a:t>
            </a:r>
            <a:endPar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lang="fr-CH" sz="4400" dirty="0">
                <a:latin typeface="Arial Narrow" pitchFamily="34" charset="0"/>
              </a:rPr>
              <a:t>      - </a:t>
            </a:r>
            <a:r>
              <a:rPr lang="fr-CH" sz="4400" dirty="0" err="1">
                <a:latin typeface="Arial Narrow" pitchFamily="34" charset="0"/>
              </a:rPr>
              <a:t>Detour</a:t>
            </a:r>
            <a:r>
              <a:rPr lang="fr-CH" sz="4400" dirty="0">
                <a:latin typeface="Arial Narrow" pitchFamily="34" charset="0"/>
              </a:rPr>
              <a:t>: solution of 1-</a:t>
            </a:r>
            <a:r>
              <a:rPr lang="fr-CH" sz="4400" dirty="0" err="1">
                <a:latin typeface="Arial Narrow" pitchFamily="34" charset="0"/>
              </a:rPr>
              <a:t>dim</a:t>
            </a:r>
            <a:r>
              <a:rPr lang="fr-CH" sz="4400" dirty="0">
                <a:latin typeface="Arial Narrow" pitchFamily="34" charset="0"/>
              </a:rPr>
              <a:t> </a:t>
            </a:r>
            <a:r>
              <a:rPr lang="fr-CH" sz="4400" dirty="0" err="1">
                <a:latin typeface="Arial Narrow" pitchFamily="34" charset="0"/>
              </a:rPr>
              <a:t>linear</a:t>
            </a:r>
            <a:r>
              <a:rPr lang="fr-CH" sz="4400" dirty="0">
                <a:latin typeface="Arial Narrow" pitchFamily="34" charset="0"/>
              </a:rPr>
              <a:t> </a:t>
            </a: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lang="fr-CH" sz="4400" dirty="0">
                <a:latin typeface="Arial Narrow" pitchFamily="34" charset="0"/>
              </a:rPr>
              <a:t>            </a:t>
            </a:r>
            <a:r>
              <a:rPr lang="fr-CH" sz="4400" dirty="0" err="1">
                <a:latin typeface="Arial Narrow" pitchFamily="34" charset="0"/>
              </a:rPr>
              <a:t>differential</a:t>
            </a:r>
            <a:r>
              <a:rPr lang="fr-CH" sz="4400" dirty="0">
                <a:latin typeface="Arial Narrow" pitchFamily="34" charset="0"/>
              </a:rPr>
              <a:t> </a:t>
            </a:r>
            <a:r>
              <a:rPr lang="fr-CH" sz="4400" dirty="0" err="1">
                <a:latin typeface="Arial Narrow" pitchFamily="34" charset="0"/>
              </a:rPr>
              <a:t>equation</a:t>
            </a:r>
            <a:endPar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1.3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Leaky</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Integrate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-and-</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Fire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Model</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1.4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Generalized</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Integrate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-and-</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Fire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         </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Model</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1.5.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Quality</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of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Integrate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-and-</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Fire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Models</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p:txBody>
      </p:sp>
      <p:sp>
        <p:nvSpPr>
          <p:cNvPr id="8" name="Text Placeholder 2"/>
          <p:cNvSpPr txBox="1">
            <a:spLocks/>
          </p:cNvSpPr>
          <p:nvPr/>
        </p:nvSpPr>
        <p:spPr bwMode="auto">
          <a:xfrm>
            <a:off x="3912108" y="368884"/>
            <a:ext cx="16830334"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1 – part 3:</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dirty="0">
                <a:solidFill>
                  <a:srgbClr val="C30000"/>
                </a:solidFill>
                <a:latin typeface="Arial Narrow" pitchFamily="34" charset="0"/>
                <a:cs typeface="Arial Narrow" charset="0"/>
              </a:rPr>
              <a:t> Leaky Integrate-and-Fire Model</a:t>
            </a: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a:t>
            </a:r>
          </a:p>
        </p:txBody>
      </p:sp>
      <p:grpSp>
        <p:nvGrpSpPr>
          <p:cNvPr id="3" name="Group 12"/>
          <p:cNvGrpSpPr/>
          <p:nvPr/>
        </p:nvGrpSpPr>
        <p:grpSpPr>
          <a:xfrm>
            <a:off x="11381873" y="1626023"/>
            <a:ext cx="312822" cy="659981"/>
            <a:chOff x="11381873" y="2275724"/>
            <a:chExt cx="312822" cy="659981"/>
          </a:xfrm>
        </p:grpSpPr>
        <p:cxnSp>
          <p:nvCxnSpPr>
            <p:cNvPr id="10" name="Straight Connector 9"/>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4" name="Rounded Rectangle 13"/>
          <p:cNvSpPr/>
          <p:nvPr/>
        </p:nvSpPr>
        <p:spPr>
          <a:xfrm>
            <a:off x="11887199" y="6761752"/>
            <a:ext cx="9577137" cy="794078"/>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10"/>
          <p:cNvGrpSpPr/>
          <p:nvPr/>
        </p:nvGrpSpPr>
        <p:grpSpPr>
          <a:xfrm>
            <a:off x="11462084" y="3270329"/>
            <a:ext cx="312822" cy="659981"/>
            <a:chOff x="11381873" y="2275724"/>
            <a:chExt cx="312822" cy="659981"/>
          </a:xfrm>
        </p:grpSpPr>
        <p:cxnSp>
          <p:nvCxnSpPr>
            <p:cNvPr id="15" name="Straight Connector 14"/>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grpSp>
        <p:nvGrpSpPr>
          <p:cNvPr id="2" name="Group 49"/>
          <p:cNvGrpSpPr/>
          <p:nvPr/>
        </p:nvGrpSpPr>
        <p:grpSpPr>
          <a:xfrm>
            <a:off x="13382410" y="4066683"/>
            <a:ext cx="7576600" cy="6029773"/>
            <a:chOff x="4385726" y="1539652"/>
            <a:chExt cx="17074395" cy="10297144"/>
          </a:xfrm>
        </p:grpSpPr>
        <p:graphicFrame>
          <p:nvGraphicFramePr>
            <p:cNvPr id="6146" name="Object 2"/>
            <p:cNvGraphicFramePr>
              <a:graphicFrameLocks noChangeAspect="1"/>
            </p:cNvGraphicFramePr>
            <p:nvPr/>
          </p:nvGraphicFramePr>
          <p:xfrm>
            <a:off x="13199378" y="3847256"/>
            <a:ext cx="1162050" cy="1220788"/>
          </p:xfrm>
          <a:graphic>
            <a:graphicData uri="http://schemas.openxmlformats.org/presentationml/2006/ole">
              <mc:AlternateContent xmlns:mc="http://schemas.openxmlformats.org/markup-compatibility/2006">
                <mc:Choice xmlns:v="urn:schemas-microsoft-com:vml" Requires="v">
                  <p:oleObj spid="_x0000_s150665" name="Equation" r:id="rId4" imgW="164880" imgH="228600" progId="Equation.DSMT4">
                    <p:embed/>
                  </p:oleObj>
                </mc:Choice>
                <mc:Fallback>
                  <p:oleObj name="Equation" r:id="rId4" imgW="164880" imgH="2286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99378" y="3847256"/>
                          <a:ext cx="1162050"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3" name="Group 5"/>
            <p:cNvGrpSpPr>
              <a:grpSpLocks/>
            </p:cNvGrpSpPr>
            <p:nvPr/>
          </p:nvGrpSpPr>
          <p:grpSpPr bwMode="auto">
            <a:xfrm>
              <a:off x="9714723" y="1956875"/>
              <a:ext cx="5617956" cy="1485283"/>
              <a:chOff x="672" y="384"/>
              <a:chExt cx="2208" cy="528"/>
            </a:xfrm>
          </p:grpSpPr>
          <p:sp>
            <p:nvSpPr>
              <p:cNvPr id="6195" name="Oval 6"/>
              <p:cNvSpPr>
                <a:spLocks noChangeArrowheads="1"/>
              </p:cNvSpPr>
              <p:nvPr/>
            </p:nvSpPr>
            <p:spPr bwMode="auto">
              <a:xfrm>
                <a:off x="1344" y="672"/>
                <a:ext cx="240" cy="192"/>
              </a:xfrm>
              <a:prstGeom prst="ellipse">
                <a:avLst/>
              </a:prstGeom>
              <a:solidFill>
                <a:srgbClr val="FF0000"/>
              </a:solidFill>
              <a:ln w="9525">
                <a:solidFill>
                  <a:srgbClr val="FF0000"/>
                </a:solidFill>
                <a:round/>
                <a:headEnd/>
                <a:tailEnd/>
              </a:ln>
            </p:spPr>
            <p:txBody>
              <a:bodyPr wrap="none" anchor="ctr"/>
              <a:lstStyle/>
              <a:p>
                <a:endParaRPr lang="en-US" dirty="0"/>
              </a:p>
            </p:txBody>
          </p:sp>
          <p:sp>
            <p:nvSpPr>
              <p:cNvPr id="6196" name="Freeform 7"/>
              <p:cNvSpPr>
                <a:spLocks/>
              </p:cNvSpPr>
              <p:nvPr/>
            </p:nvSpPr>
            <p:spPr bwMode="auto">
              <a:xfrm flipV="1">
                <a:off x="1536" y="720"/>
                <a:ext cx="1344" cy="144"/>
              </a:xfrm>
              <a:custGeom>
                <a:avLst/>
                <a:gdLst>
                  <a:gd name="T0" fmla="*/ 0 w 1344"/>
                  <a:gd name="T1" fmla="*/ 1 h 472"/>
                  <a:gd name="T2" fmla="*/ 384 w 1344"/>
                  <a:gd name="T3" fmla="*/ 1 h 472"/>
                  <a:gd name="T4" fmla="*/ 672 w 1344"/>
                  <a:gd name="T5" fmla="*/ 1 h 472"/>
                  <a:gd name="T6" fmla="*/ 1152 w 1344"/>
                  <a:gd name="T7" fmla="*/ 0 h 472"/>
                  <a:gd name="T8" fmla="*/ 1344 w 1344"/>
                  <a:gd name="T9" fmla="*/ 0 h 472"/>
                  <a:gd name="T10" fmla="*/ 0 60000 65536"/>
                  <a:gd name="T11" fmla="*/ 0 60000 65536"/>
                  <a:gd name="T12" fmla="*/ 0 60000 65536"/>
                  <a:gd name="T13" fmla="*/ 0 60000 65536"/>
                  <a:gd name="T14" fmla="*/ 0 60000 65536"/>
                  <a:gd name="T15" fmla="*/ 0 w 1344"/>
                  <a:gd name="T16" fmla="*/ 0 h 472"/>
                  <a:gd name="T17" fmla="*/ 1344 w 1344"/>
                  <a:gd name="T18" fmla="*/ 472 h 472"/>
                </a:gdLst>
                <a:ahLst/>
                <a:cxnLst>
                  <a:cxn ang="T10">
                    <a:pos x="T0" y="T1"/>
                  </a:cxn>
                  <a:cxn ang="T11">
                    <a:pos x="T2" y="T3"/>
                  </a:cxn>
                  <a:cxn ang="T12">
                    <a:pos x="T4" y="T5"/>
                  </a:cxn>
                  <a:cxn ang="T13">
                    <a:pos x="T6" y="T7"/>
                  </a:cxn>
                  <a:cxn ang="T14">
                    <a:pos x="T8" y="T9"/>
                  </a:cxn>
                </a:cxnLst>
                <a:rect l="T15" t="T16" r="T17" b="T18"/>
                <a:pathLst>
                  <a:path w="1344" h="472">
                    <a:moveTo>
                      <a:pt x="0" y="288"/>
                    </a:moveTo>
                    <a:cubicBezTo>
                      <a:pt x="136" y="300"/>
                      <a:pt x="272" y="312"/>
                      <a:pt x="384" y="336"/>
                    </a:cubicBezTo>
                    <a:cubicBezTo>
                      <a:pt x="496" y="360"/>
                      <a:pt x="544" y="472"/>
                      <a:pt x="672" y="432"/>
                    </a:cubicBezTo>
                    <a:cubicBezTo>
                      <a:pt x="800" y="392"/>
                      <a:pt x="1040" y="168"/>
                      <a:pt x="1152" y="96"/>
                    </a:cubicBezTo>
                    <a:cubicBezTo>
                      <a:pt x="1264" y="24"/>
                      <a:pt x="1304" y="12"/>
                      <a:pt x="1344" y="0"/>
                    </a:cubicBezTo>
                  </a:path>
                </a:pathLst>
              </a:custGeom>
              <a:noFill/>
              <a:ln w="9525">
                <a:solidFill>
                  <a:srgbClr val="FF0000"/>
                </a:solidFill>
                <a:round/>
                <a:headEnd/>
                <a:tailEnd/>
              </a:ln>
            </p:spPr>
            <p:txBody>
              <a:bodyPr wrap="none" anchor="ctr"/>
              <a:lstStyle/>
              <a:p>
                <a:endParaRPr lang="en-US" dirty="0"/>
              </a:p>
            </p:txBody>
          </p:sp>
          <p:sp>
            <p:nvSpPr>
              <p:cNvPr id="6197" name="Freeform 8"/>
              <p:cNvSpPr>
                <a:spLocks/>
              </p:cNvSpPr>
              <p:nvPr/>
            </p:nvSpPr>
            <p:spPr bwMode="auto">
              <a:xfrm>
                <a:off x="672" y="528"/>
                <a:ext cx="768" cy="240"/>
              </a:xfrm>
              <a:custGeom>
                <a:avLst/>
                <a:gdLst>
                  <a:gd name="T0" fmla="*/ 768 w 768"/>
                  <a:gd name="T1" fmla="*/ 240 h 240"/>
                  <a:gd name="T2" fmla="*/ 336 w 768"/>
                  <a:gd name="T3" fmla="*/ 192 h 240"/>
                  <a:gd name="T4" fmla="*/ 0 w 768"/>
                  <a:gd name="T5" fmla="*/ 0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240"/>
                    </a:moveTo>
                    <a:cubicBezTo>
                      <a:pt x="616" y="236"/>
                      <a:pt x="464" y="232"/>
                      <a:pt x="336" y="192"/>
                    </a:cubicBezTo>
                    <a:cubicBezTo>
                      <a:pt x="208" y="152"/>
                      <a:pt x="56" y="32"/>
                      <a:pt x="0" y="0"/>
                    </a:cubicBezTo>
                  </a:path>
                </a:pathLst>
              </a:custGeom>
              <a:noFill/>
              <a:ln w="28575">
                <a:solidFill>
                  <a:srgbClr val="FF0000"/>
                </a:solidFill>
                <a:round/>
                <a:headEnd/>
                <a:tailEnd/>
              </a:ln>
            </p:spPr>
            <p:txBody>
              <a:bodyPr wrap="none" anchor="ctr"/>
              <a:lstStyle/>
              <a:p>
                <a:endParaRPr lang="en-US" dirty="0"/>
              </a:p>
            </p:txBody>
          </p:sp>
          <p:sp>
            <p:nvSpPr>
              <p:cNvPr id="6198" name="Freeform 9"/>
              <p:cNvSpPr>
                <a:spLocks/>
              </p:cNvSpPr>
              <p:nvPr/>
            </p:nvSpPr>
            <p:spPr bwMode="auto">
              <a:xfrm>
                <a:off x="720" y="768"/>
                <a:ext cx="528" cy="144"/>
              </a:xfrm>
              <a:custGeom>
                <a:avLst/>
                <a:gdLst>
                  <a:gd name="T0" fmla="*/ 1177 w 432"/>
                  <a:gd name="T1" fmla="*/ 0 h 144"/>
                  <a:gd name="T2" fmla="*/ 786 w 432"/>
                  <a:gd name="T3" fmla="*/ 96 h 144"/>
                  <a:gd name="T4" fmla="*/ 0 w 432"/>
                  <a:gd name="T5" fmla="*/ 144 h 144"/>
                  <a:gd name="T6" fmla="*/ 0 60000 65536"/>
                  <a:gd name="T7" fmla="*/ 0 60000 65536"/>
                  <a:gd name="T8" fmla="*/ 0 60000 65536"/>
                  <a:gd name="T9" fmla="*/ 0 w 432"/>
                  <a:gd name="T10" fmla="*/ 0 h 144"/>
                  <a:gd name="T11" fmla="*/ 432 w 432"/>
                  <a:gd name="T12" fmla="*/ 144 h 144"/>
                </a:gdLst>
                <a:ahLst/>
                <a:cxnLst>
                  <a:cxn ang="T6">
                    <a:pos x="T0" y="T1"/>
                  </a:cxn>
                  <a:cxn ang="T7">
                    <a:pos x="T2" y="T3"/>
                  </a:cxn>
                  <a:cxn ang="T8">
                    <a:pos x="T4" y="T5"/>
                  </a:cxn>
                </a:cxnLst>
                <a:rect l="T9" t="T10" r="T11" b="T12"/>
                <a:pathLst>
                  <a:path w="432" h="144">
                    <a:moveTo>
                      <a:pt x="432" y="0"/>
                    </a:moveTo>
                    <a:cubicBezTo>
                      <a:pt x="396" y="36"/>
                      <a:pt x="360" y="72"/>
                      <a:pt x="288" y="96"/>
                    </a:cubicBezTo>
                    <a:cubicBezTo>
                      <a:pt x="216" y="120"/>
                      <a:pt x="108" y="132"/>
                      <a:pt x="0" y="144"/>
                    </a:cubicBezTo>
                  </a:path>
                </a:pathLst>
              </a:custGeom>
              <a:noFill/>
              <a:ln w="28575">
                <a:solidFill>
                  <a:srgbClr val="FF0000"/>
                </a:solidFill>
                <a:round/>
                <a:headEnd/>
                <a:tailEnd/>
              </a:ln>
            </p:spPr>
            <p:txBody>
              <a:bodyPr wrap="none" anchor="ctr"/>
              <a:lstStyle/>
              <a:p>
                <a:endParaRPr lang="en-US" dirty="0"/>
              </a:p>
            </p:txBody>
          </p:sp>
          <p:sp>
            <p:nvSpPr>
              <p:cNvPr id="6199" name="Freeform 10"/>
              <p:cNvSpPr>
                <a:spLocks/>
              </p:cNvSpPr>
              <p:nvPr/>
            </p:nvSpPr>
            <p:spPr bwMode="auto">
              <a:xfrm>
                <a:off x="816" y="384"/>
                <a:ext cx="432" cy="384"/>
              </a:xfrm>
              <a:custGeom>
                <a:avLst/>
                <a:gdLst>
                  <a:gd name="T0" fmla="*/ 432 w 432"/>
                  <a:gd name="T1" fmla="*/ 384 h 384"/>
                  <a:gd name="T2" fmla="*/ 288 w 432"/>
                  <a:gd name="T3" fmla="*/ 144 h 384"/>
                  <a:gd name="T4" fmla="*/ 0 w 432"/>
                  <a:gd name="T5" fmla="*/ 0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432" y="384"/>
                    </a:moveTo>
                    <a:cubicBezTo>
                      <a:pt x="396" y="296"/>
                      <a:pt x="360" y="208"/>
                      <a:pt x="288" y="144"/>
                    </a:cubicBezTo>
                    <a:cubicBezTo>
                      <a:pt x="216" y="80"/>
                      <a:pt x="48" y="24"/>
                      <a:pt x="0" y="0"/>
                    </a:cubicBezTo>
                  </a:path>
                </a:pathLst>
              </a:custGeom>
              <a:noFill/>
              <a:ln w="28575">
                <a:solidFill>
                  <a:srgbClr val="FF0000"/>
                </a:solidFill>
                <a:round/>
                <a:headEnd/>
                <a:tailEnd/>
              </a:ln>
            </p:spPr>
            <p:txBody>
              <a:bodyPr wrap="none" anchor="ctr"/>
              <a:lstStyle/>
              <a:p>
                <a:endParaRPr lang="en-US" dirty="0"/>
              </a:p>
            </p:txBody>
          </p:sp>
        </p:grpSp>
        <p:sp>
          <p:nvSpPr>
            <p:cNvPr id="6152" name="Text Box 11"/>
            <p:cNvSpPr txBox="1">
              <a:spLocks noChangeArrowheads="1"/>
            </p:cNvSpPr>
            <p:nvPr/>
          </p:nvSpPr>
          <p:spPr bwMode="auto">
            <a:xfrm>
              <a:off x="11263270" y="3307132"/>
              <a:ext cx="933161" cy="2071469"/>
            </a:xfrm>
            <a:prstGeom prst="rect">
              <a:avLst/>
            </a:prstGeom>
            <a:noFill/>
            <a:ln w="9525">
              <a:noFill/>
              <a:miter lim="800000"/>
              <a:headEnd/>
              <a:tailEnd/>
            </a:ln>
          </p:spPr>
          <p:txBody>
            <a:bodyPr wrap="none" lIns="192902" tIns="96451" rIns="192902" bIns="96451">
              <a:spAutoFit/>
            </a:bodyPr>
            <a:lstStyle/>
            <a:p>
              <a:endParaRPr lang="en-US" dirty="0">
                <a:solidFill>
                  <a:srgbClr val="FF0000"/>
                </a:solidFill>
              </a:endParaRPr>
            </a:p>
          </p:txBody>
        </p:sp>
        <p:sp>
          <p:nvSpPr>
            <p:cNvPr id="6153" name="Line 12"/>
            <p:cNvSpPr>
              <a:spLocks noChangeShapeType="1"/>
            </p:cNvSpPr>
            <p:nvPr/>
          </p:nvSpPr>
          <p:spPr bwMode="auto">
            <a:xfrm flipH="1" flipV="1">
              <a:off x="11803419" y="3037081"/>
              <a:ext cx="2520685" cy="1485283"/>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6154" name="Line 13"/>
            <p:cNvSpPr>
              <a:spLocks noChangeShapeType="1"/>
            </p:cNvSpPr>
            <p:nvPr/>
          </p:nvSpPr>
          <p:spPr bwMode="auto">
            <a:xfrm flipH="1" flipV="1">
              <a:off x="11803419" y="3037081"/>
              <a:ext cx="2340636" cy="1215231"/>
            </a:xfrm>
            <a:prstGeom prst="line">
              <a:avLst/>
            </a:prstGeom>
            <a:noFill/>
            <a:ln w="9525">
              <a:solidFill>
                <a:schemeClr val="tx1"/>
              </a:solidFill>
              <a:round/>
              <a:headEnd/>
              <a:tailEnd/>
            </a:ln>
          </p:spPr>
          <p:txBody>
            <a:bodyPr wrap="none" lIns="192902" tIns="96451" rIns="192902" bIns="96451" anchor="ctr"/>
            <a:lstStyle/>
            <a:p>
              <a:endParaRPr lang="en-US" dirty="0"/>
            </a:p>
          </p:txBody>
        </p:sp>
        <p:graphicFrame>
          <p:nvGraphicFramePr>
            <p:cNvPr id="1162259" name="Object 3"/>
            <p:cNvGraphicFramePr>
              <a:graphicFrameLocks noChangeAspect="1"/>
            </p:cNvGraphicFramePr>
            <p:nvPr/>
          </p:nvGraphicFramePr>
          <p:xfrm>
            <a:off x="12596375" y="8884468"/>
            <a:ext cx="8863746" cy="1893172"/>
          </p:xfrm>
          <a:graphic>
            <a:graphicData uri="http://schemas.openxmlformats.org/presentationml/2006/ole">
              <mc:AlternateContent xmlns:mc="http://schemas.openxmlformats.org/markup-compatibility/2006">
                <mc:Choice xmlns:v="urn:schemas-microsoft-com:vml" Requires="v">
                  <p:oleObj spid="_x0000_s150666" name="Equation" r:id="rId6" imgW="1688760" imgH="393480" progId="Equation.3">
                    <p:embed/>
                  </p:oleObj>
                </mc:Choice>
                <mc:Fallback>
                  <p:oleObj name="Equation" r:id="rId6" imgW="1688760" imgH="39348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96375" y="8884468"/>
                          <a:ext cx="8863746" cy="18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4" name="Group 54"/>
            <p:cNvGrpSpPr/>
            <p:nvPr/>
          </p:nvGrpSpPr>
          <p:grpSpPr>
            <a:xfrm flipH="1">
              <a:off x="9949889" y="3124902"/>
              <a:ext cx="1701439" cy="1485282"/>
              <a:chOff x="3276600" y="1371600"/>
              <a:chExt cx="1066800" cy="838200"/>
            </a:xfrm>
          </p:grpSpPr>
          <p:sp>
            <p:nvSpPr>
              <p:cNvPr id="57" name="Line 12"/>
              <p:cNvSpPr>
                <a:spLocks noChangeShapeType="1"/>
              </p:cNvSpPr>
              <p:nvPr/>
            </p:nvSpPr>
            <p:spPr bwMode="auto">
              <a:xfrm flipH="1" flipV="1">
                <a:off x="3276600" y="1371600"/>
                <a:ext cx="1066800" cy="838200"/>
              </a:xfrm>
              <a:prstGeom prst="line">
                <a:avLst/>
              </a:prstGeom>
              <a:noFill/>
              <a:ln w="9525">
                <a:solidFill>
                  <a:schemeClr val="tx1"/>
                </a:solidFill>
                <a:round/>
                <a:headEnd/>
                <a:tailEnd/>
              </a:ln>
            </p:spPr>
            <p:txBody>
              <a:bodyPr wrap="none" anchor="ctr"/>
              <a:lstStyle/>
              <a:p>
                <a:endParaRPr lang="en-US" dirty="0"/>
              </a:p>
            </p:txBody>
          </p:sp>
          <p:sp>
            <p:nvSpPr>
              <p:cNvPr id="58" name="Line 13"/>
              <p:cNvSpPr>
                <a:spLocks noChangeShapeType="1"/>
              </p:cNvSpPr>
              <p:nvPr/>
            </p:nvSpPr>
            <p:spPr bwMode="auto">
              <a:xfrm flipH="1" flipV="1">
                <a:off x="3276600" y="1371600"/>
                <a:ext cx="990600" cy="685800"/>
              </a:xfrm>
              <a:prstGeom prst="line">
                <a:avLst/>
              </a:prstGeom>
              <a:noFill/>
              <a:ln w="9525">
                <a:solidFill>
                  <a:schemeClr val="tx1"/>
                </a:solidFill>
                <a:round/>
                <a:headEnd/>
                <a:tailEnd/>
              </a:ln>
            </p:spPr>
            <p:txBody>
              <a:bodyPr wrap="none" anchor="ctr"/>
              <a:lstStyle/>
              <a:p>
                <a:endParaRPr lang="en-US" dirty="0"/>
              </a:p>
            </p:txBody>
          </p:sp>
        </p:grpSp>
        <p:grpSp>
          <p:nvGrpSpPr>
            <p:cNvPr id="5" name="Group 84"/>
            <p:cNvGrpSpPr/>
            <p:nvPr/>
          </p:nvGrpSpPr>
          <p:grpSpPr>
            <a:xfrm>
              <a:off x="4385726" y="7282621"/>
              <a:ext cx="5762377" cy="4554175"/>
              <a:chOff x="0" y="4402301"/>
              <a:chExt cx="5762377" cy="4554175"/>
            </a:xfrm>
          </p:grpSpPr>
          <p:sp>
            <p:nvSpPr>
              <p:cNvPr id="59" name="Line 22"/>
              <p:cNvSpPr>
                <a:spLocks noChangeShapeType="1"/>
              </p:cNvSpPr>
              <p:nvPr/>
            </p:nvSpPr>
            <p:spPr bwMode="auto">
              <a:xfrm flipH="1">
                <a:off x="2736304" y="4708004"/>
                <a:ext cx="1" cy="648071"/>
              </a:xfrm>
              <a:prstGeom prst="line">
                <a:avLst/>
              </a:prstGeom>
              <a:noFill/>
              <a:ln w="9525">
                <a:solidFill>
                  <a:schemeClr val="tx1"/>
                </a:solidFill>
                <a:round/>
                <a:headEnd/>
                <a:tailEnd type="triangle" w="med" len="med"/>
              </a:ln>
            </p:spPr>
            <p:txBody>
              <a:bodyPr lIns="192902" tIns="96451" rIns="192902" bIns="96451"/>
              <a:lstStyle/>
              <a:p>
                <a:endParaRPr lang="en-US" dirty="0"/>
              </a:p>
            </p:txBody>
          </p:sp>
          <p:sp>
            <p:nvSpPr>
              <p:cNvPr id="60" name="Text Box 23"/>
              <p:cNvSpPr txBox="1">
                <a:spLocks noChangeArrowheads="1"/>
              </p:cNvSpPr>
              <p:nvPr/>
            </p:nvSpPr>
            <p:spPr bwMode="auto">
              <a:xfrm>
                <a:off x="2880319" y="4402301"/>
                <a:ext cx="933161" cy="1982256"/>
              </a:xfrm>
              <a:prstGeom prst="rect">
                <a:avLst/>
              </a:prstGeom>
              <a:noFill/>
              <a:ln w="9525">
                <a:noFill/>
                <a:miter lim="800000"/>
                <a:headEnd/>
                <a:tailEnd/>
              </a:ln>
            </p:spPr>
            <p:txBody>
              <a:bodyPr wrap="none" lIns="192902" tIns="96451" rIns="192902" bIns="96451">
                <a:spAutoFit/>
              </a:bodyPr>
              <a:lstStyle/>
              <a:p>
                <a:endParaRPr lang="fr-FR" sz="5400" i="1" dirty="0"/>
              </a:p>
            </p:txBody>
          </p:sp>
          <p:sp>
            <p:nvSpPr>
              <p:cNvPr id="61" name="Line 24"/>
              <p:cNvSpPr>
                <a:spLocks noChangeShapeType="1"/>
              </p:cNvSpPr>
              <p:nvPr/>
            </p:nvSpPr>
            <p:spPr bwMode="auto">
              <a:xfrm>
                <a:off x="433785" y="6614747"/>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62" name="Line 25"/>
              <p:cNvSpPr>
                <a:spLocks noChangeShapeType="1"/>
              </p:cNvSpPr>
              <p:nvPr/>
            </p:nvSpPr>
            <p:spPr bwMode="auto">
              <a:xfrm>
                <a:off x="433785" y="6997320"/>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63" name="Line 26"/>
              <p:cNvSpPr>
                <a:spLocks noChangeShapeType="1"/>
              </p:cNvSpPr>
              <p:nvPr/>
            </p:nvSpPr>
            <p:spPr bwMode="auto">
              <a:xfrm>
                <a:off x="943922"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64" name="Line 27"/>
              <p:cNvSpPr>
                <a:spLocks noChangeShapeType="1"/>
              </p:cNvSpPr>
              <p:nvPr/>
            </p:nvSpPr>
            <p:spPr bwMode="auto">
              <a:xfrm>
                <a:off x="2478088" y="4699072"/>
                <a:ext cx="0" cy="894545"/>
              </a:xfrm>
              <a:prstGeom prst="line">
                <a:avLst/>
              </a:prstGeom>
              <a:noFill/>
              <a:ln w="9525">
                <a:solidFill>
                  <a:schemeClr val="tx1"/>
                </a:solidFill>
                <a:round/>
                <a:headEnd/>
                <a:tailEnd/>
              </a:ln>
            </p:spPr>
            <p:txBody>
              <a:bodyPr lIns="192902" tIns="96451" rIns="192902" bIns="96451"/>
              <a:lstStyle/>
              <a:p>
                <a:endParaRPr lang="en-US" dirty="0"/>
              </a:p>
            </p:txBody>
          </p:sp>
          <p:sp>
            <p:nvSpPr>
              <p:cNvPr id="65" name="Line 28"/>
              <p:cNvSpPr>
                <a:spLocks noChangeShapeType="1"/>
              </p:cNvSpPr>
              <p:nvPr/>
            </p:nvSpPr>
            <p:spPr bwMode="auto">
              <a:xfrm>
                <a:off x="3498365"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66" name="Line 29"/>
              <p:cNvSpPr>
                <a:spLocks noChangeShapeType="1"/>
              </p:cNvSpPr>
              <p:nvPr/>
            </p:nvSpPr>
            <p:spPr bwMode="auto">
              <a:xfrm>
                <a:off x="943922" y="6997321"/>
                <a:ext cx="0" cy="1021133"/>
              </a:xfrm>
              <a:prstGeom prst="line">
                <a:avLst/>
              </a:prstGeom>
              <a:noFill/>
              <a:ln w="9525">
                <a:solidFill>
                  <a:schemeClr val="tx1"/>
                </a:solidFill>
                <a:round/>
                <a:headEnd/>
                <a:tailEnd/>
              </a:ln>
            </p:spPr>
            <p:txBody>
              <a:bodyPr lIns="192902" tIns="96451" rIns="192902" bIns="96451"/>
              <a:lstStyle/>
              <a:p>
                <a:endParaRPr lang="en-US" dirty="0"/>
              </a:p>
            </p:txBody>
          </p:sp>
          <p:sp>
            <p:nvSpPr>
              <p:cNvPr id="67" name="Line 30"/>
              <p:cNvSpPr>
                <a:spLocks noChangeShapeType="1"/>
              </p:cNvSpPr>
              <p:nvPr/>
            </p:nvSpPr>
            <p:spPr bwMode="auto">
              <a:xfrm>
                <a:off x="3497840" y="7507446"/>
                <a:ext cx="527" cy="511007"/>
              </a:xfrm>
              <a:prstGeom prst="line">
                <a:avLst/>
              </a:prstGeom>
              <a:noFill/>
              <a:ln w="9525">
                <a:solidFill>
                  <a:schemeClr val="tx1"/>
                </a:solidFill>
                <a:round/>
                <a:headEnd/>
                <a:tailEnd/>
              </a:ln>
            </p:spPr>
            <p:txBody>
              <a:bodyPr lIns="192902" tIns="96451" rIns="192902" bIns="96451"/>
              <a:lstStyle/>
              <a:p>
                <a:endParaRPr lang="en-US" dirty="0"/>
              </a:p>
            </p:txBody>
          </p:sp>
          <p:sp>
            <p:nvSpPr>
              <p:cNvPr id="68" name="Rectangle 31"/>
              <p:cNvSpPr>
                <a:spLocks noChangeArrowheads="1"/>
              </p:cNvSpPr>
              <p:nvPr/>
            </p:nvSpPr>
            <p:spPr bwMode="auto">
              <a:xfrm>
                <a:off x="3329572" y="5976277"/>
                <a:ext cx="337592" cy="894545"/>
              </a:xfrm>
              <a:prstGeom prst="rect">
                <a:avLst/>
              </a:prstGeom>
              <a:solidFill>
                <a:schemeClr val="tx2"/>
              </a:solidFill>
              <a:ln w="9525">
                <a:solidFill>
                  <a:schemeClr val="tx1"/>
                </a:solidFill>
                <a:miter lim="800000"/>
                <a:headEnd/>
                <a:tailEnd/>
              </a:ln>
            </p:spPr>
            <p:txBody>
              <a:bodyPr wrap="none" lIns="192902" tIns="96451" rIns="192902" bIns="96451" anchor="ctr"/>
              <a:lstStyle/>
              <a:p>
                <a:endParaRPr lang="en-US" dirty="0"/>
              </a:p>
            </p:txBody>
          </p:sp>
          <p:sp>
            <p:nvSpPr>
              <p:cNvPr id="69" name="Line 32"/>
              <p:cNvSpPr>
                <a:spLocks noChangeShapeType="1"/>
              </p:cNvSpPr>
              <p:nvPr/>
            </p:nvSpPr>
            <p:spPr bwMode="auto">
              <a:xfrm>
                <a:off x="943923" y="5593616"/>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70" name="Line 33"/>
              <p:cNvSpPr>
                <a:spLocks noChangeShapeType="1"/>
              </p:cNvSpPr>
              <p:nvPr/>
            </p:nvSpPr>
            <p:spPr bwMode="auto">
              <a:xfrm>
                <a:off x="943923" y="8018453"/>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71" name="Line 34"/>
              <p:cNvSpPr>
                <a:spLocks noChangeShapeType="1"/>
              </p:cNvSpPr>
              <p:nvPr/>
            </p:nvSpPr>
            <p:spPr bwMode="auto">
              <a:xfrm>
                <a:off x="2136746" y="8018452"/>
                <a:ext cx="0" cy="382573"/>
              </a:xfrm>
              <a:prstGeom prst="line">
                <a:avLst/>
              </a:prstGeom>
              <a:noFill/>
              <a:ln w="9525">
                <a:solidFill>
                  <a:schemeClr val="tx1"/>
                </a:solidFill>
                <a:round/>
                <a:headEnd/>
                <a:tailEnd/>
              </a:ln>
            </p:spPr>
            <p:txBody>
              <a:bodyPr lIns="192902" tIns="96451" rIns="192902" bIns="96451"/>
              <a:lstStyle/>
              <a:p>
                <a:endParaRPr lang="en-US" dirty="0"/>
              </a:p>
            </p:txBody>
          </p:sp>
          <p:sp>
            <p:nvSpPr>
              <p:cNvPr id="72" name="Line 35"/>
              <p:cNvSpPr>
                <a:spLocks noChangeShapeType="1"/>
              </p:cNvSpPr>
              <p:nvPr/>
            </p:nvSpPr>
            <p:spPr bwMode="auto">
              <a:xfrm>
                <a:off x="1457810" y="8401025"/>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73" name="Line 36"/>
              <p:cNvSpPr>
                <a:spLocks noChangeShapeType="1"/>
              </p:cNvSpPr>
              <p:nvPr/>
            </p:nvSpPr>
            <p:spPr bwMode="auto">
              <a:xfrm>
                <a:off x="1795403" y="8527611"/>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74" name="Line 41"/>
              <p:cNvSpPr>
                <a:spLocks noChangeShapeType="1"/>
              </p:cNvSpPr>
              <p:nvPr/>
            </p:nvSpPr>
            <p:spPr bwMode="auto">
              <a:xfrm>
                <a:off x="3498366" y="5593616"/>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75" name="Line 42"/>
              <p:cNvSpPr>
                <a:spLocks noChangeShapeType="1"/>
              </p:cNvSpPr>
              <p:nvPr/>
            </p:nvSpPr>
            <p:spPr bwMode="auto">
              <a:xfrm>
                <a:off x="3498366" y="8018453"/>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77" name="Line 49"/>
              <p:cNvSpPr>
                <a:spLocks noChangeShapeType="1"/>
              </p:cNvSpPr>
              <p:nvPr/>
            </p:nvSpPr>
            <p:spPr bwMode="auto">
              <a:xfrm>
                <a:off x="5028782" y="5593616"/>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sp>
            <p:nvSpPr>
              <p:cNvPr id="78" name="Text Box 50"/>
              <p:cNvSpPr txBox="1">
                <a:spLocks noChangeArrowheads="1"/>
              </p:cNvSpPr>
              <p:nvPr/>
            </p:nvSpPr>
            <p:spPr bwMode="auto">
              <a:xfrm>
                <a:off x="4574910" y="6268745"/>
                <a:ext cx="933161" cy="2071469"/>
              </a:xfrm>
              <a:prstGeom prst="rect">
                <a:avLst/>
              </a:prstGeom>
              <a:noFill/>
              <a:ln w="9525">
                <a:noFill/>
                <a:miter lim="800000"/>
                <a:headEnd/>
                <a:tailEnd/>
              </a:ln>
            </p:spPr>
            <p:txBody>
              <a:bodyPr wrap="none" lIns="192902" tIns="96451" rIns="192902" bIns="96451">
                <a:spAutoFit/>
              </a:bodyPr>
              <a:lstStyle/>
              <a:p>
                <a:endParaRPr lang="fr-FR" dirty="0"/>
              </a:p>
            </p:txBody>
          </p:sp>
          <p:sp>
            <p:nvSpPr>
              <p:cNvPr id="79" name="Line 30"/>
              <p:cNvSpPr>
                <a:spLocks noChangeShapeType="1"/>
              </p:cNvSpPr>
              <p:nvPr/>
            </p:nvSpPr>
            <p:spPr bwMode="auto">
              <a:xfrm>
                <a:off x="3497841" y="6869458"/>
                <a:ext cx="0" cy="510390"/>
              </a:xfrm>
              <a:prstGeom prst="line">
                <a:avLst/>
              </a:prstGeom>
              <a:noFill/>
              <a:ln w="9525">
                <a:solidFill>
                  <a:schemeClr val="tx1"/>
                </a:solidFill>
                <a:round/>
                <a:headEnd/>
                <a:tailEnd/>
              </a:ln>
            </p:spPr>
            <p:txBody>
              <a:bodyPr lIns="192902" tIns="96451" rIns="192902" bIns="96451"/>
              <a:lstStyle/>
              <a:p>
                <a:endParaRPr lang="en-US" dirty="0"/>
              </a:p>
            </p:txBody>
          </p:sp>
          <p:sp>
            <p:nvSpPr>
              <p:cNvPr id="80" name="Line 35"/>
              <p:cNvSpPr>
                <a:spLocks noChangeShapeType="1"/>
              </p:cNvSpPr>
              <p:nvPr/>
            </p:nvSpPr>
            <p:spPr bwMode="auto">
              <a:xfrm>
                <a:off x="2819195" y="7380860"/>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81" name="Line 36"/>
              <p:cNvSpPr>
                <a:spLocks noChangeShapeType="1"/>
              </p:cNvSpPr>
              <p:nvPr/>
            </p:nvSpPr>
            <p:spPr bwMode="auto">
              <a:xfrm>
                <a:off x="3156789" y="7507446"/>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82" name="Line 36"/>
              <p:cNvSpPr>
                <a:spLocks noChangeShapeType="1"/>
              </p:cNvSpPr>
              <p:nvPr/>
            </p:nvSpPr>
            <p:spPr bwMode="auto">
              <a:xfrm>
                <a:off x="1966543" y="8655824"/>
                <a:ext cx="321475" cy="0"/>
              </a:xfrm>
              <a:prstGeom prst="line">
                <a:avLst/>
              </a:prstGeom>
              <a:noFill/>
              <a:ln w="9525">
                <a:solidFill>
                  <a:schemeClr val="tx1"/>
                </a:solidFill>
                <a:round/>
                <a:headEnd/>
                <a:tailEnd/>
              </a:ln>
            </p:spPr>
            <p:txBody>
              <a:bodyPr lIns="192902" tIns="96451" rIns="192902" bIns="96451"/>
              <a:lstStyle/>
              <a:p>
                <a:endParaRPr lang="en-US" dirty="0"/>
              </a:p>
            </p:txBody>
          </p:sp>
          <p:sp>
            <p:nvSpPr>
              <p:cNvPr id="83" name="Rounded Rectangle 82"/>
              <p:cNvSpPr/>
              <p:nvPr/>
            </p:nvSpPr>
            <p:spPr bwMode="auto">
              <a:xfrm>
                <a:off x="0" y="4563988"/>
                <a:ext cx="5762377" cy="439248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4" name="Line 49"/>
              <p:cNvSpPr>
                <a:spLocks noChangeShapeType="1"/>
              </p:cNvSpPr>
              <p:nvPr/>
            </p:nvSpPr>
            <p:spPr bwMode="auto">
              <a:xfrm flipV="1">
                <a:off x="5060965" y="7228284"/>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grpSp>
        <p:sp>
          <p:nvSpPr>
            <p:cNvPr id="86" name="Rounded Rectangle 85"/>
            <p:cNvSpPr/>
            <p:nvPr/>
          </p:nvSpPr>
          <p:spPr bwMode="auto">
            <a:xfrm>
              <a:off x="7915855" y="1539652"/>
              <a:ext cx="7704856" cy="410445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7" name="Rounded Rectangle 86"/>
            <p:cNvSpPr/>
            <p:nvPr/>
          </p:nvSpPr>
          <p:spPr bwMode="auto">
            <a:xfrm>
              <a:off x="12164327" y="7660332"/>
              <a:ext cx="9218762" cy="410445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cxnSp>
          <p:nvCxnSpPr>
            <p:cNvPr id="89" name="Straight Arrow Connector 88"/>
            <p:cNvCxnSpPr/>
            <p:nvPr/>
          </p:nvCxnSpPr>
          <p:spPr bwMode="auto">
            <a:xfrm flipV="1">
              <a:off x="9644047" y="5860132"/>
              <a:ext cx="1512168" cy="1296144"/>
            </a:xfrm>
            <a:prstGeom prst="straightConnector1">
              <a:avLst/>
            </a:prstGeom>
            <a:solidFill>
              <a:schemeClr val="accent1"/>
            </a:solidFill>
            <a:ln w="76200" cap="flat" cmpd="sng" algn="ctr">
              <a:solidFill>
                <a:schemeClr val="accent2"/>
              </a:solidFill>
              <a:prstDash val="solid"/>
              <a:round/>
              <a:headEnd type="arrow"/>
              <a:tailEnd type="arrow"/>
            </a:ln>
            <a:effectLst/>
          </p:spPr>
        </p:cxnSp>
        <p:cxnSp>
          <p:nvCxnSpPr>
            <p:cNvPr id="90" name="Straight Arrow Connector 89"/>
            <p:cNvCxnSpPr/>
            <p:nvPr/>
          </p:nvCxnSpPr>
          <p:spPr bwMode="auto">
            <a:xfrm flipH="1" flipV="1">
              <a:off x="11732279" y="5932140"/>
              <a:ext cx="936104" cy="1368152"/>
            </a:xfrm>
            <a:prstGeom prst="straightConnector1">
              <a:avLst/>
            </a:prstGeom>
            <a:solidFill>
              <a:schemeClr val="accent1"/>
            </a:solidFill>
            <a:ln w="76200" cap="flat" cmpd="sng" algn="ctr">
              <a:solidFill>
                <a:schemeClr val="accent2"/>
              </a:solidFill>
              <a:prstDash val="solid"/>
              <a:round/>
              <a:headEnd type="arrow"/>
              <a:tailEnd type="arrow"/>
            </a:ln>
            <a:effectLst/>
          </p:spPr>
        </p:cxnSp>
        <p:cxnSp>
          <p:nvCxnSpPr>
            <p:cNvPr id="95" name="Straight Arrow Connector 94"/>
            <p:cNvCxnSpPr/>
            <p:nvPr/>
          </p:nvCxnSpPr>
          <p:spPr bwMode="auto">
            <a:xfrm flipH="1">
              <a:off x="10292119" y="7804348"/>
              <a:ext cx="1872208" cy="0"/>
            </a:xfrm>
            <a:prstGeom prst="straightConnector1">
              <a:avLst/>
            </a:prstGeom>
            <a:solidFill>
              <a:schemeClr val="accent1"/>
            </a:solidFill>
            <a:ln w="76200" cap="flat" cmpd="sng" algn="ctr">
              <a:solidFill>
                <a:schemeClr val="accent2"/>
              </a:solidFill>
              <a:prstDash val="solid"/>
              <a:round/>
              <a:headEnd type="arrow"/>
              <a:tailEnd type="arrow"/>
            </a:ln>
            <a:effectLst/>
          </p:spPr>
        </p:cxnSp>
      </p:grpSp>
      <p:sp>
        <p:nvSpPr>
          <p:cNvPr id="85" name="Title 3"/>
          <p:cNvSpPr txBox="1">
            <a:spLocks/>
          </p:cNvSpPr>
          <p:nvPr/>
        </p:nvSpPr>
        <p:spPr>
          <a:xfrm>
            <a:off x="697827" y="32385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1.3</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lang="en-US" sz="6600" dirty="0">
                <a:solidFill>
                  <a:srgbClr val="FF0000"/>
                </a:solidFill>
                <a:latin typeface="Impact" charset="0"/>
                <a:ea typeface="ＭＳ Ｐゴシック" charset="0"/>
                <a:cs typeface="Impact" charset="0"/>
              </a:rPr>
              <a:t> Leaky Integrate-and-Fire Model</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graphicFrame>
        <p:nvGraphicFramePr>
          <p:cNvPr id="88" name="Object 3"/>
          <p:cNvGraphicFramePr>
            <a:graphicFrameLocks noChangeAspect="1"/>
          </p:cNvGraphicFramePr>
          <p:nvPr/>
        </p:nvGraphicFramePr>
        <p:xfrm>
          <a:off x="12380840" y="1639597"/>
          <a:ext cx="7338444" cy="1942539"/>
        </p:xfrm>
        <a:graphic>
          <a:graphicData uri="http://schemas.openxmlformats.org/presentationml/2006/ole">
            <mc:AlternateContent xmlns:mc="http://schemas.openxmlformats.org/markup-compatibility/2006">
              <mc:Choice xmlns:v="urn:schemas-microsoft-com:vml" Requires="v">
                <p:oleObj spid="_x0000_s150667" name="Equation" r:id="rId8" imgW="1688760" imgH="393480" progId="Equation.3">
                  <p:embed/>
                </p:oleObj>
              </mc:Choice>
              <mc:Fallback>
                <p:oleObj name="Equation" r:id="rId8" imgW="1688760" imgH="39348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80840" y="1639597"/>
                        <a:ext cx="7338444" cy="194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52" name="Object 2"/>
          <p:cNvGraphicFramePr>
            <a:graphicFrameLocks noChangeAspect="1"/>
          </p:cNvGraphicFramePr>
          <p:nvPr/>
        </p:nvGraphicFramePr>
        <p:xfrm>
          <a:off x="14956614" y="5442956"/>
          <a:ext cx="869950" cy="740669"/>
        </p:xfrm>
        <a:graphic>
          <a:graphicData uri="http://schemas.openxmlformats.org/presentationml/2006/ole">
            <mc:AlternateContent xmlns:mc="http://schemas.openxmlformats.org/markup-compatibility/2006">
              <mc:Choice xmlns:v="urn:schemas-microsoft-com:vml" Requires="v">
                <p:oleObj spid="_x0000_s150668" name="Equation" r:id="rId9" imgW="279360" imgH="203040" progId="Equation.DSMT4">
                  <p:embed/>
                </p:oleObj>
              </mc:Choice>
              <mc:Fallback>
                <p:oleObj name="Equation" r:id="rId9" imgW="279360" imgH="203040" progId="Equation.DSMT4">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956614" y="5442956"/>
                        <a:ext cx="869950" cy="740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53" name="Object 2"/>
          <p:cNvGraphicFramePr>
            <a:graphicFrameLocks noChangeAspect="1"/>
          </p:cNvGraphicFramePr>
          <p:nvPr/>
        </p:nvGraphicFramePr>
        <p:xfrm>
          <a:off x="15432057" y="8434882"/>
          <a:ext cx="515649" cy="714866"/>
        </p:xfrm>
        <a:graphic>
          <a:graphicData uri="http://schemas.openxmlformats.org/presentationml/2006/ole">
            <mc:AlternateContent xmlns:mc="http://schemas.openxmlformats.org/markup-compatibility/2006">
              <mc:Choice xmlns:v="urn:schemas-microsoft-com:vml" Requires="v">
                <p:oleObj spid="_x0000_s150669" name="Equation" r:id="rId11" imgW="164880" imgH="228600" progId="Equation.DSMT4">
                  <p:embed/>
                </p:oleObj>
              </mc:Choice>
              <mc:Fallback>
                <p:oleObj name="Equation" r:id="rId11" imgW="164880" imgH="228600" progId="Equation.DSMT4">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32057" y="8434882"/>
                        <a:ext cx="515649" cy="714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sp>
        <p:nvSpPr>
          <p:cNvPr id="1153077" name="Text Box 53"/>
          <p:cNvSpPr txBox="1">
            <a:spLocks noChangeArrowheads="1"/>
          </p:cNvSpPr>
          <p:nvPr/>
        </p:nvSpPr>
        <p:spPr bwMode="auto">
          <a:xfrm>
            <a:off x="9855706" y="8080117"/>
            <a:ext cx="11544870" cy="2826275"/>
          </a:xfrm>
          <a:prstGeom prst="rect">
            <a:avLst/>
          </a:prstGeom>
          <a:noFill/>
          <a:ln w="9525">
            <a:noFill/>
            <a:miter lim="800000"/>
            <a:headEnd/>
            <a:tailEnd/>
          </a:ln>
        </p:spPr>
        <p:txBody>
          <a:bodyPr wrap="none" lIns="192902" tIns="96451" rIns="192902" bIns="96451">
            <a:spAutoFit/>
          </a:bodyPr>
          <a:lstStyle/>
          <a:p>
            <a:pPr marL="857250" indent="-857250">
              <a:buFont typeface="Arial" panose="020B0604020202020204" pitchFamily="34" charset="0"/>
              <a:buChar char="-"/>
            </a:pPr>
            <a:r>
              <a:rPr lang="fr-CH" dirty="0"/>
              <a:t>output spikes are events</a:t>
            </a:r>
          </a:p>
          <a:p>
            <a:pPr marL="857250" indent="-857250">
              <a:buFont typeface="Arial" panose="020B0604020202020204" pitchFamily="34" charset="0"/>
              <a:buChar char="-"/>
            </a:pPr>
            <a:r>
              <a:rPr lang="fr-CH" dirty="0"/>
              <a:t>generated at threshold</a:t>
            </a:r>
          </a:p>
          <a:p>
            <a:pPr marL="857250" indent="-857250">
              <a:buFont typeface="Arial" panose="020B0604020202020204" pitchFamily="34" charset="0"/>
              <a:buChar char="-"/>
            </a:pPr>
            <a:r>
              <a:rPr lang="fr-CH" dirty="0"/>
              <a:t>after spike: reset/refractoriness</a:t>
            </a:r>
            <a:endParaRPr lang="fr-FR" dirty="0"/>
          </a:p>
        </p:txBody>
      </p:sp>
      <p:sp>
        <p:nvSpPr>
          <p:cNvPr id="55" name="Text Box 18"/>
          <p:cNvSpPr txBox="1">
            <a:spLocks noChangeArrowheads="1"/>
          </p:cNvSpPr>
          <p:nvPr/>
        </p:nvSpPr>
        <p:spPr bwMode="auto">
          <a:xfrm>
            <a:off x="9424242" y="5860132"/>
            <a:ext cx="11855852" cy="1949112"/>
          </a:xfrm>
          <a:prstGeom prst="rect">
            <a:avLst/>
          </a:prstGeom>
          <a:noFill/>
          <a:ln w="9525">
            <a:noFill/>
            <a:miter lim="800000"/>
            <a:headEnd/>
            <a:tailEnd/>
          </a:ln>
        </p:spPr>
        <p:txBody>
          <a:bodyPr wrap="none" lIns="192902" tIns="96451" rIns="192902" bIns="96451">
            <a:spAutoFit/>
          </a:bodyPr>
          <a:lstStyle/>
          <a:p>
            <a:r>
              <a:rPr lang="en-US" dirty="0">
                <a:solidFill>
                  <a:srgbClr val="FF0000"/>
                </a:solidFill>
              </a:rPr>
              <a:t>Input spike causes an EPSP</a:t>
            </a:r>
          </a:p>
          <a:p>
            <a:r>
              <a:rPr lang="en-US" dirty="0">
                <a:solidFill>
                  <a:srgbClr val="FF0000"/>
                </a:solidFill>
              </a:rPr>
              <a:t>  = excitatory postsynaptic potential</a:t>
            </a:r>
          </a:p>
        </p:txBody>
      </p:sp>
      <p:sp>
        <p:nvSpPr>
          <p:cNvPr id="106" name="Line 20"/>
          <p:cNvSpPr>
            <a:spLocks noChangeShapeType="1"/>
          </p:cNvSpPr>
          <p:nvPr/>
        </p:nvSpPr>
        <p:spPr bwMode="auto">
          <a:xfrm>
            <a:off x="14697657" y="5250532"/>
            <a:ext cx="4191308" cy="0"/>
          </a:xfrm>
          <a:prstGeom prst="line">
            <a:avLst/>
          </a:prstGeom>
          <a:noFill/>
          <a:ln w="9525">
            <a:solidFill>
              <a:schemeClr val="tx1"/>
            </a:solidFill>
            <a:round/>
            <a:headEnd/>
            <a:tailEnd type="triangle" w="med" len="med"/>
          </a:ln>
        </p:spPr>
        <p:txBody>
          <a:bodyPr wrap="none" anchor="ctr"/>
          <a:lstStyle/>
          <a:p>
            <a:endParaRPr lang="en-US" dirty="0"/>
          </a:p>
        </p:txBody>
      </p:sp>
      <p:sp>
        <p:nvSpPr>
          <p:cNvPr id="107" name="Line 21"/>
          <p:cNvSpPr>
            <a:spLocks noChangeShapeType="1"/>
          </p:cNvSpPr>
          <p:nvPr/>
        </p:nvSpPr>
        <p:spPr bwMode="auto">
          <a:xfrm flipV="1">
            <a:off x="14697657" y="3193132"/>
            <a:ext cx="0" cy="2057400"/>
          </a:xfrm>
          <a:prstGeom prst="line">
            <a:avLst/>
          </a:prstGeom>
          <a:noFill/>
          <a:ln w="9525">
            <a:solidFill>
              <a:schemeClr val="tx1"/>
            </a:solidFill>
            <a:round/>
            <a:headEnd/>
            <a:tailEnd type="triangle" w="med" len="med"/>
          </a:ln>
        </p:spPr>
        <p:txBody>
          <a:bodyPr wrap="none" anchor="ctr"/>
          <a:lstStyle/>
          <a:p>
            <a:endParaRPr lang="en-US" dirty="0"/>
          </a:p>
        </p:txBody>
      </p:sp>
      <p:sp>
        <p:nvSpPr>
          <p:cNvPr id="108" name="Line 22"/>
          <p:cNvSpPr>
            <a:spLocks noChangeShapeType="1"/>
          </p:cNvSpPr>
          <p:nvPr/>
        </p:nvSpPr>
        <p:spPr bwMode="auto">
          <a:xfrm flipV="1">
            <a:off x="15002480" y="5326732"/>
            <a:ext cx="0" cy="381000"/>
          </a:xfrm>
          <a:prstGeom prst="line">
            <a:avLst/>
          </a:prstGeom>
          <a:noFill/>
          <a:ln w="38100">
            <a:solidFill>
              <a:srgbClr val="FF0000"/>
            </a:solidFill>
            <a:round/>
            <a:headEnd/>
            <a:tailEnd type="triangle" w="med" len="med"/>
          </a:ln>
        </p:spPr>
        <p:txBody>
          <a:bodyPr wrap="none" anchor="ctr"/>
          <a:lstStyle/>
          <a:p>
            <a:endParaRPr lang="en-US" dirty="0"/>
          </a:p>
        </p:txBody>
      </p:sp>
      <p:sp>
        <p:nvSpPr>
          <p:cNvPr id="109" name="Freeform 23"/>
          <p:cNvSpPr>
            <a:spLocks/>
          </p:cNvSpPr>
          <p:nvPr/>
        </p:nvSpPr>
        <p:spPr bwMode="auto">
          <a:xfrm>
            <a:off x="15002480" y="4666332"/>
            <a:ext cx="1447906" cy="584200"/>
          </a:xfrm>
          <a:custGeom>
            <a:avLst/>
            <a:gdLst>
              <a:gd name="T0" fmla="*/ 0 w 768"/>
              <a:gd name="T1" fmla="*/ 2147483647 h 368"/>
              <a:gd name="T2" fmla="*/ 2147483647 w 768"/>
              <a:gd name="T3" fmla="*/ 2147483647 h 368"/>
              <a:gd name="T4" fmla="*/ 2147483647 w 768"/>
              <a:gd name="T5" fmla="*/ 2147483647 h 368"/>
              <a:gd name="T6" fmla="*/ 2147483647 w 768"/>
              <a:gd name="T7" fmla="*/ 2147483647 h 368"/>
              <a:gd name="T8" fmla="*/ 0 60000 65536"/>
              <a:gd name="T9" fmla="*/ 0 60000 65536"/>
              <a:gd name="T10" fmla="*/ 0 60000 65536"/>
              <a:gd name="T11" fmla="*/ 0 60000 65536"/>
              <a:gd name="T12" fmla="*/ 0 w 768"/>
              <a:gd name="T13" fmla="*/ 0 h 368"/>
              <a:gd name="T14" fmla="*/ 768 w 768"/>
              <a:gd name="T15" fmla="*/ 368 h 368"/>
            </a:gdLst>
            <a:ahLst/>
            <a:cxnLst>
              <a:cxn ang="T8">
                <a:pos x="T0" y="T1"/>
              </a:cxn>
              <a:cxn ang="T9">
                <a:pos x="T2" y="T3"/>
              </a:cxn>
              <a:cxn ang="T10">
                <a:pos x="T4" y="T5"/>
              </a:cxn>
              <a:cxn ang="T11">
                <a:pos x="T6" y="T7"/>
              </a:cxn>
            </a:cxnLst>
            <a:rect l="T12" t="T13" r="T14" b="T15"/>
            <a:pathLst>
              <a:path w="768" h="368">
                <a:moveTo>
                  <a:pt x="0" y="368"/>
                </a:moveTo>
                <a:cubicBezTo>
                  <a:pt x="44" y="216"/>
                  <a:pt x="88" y="64"/>
                  <a:pt x="144" y="32"/>
                </a:cubicBezTo>
                <a:cubicBezTo>
                  <a:pt x="200" y="0"/>
                  <a:pt x="232" y="120"/>
                  <a:pt x="336" y="176"/>
                </a:cubicBezTo>
                <a:cubicBezTo>
                  <a:pt x="440" y="232"/>
                  <a:pt x="604" y="300"/>
                  <a:pt x="768" y="368"/>
                </a:cubicBezTo>
              </a:path>
            </a:pathLst>
          </a:custGeom>
          <a:noFill/>
          <a:ln w="28575">
            <a:solidFill>
              <a:srgbClr val="FF0000"/>
            </a:solidFill>
            <a:round/>
            <a:headEnd/>
            <a:tailEnd/>
          </a:ln>
        </p:spPr>
        <p:txBody>
          <a:bodyPr wrap="none" anchor="ctr"/>
          <a:lstStyle/>
          <a:p>
            <a:endParaRPr lang="en-US" dirty="0"/>
          </a:p>
        </p:txBody>
      </p:sp>
      <p:grpSp>
        <p:nvGrpSpPr>
          <p:cNvPr id="2" name="Group 25"/>
          <p:cNvGrpSpPr>
            <a:grpSpLocks/>
          </p:cNvGrpSpPr>
          <p:nvPr/>
        </p:nvGrpSpPr>
        <p:grpSpPr bwMode="auto">
          <a:xfrm>
            <a:off x="14697658" y="3574132"/>
            <a:ext cx="4496363" cy="990600"/>
            <a:chOff x="2688" y="1296"/>
            <a:chExt cx="2550" cy="624"/>
          </a:xfrm>
        </p:grpSpPr>
        <p:graphicFrame>
          <p:nvGraphicFramePr>
            <p:cNvPr id="111" name="Object 26"/>
            <p:cNvGraphicFramePr>
              <a:graphicFrameLocks noChangeAspect="1"/>
            </p:cNvGraphicFramePr>
            <p:nvPr/>
          </p:nvGraphicFramePr>
          <p:xfrm>
            <a:off x="4809" y="1296"/>
            <a:ext cx="429" cy="624"/>
          </p:xfrm>
          <a:graphic>
            <a:graphicData uri="http://schemas.openxmlformats.org/presentationml/2006/ole">
              <mc:AlternateContent xmlns:mc="http://schemas.openxmlformats.org/markup-compatibility/2006">
                <mc:Choice xmlns:v="urn:schemas-microsoft-com:vml" Requires="v">
                  <p:oleObj spid="_x0000_s151638" name="Equation" r:id="rId4" imgW="139680" imgH="177480" progId="Equation.3">
                    <p:embed/>
                  </p:oleObj>
                </mc:Choice>
                <mc:Fallback>
                  <p:oleObj name="Equation" r:id="rId4" imgW="139680" imgH="177480" progId="Equation.3">
                    <p:embed/>
                    <p:pic>
                      <p:nvPicPr>
                        <p:cNvPr id="0"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9" y="1296"/>
                          <a:ext cx="429" cy="6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 name="Line 27"/>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dirty="0"/>
            </a:p>
          </p:txBody>
        </p:sp>
      </p:grpSp>
      <p:grpSp>
        <p:nvGrpSpPr>
          <p:cNvPr id="3" name="Group 28"/>
          <p:cNvGrpSpPr>
            <a:grpSpLocks/>
          </p:cNvGrpSpPr>
          <p:nvPr/>
        </p:nvGrpSpPr>
        <p:grpSpPr bwMode="auto">
          <a:xfrm>
            <a:off x="15993152" y="5250532"/>
            <a:ext cx="533439" cy="381000"/>
            <a:chOff x="3504" y="2352"/>
            <a:chExt cx="336" cy="240"/>
          </a:xfrm>
        </p:grpSpPr>
        <p:sp>
          <p:nvSpPr>
            <p:cNvPr id="114" name="Line 29"/>
            <p:cNvSpPr>
              <a:spLocks noChangeShapeType="1"/>
            </p:cNvSpPr>
            <p:nvPr/>
          </p:nvSpPr>
          <p:spPr bwMode="auto">
            <a:xfrm flipV="1">
              <a:off x="3504"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115" name="Line 30"/>
            <p:cNvSpPr>
              <a:spLocks noChangeShapeType="1"/>
            </p:cNvSpPr>
            <p:nvPr/>
          </p:nvSpPr>
          <p:spPr bwMode="auto">
            <a:xfrm flipV="1">
              <a:off x="3696"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116" name="Line 31"/>
            <p:cNvSpPr>
              <a:spLocks noChangeShapeType="1"/>
            </p:cNvSpPr>
            <p:nvPr/>
          </p:nvSpPr>
          <p:spPr bwMode="auto">
            <a:xfrm flipV="1">
              <a:off x="3840" y="2352"/>
              <a:ext cx="0" cy="240"/>
            </a:xfrm>
            <a:prstGeom prst="line">
              <a:avLst/>
            </a:prstGeom>
            <a:noFill/>
            <a:ln w="38100">
              <a:solidFill>
                <a:srgbClr val="FF0000"/>
              </a:solidFill>
              <a:round/>
              <a:headEnd/>
              <a:tailEnd type="triangle" w="med" len="med"/>
            </a:ln>
          </p:spPr>
          <p:txBody>
            <a:bodyPr wrap="none" anchor="ctr"/>
            <a:lstStyle/>
            <a:p>
              <a:endParaRPr lang="en-US" dirty="0"/>
            </a:p>
          </p:txBody>
        </p:sp>
      </p:grpSp>
      <p:grpSp>
        <p:nvGrpSpPr>
          <p:cNvPr id="4" name="Group 32"/>
          <p:cNvGrpSpPr>
            <a:grpSpLocks/>
          </p:cNvGrpSpPr>
          <p:nvPr/>
        </p:nvGrpSpPr>
        <p:grpSpPr bwMode="auto">
          <a:xfrm>
            <a:off x="15993152" y="3878932"/>
            <a:ext cx="762056" cy="1219200"/>
            <a:chOff x="3504" y="1488"/>
            <a:chExt cx="480" cy="768"/>
          </a:xfrm>
        </p:grpSpPr>
        <p:sp>
          <p:nvSpPr>
            <p:cNvPr id="118" name="Freeform 33"/>
            <p:cNvSpPr>
              <a:spLocks/>
            </p:cNvSpPr>
            <p:nvPr/>
          </p:nvSpPr>
          <p:spPr bwMode="auto">
            <a:xfrm>
              <a:off x="3504" y="1928"/>
              <a:ext cx="192" cy="328"/>
            </a:xfrm>
            <a:custGeom>
              <a:avLst/>
              <a:gdLst>
                <a:gd name="T0" fmla="*/ 0 w 192"/>
                <a:gd name="T1" fmla="*/ 328 h 328"/>
                <a:gd name="T2" fmla="*/ 96 w 192"/>
                <a:gd name="T3" fmla="*/ 40 h 328"/>
                <a:gd name="T4" fmla="*/ 192 w 192"/>
                <a:gd name="T5" fmla="*/ 88 h 328"/>
                <a:gd name="T6" fmla="*/ 0 60000 65536"/>
                <a:gd name="T7" fmla="*/ 0 60000 65536"/>
                <a:gd name="T8" fmla="*/ 0 60000 65536"/>
                <a:gd name="T9" fmla="*/ 0 w 192"/>
                <a:gd name="T10" fmla="*/ 0 h 328"/>
                <a:gd name="T11" fmla="*/ 192 w 192"/>
                <a:gd name="T12" fmla="*/ 328 h 328"/>
              </a:gdLst>
              <a:ahLst/>
              <a:cxnLst>
                <a:cxn ang="T6">
                  <a:pos x="T0" y="T1"/>
                </a:cxn>
                <a:cxn ang="T7">
                  <a:pos x="T2" y="T3"/>
                </a:cxn>
                <a:cxn ang="T8">
                  <a:pos x="T4" y="T5"/>
                </a:cxn>
              </a:cxnLst>
              <a:rect l="T9" t="T10" r="T11" b="T12"/>
              <a:pathLst>
                <a:path w="192" h="328">
                  <a:moveTo>
                    <a:pt x="0" y="328"/>
                  </a:moveTo>
                  <a:cubicBezTo>
                    <a:pt x="32" y="204"/>
                    <a:pt x="64" y="80"/>
                    <a:pt x="96" y="40"/>
                  </a:cubicBezTo>
                  <a:cubicBezTo>
                    <a:pt x="128" y="0"/>
                    <a:pt x="176" y="80"/>
                    <a:pt x="192" y="88"/>
                  </a:cubicBezTo>
                </a:path>
              </a:pathLst>
            </a:custGeom>
            <a:noFill/>
            <a:ln w="28575">
              <a:solidFill>
                <a:srgbClr val="FF0000"/>
              </a:solidFill>
              <a:round/>
              <a:headEnd/>
              <a:tailEnd/>
            </a:ln>
          </p:spPr>
          <p:txBody>
            <a:bodyPr wrap="none" anchor="ctr"/>
            <a:lstStyle/>
            <a:p>
              <a:endParaRPr lang="en-US" dirty="0"/>
            </a:p>
          </p:txBody>
        </p:sp>
        <p:sp>
          <p:nvSpPr>
            <p:cNvPr id="119" name="Freeform 34"/>
            <p:cNvSpPr>
              <a:spLocks/>
            </p:cNvSpPr>
            <p:nvPr/>
          </p:nvSpPr>
          <p:spPr bwMode="auto">
            <a:xfrm>
              <a:off x="3696" y="1680"/>
              <a:ext cx="144" cy="328"/>
            </a:xfrm>
            <a:custGeom>
              <a:avLst/>
              <a:gdLst>
                <a:gd name="T0" fmla="*/ 0 w 192"/>
                <a:gd name="T1" fmla="*/ 328 h 328"/>
                <a:gd name="T2" fmla="*/ 22 w 192"/>
                <a:gd name="T3" fmla="*/ 40 h 328"/>
                <a:gd name="T4" fmla="*/ 46 w 192"/>
                <a:gd name="T5" fmla="*/ 88 h 328"/>
                <a:gd name="T6" fmla="*/ 0 60000 65536"/>
                <a:gd name="T7" fmla="*/ 0 60000 65536"/>
                <a:gd name="T8" fmla="*/ 0 60000 65536"/>
                <a:gd name="T9" fmla="*/ 0 w 192"/>
                <a:gd name="T10" fmla="*/ 0 h 328"/>
                <a:gd name="T11" fmla="*/ 192 w 192"/>
                <a:gd name="T12" fmla="*/ 328 h 328"/>
              </a:gdLst>
              <a:ahLst/>
              <a:cxnLst>
                <a:cxn ang="T6">
                  <a:pos x="T0" y="T1"/>
                </a:cxn>
                <a:cxn ang="T7">
                  <a:pos x="T2" y="T3"/>
                </a:cxn>
                <a:cxn ang="T8">
                  <a:pos x="T4" y="T5"/>
                </a:cxn>
              </a:cxnLst>
              <a:rect l="T9" t="T10" r="T11" b="T12"/>
              <a:pathLst>
                <a:path w="192" h="328">
                  <a:moveTo>
                    <a:pt x="0" y="328"/>
                  </a:moveTo>
                  <a:cubicBezTo>
                    <a:pt x="32" y="204"/>
                    <a:pt x="64" y="80"/>
                    <a:pt x="96" y="40"/>
                  </a:cubicBezTo>
                  <a:cubicBezTo>
                    <a:pt x="128" y="0"/>
                    <a:pt x="176" y="80"/>
                    <a:pt x="192" y="88"/>
                  </a:cubicBezTo>
                </a:path>
              </a:pathLst>
            </a:custGeom>
            <a:noFill/>
            <a:ln w="28575">
              <a:solidFill>
                <a:srgbClr val="FF0000"/>
              </a:solidFill>
              <a:round/>
              <a:headEnd/>
              <a:tailEnd/>
            </a:ln>
          </p:spPr>
          <p:txBody>
            <a:bodyPr wrap="none" anchor="ctr"/>
            <a:lstStyle/>
            <a:p>
              <a:endParaRPr lang="en-US" dirty="0"/>
            </a:p>
          </p:txBody>
        </p:sp>
        <p:sp>
          <p:nvSpPr>
            <p:cNvPr id="120" name="Freeform 35"/>
            <p:cNvSpPr>
              <a:spLocks/>
            </p:cNvSpPr>
            <p:nvPr/>
          </p:nvSpPr>
          <p:spPr bwMode="auto">
            <a:xfrm>
              <a:off x="3840" y="1488"/>
              <a:ext cx="144" cy="280"/>
            </a:xfrm>
            <a:custGeom>
              <a:avLst/>
              <a:gdLst>
                <a:gd name="T0" fmla="*/ 0 w 192"/>
                <a:gd name="T1" fmla="*/ 149 h 328"/>
                <a:gd name="T2" fmla="*/ 22 w 192"/>
                <a:gd name="T3" fmla="*/ 18 h 328"/>
                <a:gd name="T4" fmla="*/ 46 w 192"/>
                <a:gd name="T5" fmla="*/ 40 h 328"/>
                <a:gd name="T6" fmla="*/ 0 60000 65536"/>
                <a:gd name="T7" fmla="*/ 0 60000 65536"/>
                <a:gd name="T8" fmla="*/ 0 60000 65536"/>
                <a:gd name="T9" fmla="*/ 0 w 192"/>
                <a:gd name="T10" fmla="*/ 0 h 328"/>
                <a:gd name="T11" fmla="*/ 192 w 192"/>
                <a:gd name="T12" fmla="*/ 328 h 328"/>
              </a:gdLst>
              <a:ahLst/>
              <a:cxnLst>
                <a:cxn ang="T6">
                  <a:pos x="T0" y="T1"/>
                </a:cxn>
                <a:cxn ang="T7">
                  <a:pos x="T2" y="T3"/>
                </a:cxn>
                <a:cxn ang="T8">
                  <a:pos x="T4" y="T5"/>
                </a:cxn>
              </a:cxnLst>
              <a:rect l="T9" t="T10" r="T11" b="T12"/>
              <a:pathLst>
                <a:path w="192" h="328">
                  <a:moveTo>
                    <a:pt x="0" y="328"/>
                  </a:moveTo>
                  <a:cubicBezTo>
                    <a:pt x="32" y="204"/>
                    <a:pt x="64" y="80"/>
                    <a:pt x="96" y="40"/>
                  </a:cubicBezTo>
                  <a:cubicBezTo>
                    <a:pt x="128" y="0"/>
                    <a:pt x="176" y="80"/>
                    <a:pt x="192" y="88"/>
                  </a:cubicBezTo>
                </a:path>
              </a:pathLst>
            </a:custGeom>
            <a:noFill/>
            <a:ln w="28575">
              <a:solidFill>
                <a:srgbClr val="FF0000"/>
              </a:solidFill>
              <a:round/>
              <a:headEnd/>
              <a:tailEnd/>
            </a:ln>
          </p:spPr>
          <p:txBody>
            <a:bodyPr wrap="none" anchor="ctr"/>
            <a:lstStyle/>
            <a:p>
              <a:endParaRPr lang="en-US" dirty="0"/>
            </a:p>
          </p:txBody>
        </p:sp>
      </p:grpSp>
      <p:grpSp>
        <p:nvGrpSpPr>
          <p:cNvPr id="5" name="Group 41"/>
          <p:cNvGrpSpPr>
            <a:grpSpLocks/>
          </p:cNvGrpSpPr>
          <p:nvPr/>
        </p:nvGrpSpPr>
        <p:grpSpPr bwMode="auto">
          <a:xfrm>
            <a:off x="16297974" y="1073820"/>
            <a:ext cx="5102602" cy="4786313"/>
            <a:chOff x="3754" y="31"/>
            <a:chExt cx="3214" cy="3015"/>
          </a:xfrm>
        </p:grpSpPr>
        <p:grpSp>
          <p:nvGrpSpPr>
            <p:cNvPr id="6" name="Group 42"/>
            <p:cNvGrpSpPr>
              <a:grpSpLocks/>
            </p:cNvGrpSpPr>
            <p:nvPr/>
          </p:nvGrpSpPr>
          <p:grpSpPr bwMode="auto">
            <a:xfrm>
              <a:off x="4042" y="702"/>
              <a:ext cx="1200" cy="2216"/>
              <a:chOff x="4042" y="702"/>
              <a:chExt cx="1200" cy="2216"/>
            </a:xfrm>
          </p:grpSpPr>
          <p:sp>
            <p:nvSpPr>
              <p:cNvPr id="130" name="Line 43"/>
              <p:cNvSpPr>
                <a:spLocks noChangeShapeType="1"/>
              </p:cNvSpPr>
              <p:nvPr/>
            </p:nvSpPr>
            <p:spPr bwMode="auto">
              <a:xfrm flipV="1">
                <a:off x="4042" y="266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131" name="Line 44"/>
              <p:cNvSpPr>
                <a:spLocks noChangeShapeType="1"/>
              </p:cNvSpPr>
              <p:nvPr/>
            </p:nvSpPr>
            <p:spPr bwMode="auto">
              <a:xfrm flipV="1">
                <a:off x="4042" y="1750"/>
                <a:ext cx="48" cy="144"/>
              </a:xfrm>
              <a:prstGeom prst="line">
                <a:avLst/>
              </a:prstGeom>
              <a:noFill/>
              <a:ln w="28575">
                <a:solidFill>
                  <a:srgbClr val="FF0000"/>
                </a:solidFill>
                <a:round/>
                <a:headEnd/>
                <a:tailEnd/>
              </a:ln>
            </p:spPr>
            <p:txBody>
              <a:bodyPr wrap="none" anchor="ctr"/>
              <a:lstStyle/>
              <a:p>
                <a:endParaRPr lang="en-US" dirty="0"/>
              </a:p>
            </p:txBody>
          </p:sp>
          <p:sp>
            <p:nvSpPr>
              <p:cNvPr id="132" name="Freeform 45"/>
              <p:cNvSpPr>
                <a:spLocks/>
              </p:cNvSpPr>
              <p:nvPr/>
            </p:nvSpPr>
            <p:spPr bwMode="auto">
              <a:xfrm>
                <a:off x="4090" y="702"/>
                <a:ext cx="1152" cy="2216"/>
              </a:xfrm>
              <a:custGeom>
                <a:avLst/>
                <a:gdLst>
                  <a:gd name="T0" fmla="*/ 0 w 1152"/>
                  <a:gd name="T1" fmla="*/ 1048 h 2216"/>
                  <a:gd name="T2" fmla="*/ 144 w 1152"/>
                  <a:gd name="T3" fmla="*/ 136 h 2216"/>
                  <a:gd name="T4" fmla="*/ 192 w 1152"/>
                  <a:gd name="T5" fmla="*/ 232 h 2216"/>
                  <a:gd name="T6" fmla="*/ 192 w 1152"/>
                  <a:gd name="T7" fmla="*/ 520 h 2216"/>
                  <a:gd name="T8" fmla="*/ 288 w 1152"/>
                  <a:gd name="T9" fmla="*/ 1864 h 2216"/>
                  <a:gd name="T10" fmla="*/ 480 w 1152"/>
                  <a:gd name="T11" fmla="*/ 2200 h 2216"/>
                  <a:gd name="T12" fmla="*/ 1152 w 1152"/>
                  <a:gd name="T13" fmla="*/ 1960 h 2216"/>
                  <a:gd name="T14" fmla="*/ 0 60000 65536"/>
                  <a:gd name="T15" fmla="*/ 0 60000 65536"/>
                  <a:gd name="T16" fmla="*/ 0 60000 65536"/>
                  <a:gd name="T17" fmla="*/ 0 60000 65536"/>
                  <a:gd name="T18" fmla="*/ 0 60000 65536"/>
                  <a:gd name="T19" fmla="*/ 0 60000 65536"/>
                  <a:gd name="T20" fmla="*/ 0 60000 65536"/>
                  <a:gd name="T21" fmla="*/ 0 w 1152"/>
                  <a:gd name="T22" fmla="*/ 0 h 2216"/>
                  <a:gd name="T23" fmla="*/ 1152 w 1152"/>
                  <a:gd name="T24" fmla="*/ 2216 h 22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2216">
                    <a:moveTo>
                      <a:pt x="0" y="1048"/>
                    </a:moveTo>
                    <a:cubicBezTo>
                      <a:pt x="56" y="660"/>
                      <a:pt x="112" y="272"/>
                      <a:pt x="144" y="136"/>
                    </a:cubicBezTo>
                    <a:cubicBezTo>
                      <a:pt x="176" y="0"/>
                      <a:pt x="184" y="168"/>
                      <a:pt x="192" y="232"/>
                    </a:cubicBezTo>
                    <a:cubicBezTo>
                      <a:pt x="200" y="296"/>
                      <a:pt x="176" y="248"/>
                      <a:pt x="192" y="520"/>
                    </a:cubicBezTo>
                    <a:cubicBezTo>
                      <a:pt x="208" y="792"/>
                      <a:pt x="240" y="1584"/>
                      <a:pt x="288" y="1864"/>
                    </a:cubicBezTo>
                    <a:cubicBezTo>
                      <a:pt x="336" y="2144"/>
                      <a:pt x="336" y="2184"/>
                      <a:pt x="480" y="2200"/>
                    </a:cubicBezTo>
                    <a:cubicBezTo>
                      <a:pt x="624" y="2216"/>
                      <a:pt x="1040" y="2000"/>
                      <a:pt x="1152" y="1960"/>
                    </a:cubicBezTo>
                  </a:path>
                </a:pathLst>
              </a:custGeom>
              <a:noFill/>
              <a:ln w="28575">
                <a:solidFill>
                  <a:srgbClr val="006600"/>
                </a:solidFill>
                <a:round/>
                <a:headEnd/>
                <a:tailEnd/>
              </a:ln>
            </p:spPr>
            <p:txBody>
              <a:bodyPr wrap="none" anchor="ctr"/>
              <a:lstStyle/>
              <a:p>
                <a:endParaRPr lang="en-US" dirty="0"/>
              </a:p>
            </p:txBody>
          </p:sp>
        </p:grpSp>
        <p:grpSp>
          <p:nvGrpSpPr>
            <p:cNvPr id="7" name="Group 46"/>
            <p:cNvGrpSpPr>
              <a:grpSpLocks/>
            </p:cNvGrpSpPr>
            <p:nvPr/>
          </p:nvGrpSpPr>
          <p:grpSpPr bwMode="auto">
            <a:xfrm>
              <a:off x="4906" y="2470"/>
              <a:ext cx="384" cy="576"/>
              <a:chOff x="4848" y="2160"/>
              <a:chExt cx="384" cy="576"/>
            </a:xfrm>
          </p:grpSpPr>
          <p:sp>
            <p:nvSpPr>
              <p:cNvPr id="128" name="Line 47"/>
              <p:cNvSpPr>
                <a:spLocks noChangeShapeType="1"/>
              </p:cNvSpPr>
              <p:nvPr/>
            </p:nvSpPr>
            <p:spPr bwMode="auto">
              <a:xfrm flipV="1">
                <a:off x="4848" y="2496"/>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129" name="Freeform 48"/>
              <p:cNvSpPr>
                <a:spLocks/>
              </p:cNvSpPr>
              <p:nvPr/>
            </p:nvSpPr>
            <p:spPr bwMode="auto">
              <a:xfrm>
                <a:off x="4848" y="2160"/>
                <a:ext cx="384" cy="336"/>
              </a:xfrm>
              <a:custGeom>
                <a:avLst/>
                <a:gdLst>
                  <a:gd name="T0" fmla="*/ 0 w 384"/>
                  <a:gd name="T1" fmla="*/ 336 h 336"/>
                  <a:gd name="T2" fmla="*/ 96 w 384"/>
                  <a:gd name="T3" fmla="*/ 48 h 336"/>
                  <a:gd name="T4" fmla="*/ 288 w 384"/>
                  <a:gd name="T5" fmla="*/ 48 h 336"/>
                  <a:gd name="T6" fmla="*/ 384 w 384"/>
                  <a:gd name="T7" fmla="*/ 48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0" y="336"/>
                    </a:moveTo>
                    <a:cubicBezTo>
                      <a:pt x="24" y="216"/>
                      <a:pt x="48" y="96"/>
                      <a:pt x="96" y="48"/>
                    </a:cubicBezTo>
                    <a:cubicBezTo>
                      <a:pt x="144" y="0"/>
                      <a:pt x="240" y="48"/>
                      <a:pt x="288" y="48"/>
                    </a:cubicBezTo>
                    <a:cubicBezTo>
                      <a:pt x="336" y="48"/>
                      <a:pt x="376" y="56"/>
                      <a:pt x="384" y="48"/>
                    </a:cubicBezTo>
                  </a:path>
                </a:pathLst>
              </a:custGeom>
              <a:noFill/>
              <a:ln w="28575">
                <a:solidFill>
                  <a:srgbClr val="FF0000"/>
                </a:solidFill>
                <a:round/>
                <a:headEnd/>
                <a:tailEnd/>
              </a:ln>
            </p:spPr>
            <p:txBody>
              <a:bodyPr wrap="none" anchor="ctr"/>
              <a:lstStyle/>
              <a:p>
                <a:endParaRPr lang="en-US" dirty="0"/>
              </a:p>
            </p:txBody>
          </p:sp>
        </p:grpSp>
        <p:sp>
          <p:nvSpPr>
            <p:cNvPr id="124" name="Text Box 49"/>
            <p:cNvSpPr txBox="1">
              <a:spLocks noChangeArrowheads="1"/>
            </p:cNvSpPr>
            <p:nvPr/>
          </p:nvSpPr>
          <p:spPr bwMode="auto">
            <a:xfrm>
              <a:off x="3754" y="31"/>
              <a:ext cx="3214" cy="611"/>
            </a:xfrm>
            <a:prstGeom prst="rect">
              <a:avLst/>
            </a:prstGeom>
            <a:noFill/>
            <a:ln w="9525">
              <a:noFill/>
              <a:miter lim="800000"/>
              <a:headEnd/>
              <a:tailEnd/>
            </a:ln>
          </p:spPr>
          <p:txBody>
            <a:bodyPr wrap="none">
              <a:spAutoFit/>
            </a:bodyPr>
            <a:lstStyle/>
            <a:p>
              <a:r>
                <a:rPr lang="en-US" dirty="0">
                  <a:solidFill>
                    <a:srgbClr val="006600"/>
                  </a:solidFill>
                </a:rPr>
                <a:t>Spike emission</a:t>
              </a:r>
            </a:p>
          </p:txBody>
        </p:sp>
        <p:sp>
          <p:nvSpPr>
            <p:cNvPr id="126" name="Line 51"/>
            <p:cNvSpPr>
              <a:spLocks noChangeShapeType="1"/>
            </p:cNvSpPr>
            <p:nvPr/>
          </p:nvSpPr>
          <p:spPr bwMode="auto">
            <a:xfrm flipV="1">
              <a:off x="4042" y="2662"/>
              <a:ext cx="0" cy="240"/>
            </a:xfrm>
            <a:prstGeom prst="line">
              <a:avLst/>
            </a:prstGeom>
            <a:noFill/>
            <a:ln w="28575">
              <a:solidFill>
                <a:srgbClr val="FF0000"/>
              </a:solidFill>
              <a:round/>
              <a:headEnd/>
              <a:tailEnd type="triangle" w="med" len="med"/>
            </a:ln>
          </p:spPr>
          <p:txBody>
            <a:bodyPr wrap="none" anchor="ctr"/>
            <a:lstStyle/>
            <a:p>
              <a:endParaRPr lang="en-US" dirty="0"/>
            </a:p>
          </p:txBody>
        </p:sp>
      </p:grpSp>
      <p:sp>
        <p:nvSpPr>
          <p:cNvPr id="133" name="Freeform 54"/>
          <p:cNvSpPr>
            <a:spLocks/>
          </p:cNvSpPr>
          <p:nvPr/>
        </p:nvSpPr>
        <p:spPr bwMode="auto">
          <a:xfrm>
            <a:off x="16753621" y="4021807"/>
            <a:ext cx="1828934" cy="1295400"/>
          </a:xfrm>
          <a:custGeom>
            <a:avLst/>
            <a:gdLst>
              <a:gd name="T0" fmla="*/ 0 w 1152"/>
              <a:gd name="T1" fmla="*/ 0 h 816"/>
              <a:gd name="T2" fmla="*/ 2147483647 w 1152"/>
              <a:gd name="T3" fmla="*/ 2147483647 h 816"/>
              <a:gd name="T4" fmla="*/ 2147483647 w 1152"/>
              <a:gd name="T5" fmla="*/ 2147483647 h 816"/>
              <a:gd name="T6" fmla="*/ 2147483647 w 1152"/>
              <a:gd name="T7" fmla="*/ 2147483647 h 816"/>
              <a:gd name="T8" fmla="*/ 0 60000 65536"/>
              <a:gd name="T9" fmla="*/ 0 60000 65536"/>
              <a:gd name="T10" fmla="*/ 0 60000 65536"/>
              <a:gd name="T11" fmla="*/ 0 60000 65536"/>
              <a:gd name="T12" fmla="*/ 0 w 1152"/>
              <a:gd name="T13" fmla="*/ 0 h 816"/>
              <a:gd name="T14" fmla="*/ 1152 w 1152"/>
              <a:gd name="T15" fmla="*/ 816 h 816"/>
            </a:gdLst>
            <a:ahLst/>
            <a:cxnLst>
              <a:cxn ang="T8">
                <a:pos x="T0" y="T1"/>
              </a:cxn>
              <a:cxn ang="T9">
                <a:pos x="T2" y="T3"/>
              </a:cxn>
              <a:cxn ang="T10">
                <a:pos x="T4" y="T5"/>
              </a:cxn>
              <a:cxn ang="T11">
                <a:pos x="T6" y="T7"/>
              </a:cxn>
            </a:cxnLst>
            <a:rect l="T12" t="T13" r="T14" b="T15"/>
            <a:pathLst>
              <a:path w="1152" h="816">
                <a:moveTo>
                  <a:pt x="0" y="0"/>
                </a:moveTo>
                <a:cubicBezTo>
                  <a:pt x="68" y="112"/>
                  <a:pt x="136" y="224"/>
                  <a:pt x="240" y="336"/>
                </a:cubicBezTo>
                <a:cubicBezTo>
                  <a:pt x="344" y="448"/>
                  <a:pt x="472" y="592"/>
                  <a:pt x="624" y="672"/>
                </a:cubicBezTo>
                <a:cubicBezTo>
                  <a:pt x="776" y="752"/>
                  <a:pt x="964" y="784"/>
                  <a:pt x="1152" y="816"/>
                </a:cubicBezTo>
              </a:path>
            </a:pathLst>
          </a:custGeom>
          <a:noFill/>
          <a:ln w="28575">
            <a:solidFill>
              <a:srgbClr val="FF0000"/>
            </a:solidFill>
            <a:round/>
            <a:headEnd/>
            <a:tailEnd/>
          </a:ln>
        </p:spPr>
        <p:txBody>
          <a:bodyPr wrap="none" anchor="ctr"/>
          <a:lstStyle/>
          <a:p>
            <a:endParaRPr lang="en-US" dirty="0"/>
          </a:p>
        </p:txBody>
      </p:sp>
      <p:graphicFrame>
        <p:nvGraphicFramePr>
          <p:cNvPr id="134" name="Object 4"/>
          <p:cNvGraphicFramePr>
            <a:graphicFrameLocks noChangeAspect="1"/>
          </p:cNvGraphicFramePr>
          <p:nvPr/>
        </p:nvGraphicFramePr>
        <p:xfrm>
          <a:off x="12780736" y="2863379"/>
          <a:ext cx="1191580" cy="1668089"/>
        </p:xfrm>
        <a:graphic>
          <a:graphicData uri="http://schemas.openxmlformats.org/presentationml/2006/ole">
            <mc:AlternateContent xmlns:mc="http://schemas.openxmlformats.org/markup-compatibility/2006">
              <mc:Choice xmlns:v="urn:schemas-microsoft-com:vml" Requires="v">
                <p:oleObj spid="_x0000_s151639" name="Equation" r:id="rId6" imgW="164880" imgH="228600" progId="Equation.DSMT4">
                  <p:embed/>
                </p:oleObj>
              </mc:Choice>
              <mc:Fallback>
                <p:oleObj name="Equation" r:id="rId6" imgW="164880" imgH="22860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80736" y="2863379"/>
                        <a:ext cx="1191580" cy="1668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8" name="Group 5"/>
          <p:cNvGrpSpPr>
            <a:grpSpLocks/>
          </p:cNvGrpSpPr>
          <p:nvPr/>
        </p:nvGrpSpPr>
        <p:grpSpPr bwMode="auto">
          <a:xfrm>
            <a:off x="10643531" y="1827684"/>
            <a:ext cx="3073378" cy="838200"/>
            <a:chOff x="672" y="384"/>
            <a:chExt cx="2208" cy="528"/>
          </a:xfrm>
        </p:grpSpPr>
        <p:sp>
          <p:nvSpPr>
            <p:cNvPr id="136" name="Oval 6"/>
            <p:cNvSpPr>
              <a:spLocks noChangeArrowheads="1"/>
            </p:cNvSpPr>
            <p:nvPr/>
          </p:nvSpPr>
          <p:spPr bwMode="auto">
            <a:xfrm>
              <a:off x="1344" y="672"/>
              <a:ext cx="240" cy="192"/>
            </a:xfrm>
            <a:prstGeom prst="ellipse">
              <a:avLst/>
            </a:prstGeom>
            <a:solidFill>
              <a:srgbClr val="FF0000"/>
            </a:solidFill>
            <a:ln w="9525">
              <a:solidFill>
                <a:srgbClr val="FF0000"/>
              </a:solidFill>
              <a:round/>
              <a:headEnd/>
              <a:tailEnd/>
            </a:ln>
          </p:spPr>
          <p:txBody>
            <a:bodyPr wrap="none" anchor="ctr"/>
            <a:lstStyle/>
            <a:p>
              <a:endParaRPr lang="en-US" dirty="0"/>
            </a:p>
          </p:txBody>
        </p:sp>
        <p:sp>
          <p:nvSpPr>
            <p:cNvPr id="137" name="Freeform 7"/>
            <p:cNvSpPr>
              <a:spLocks/>
            </p:cNvSpPr>
            <p:nvPr/>
          </p:nvSpPr>
          <p:spPr bwMode="auto">
            <a:xfrm flipV="1">
              <a:off x="1536" y="720"/>
              <a:ext cx="1344" cy="144"/>
            </a:xfrm>
            <a:custGeom>
              <a:avLst/>
              <a:gdLst>
                <a:gd name="T0" fmla="*/ 0 w 1344"/>
                <a:gd name="T1" fmla="*/ 1 h 472"/>
                <a:gd name="T2" fmla="*/ 384 w 1344"/>
                <a:gd name="T3" fmla="*/ 1 h 472"/>
                <a:gd name="T4" fmla="*/ 672 w 1344"/>
                <a:gd name="T5" fmla="*/ 1 h 472"/>
                <a:gd name="T6" fmla="*/ 1152 w 1344"/>
                <a:gd name="T7" fmla="*/ 0 h 472"/>
                <a:gd name="T8" fmla="*/ 1344 w 1344"/>
                <a:gd name="T9" fmla="*/ 0 h 472"/>
                <a:gd name="T10" fmla="*/ 0 60000 65536"/>
                <a:gd name="T11" fmla="*/ 0 60000 65536"/>
                <a:gd name="T12" fmla="*/ 0 60000 65536"/>
                <a:gd name="T13" fmla="*/ 0 60000 65536"/>
                <a:gd name="T14" fmla="*/ 0 60000 65536"/>
                <a:gd name="T15" fmla="*/ 0 w 1344"/>
                <a:gd name="T16" fmla="*/ 0 h 472"/>
                <a:gd name="T17" fmla="*/ 1344 w 1344"/>
                <a:gd name="T18" fmla="*/ 472 h 472"/>
              </a:gdLst>
              <a:ahLst/>
              <a:cxnLst>
                <a:cxn ang="T10">
                  <a:pos x="T0" y="T1"/>
                </a:cxn>
                <a:cxn ang="T11">
                  <a:pos x="T2" y="T3"/>
                </a:cxn>
                <a:cxn ang="T12">
                  <a:pos x="T4" y="T5"/>
                </a:cxn>
                <a:cxn ang="T13">
                  <a:pos x="T6" y="T7"/>
                </a:cxn>
                <a:cxn ang="T14">
                  <a:pos x="T8" y="T9"/>
                </a:cxn>
              </a:cxnLst>
              <a:rect l="T15" t="T16" r="T17" b="T18"/>
              <a:pathLst>
                <a:path w="1344" h="472">
                  <a:moveTo>
                    <a:pt x="0" y="288"/>
                  </a:moveTo>
                  <a:cubicBezTo>
                    <a:pt x="136" y="300"/>
                    <a:pt x="272" y="312"/>
                    <a:pt x="384" y="336"/>
                  </a:cubicBezTo>
                  <a:cubicBezTo>
                    <a:pt x="496" y="360"/>
                    <a:pt x="544" y="472"/>
                    <a:pt x="672" y="432"/>
                  </a:cubicBezTo>
                  <a:cubicBezTo>
                    <a:pt x="800" y="392"/>
                    <a:pt x="1040" y="168"/>
                    <a:pt x="1152" y="96"/>
                  </a:cubicBezTo>
                  <a:cubicBezTo>
                    <a:pt x="1264" y="24"/>
                    <a:pt x="1304" y="12"/>
                    <a:pt x="1344" y="0"/>
                  </a:cubicBezTo>
                </a:path>
              </a:pathLst>
            </a:custGeom>
            <a:noFill/>
            <a:ln w="9525">
              <a:solidFill>
                <a:srgbClr val="FF0000"/>
              </a:solidFill>
              <a:round/>
              <a:headEnd/>
              <a:tailEnd/>
            </a:ln>
          </p:spPr>
          <p:txBody>
            <a:bodyPr wrap="none" anchor="ctr"/>
            <a:lstStyle/>
            <a:p>
              <a:endParaRPr lang="en-US" dirty="0"/>
            </a:p>
          </p:txBody>
        </p:sp>
        <p:sp>
          <p:nvSpPr>
            <p:cNvPr id="138" name="Freeform 8"/>
            <p:cNvSpPr>
              <a:spLocks/>
            </p:cNvSpPr>
            <p:nvPr/>
          </p:nvSpPr>
          <p:spPr bwMode="auto">
            <a:xfrm>
              <a:off x="672" y="528"/>
              <a:ext cx="768" cy="240"/>
            </a:xfrm>
            <a:custGeom>
              <a:avLst/>
              <a:gdLst>
                <a:gd name="T0" fmla="*/ 768 w 768"/>
                <a:gd name="T1" fmla="*/ 240 h 240"/>
                <a:gd name="T2" fmla="*/ 336 w 768"/>
                <a:gd name="T3" fmla="*/ 192 h 240"/>
                <a:gd name="T4" fmla="*/ 0 w 768"/>
                <a:gd name="T5" fmla="*/ 0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240"/>
                  </a:moveTo>
                  <a:cubicBezTo>
                    <a:pt x="616" y="236"/>
                    <a:pt x="464" y="232"/>
                    <a:pt x="336" y="192"/>
                  </a:cubicBezTo>
                  <a:cubicBezTo>
                    <a:pt x="208" y="152"/>
                    <a:pt x="56" y="32"/>
                    <a:pt x="0" y="0"/>
                  </a:cubicBezTo>
                </a:path>
              </a:pathLst>
            </a:custGeom>
            <a:noFill/>
            <a:ln w="28575">
              <a:solidFill>
                <a:srgbClr val="FF0000"/>
              </a:solidFill>
              <a:round/>
              <a:headEnd/>
              <a:tailEnd/>
            </a:ln>
          </p:spPr>
          <p:txBody>
            <a:bodyPr wrap="none" anchor="ctr"/>
            <a:lstStyle/>
            <a:p>
              <a:endParaRPr lang="en-US" dirty="0"/>
            </a:p>
          </p:txBody>
        </p:sp>
        <p:sp>
          <p:nvSpPr>
            <p:cNvPr id="139" name="Freeform 9"/>
            <p:cNvSpPr>
              <a:spLocks/>
            </p:cNvSpPr>
            <p:nvPr/>
          </p:nvSpPr>
          <p:spPr bwMode="auto">
            <a:xfrm>
              <a:off x="720" y="768"/>
              <a:ext cx="528" cy="144"/>
            </a:xfrm>
            <a:custGeom>
              <a:avLst/>
              <a:gdLst>
                <a:gd name="T0" fmla="*/ 1177 w 432"/>
                <a:gd name="T1" fmla="*/ 0 h 144"/>
                <a:gd name="T2" fmla="*/ 786 w 432"/>
                <a:gd name="T3" fmla="*/ 96 h 144"/>
                <a:gd name="T4" fmla="*/ 0 w 432"/>
                <a:gd name="T5" fmla="*/ 144 h 144"/>
                <a:gd name="T6" fmla="*/ 0 60000 65536"/>
                <a:gd name="T7" fmla="*/ 0 60000 65536"/>
                <a:gd name="T8" fmla="*/ 0 60000 65536"/>
                <a:gd name="T9" fmla="*/ 0 w 432"/>
                <a:gd name="T10" fmla="*/ 0 h 144"/>
                <a:gd name="T11" fmla="*/ 432 w 432"/>
                <a:gd name="T12" fmla="*/ 144 h 144"/>
              </a:gdLst>
              <a:ahLst/>
              <a:cxnLst>
                <a:cxn ang="T6">
                  <a:pos x="T0" y="T1"/>
                </a:cxn>
                <a:cxn ang="T7">
                  <a:pos x="T2" y="T3"/>
                </a:cxn>
                <a:cxn ang="T8">
                  <a:pos x="T4" y="T5"/>
                </a:cxn>
              </a:cxnLst>
              <a:rect l="T9" t="T10" r="T11" b="T12"/>
              <a:pathLst>
                <a:path w="432" h="144">
                  <a:moveTo>
                    <a:pt x="432" y="0"/>
                  </a:moveTo>
                  <a:cubicBezTo>
                    <a:pt x="396" y="36"/>
                    <a:pt x="360" y="72"/>
                    <a:pt x="288" y="96"/>
                  </a:cubicBezTo>
                  <a:cubicBezTo>
                    <a:pt x="216" y="120"/>
                    <a:pt x="108" y="132"/>
                    <a:pt x="0" y="144"/>
                  </a:cubicBezTo>
                </a:path>
              </a:pathLst>
            </a:custGeom>
            <a:noFill/>
            <a:ln w="28575">
              <a:solidFill>
                <a:srgbClr val="FF0000"/>
              </a:solidFill>
              <a:round/>
              <a:headEnd/>
              <a:tailEnd/>
            </a:ln>
          </p:spPr>
          <p:txBody>
            <a:bodyPr wrap="none" anchor="ctr"/>
            <a:lstStyle/>
            <a:p>
              <a:endParaRPr lang="en-US" dirty="0"/>
            </a:p>
          </p:txBody>
        </p:sp>
        <p:sp>
          <p:nvSpPr>
            <p:cNvPr id="140" name="Freeform 10"/>
            <p:cNvSpPr>
              <a:spLocks/>
            </p:cNvSpPr>
            <p:nvPr/>
          </p:nvSpPr>
          <p:spPr bwMode="auto">
            <a:xfrm>
              <a:off x="816" y="384"/>
              <a:ext cx="432" cy="384"/>
            </a:xfrm>
            <a:custGeom>
              <a:avLst/>
              <a:gdLst>
                <a:gd name="T0" fmla="*/ 432 w 432"/>
                <a:gd name="T1" fmla="*/ 384 h 384"/>
                <a:gd name="T2" fmla="*/ 288 w 432"/>
                <a:gd name="T3" fmla="*/ 144 h 384"/>
                <a:gd name="T4" fmla="*/ 0 w 432"/>
                <a:gd name="T5" fmla="*/ 0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432" y="384"/>
                  </a:moveTo>
                  <a:cubicBezTo>
                    <a:pt x="396" y="296"/>
                    <a:pt x="360" y="208"/>
                    <a:pt x="288" y="144"/>
                  </a:cubicBezTo>
                  <a:cubicBezTo>
                    <a:pt x="216" y="80"/>
                    <a:pt x="48" y="24"/>
                    <a:pt x="0" y="0"/>
                  </a:cubicBezTo>
                </a:path>
              </a:pathLst>
            </a:custGeom>
            <a:noFill/>
            <a:ln w="28575">
              <a:solidFill>
                <a:srgbClr val="FF0000"/>
              </a:solidFill>
              <a:round/>
              <a:headEnd/>
              <a:tailEnd/>
            </a:ln>
          </p:spPr>
          <p:txBody>
            <a:bodyPr wrap="none" anchor="ctr"/>
            <a:lstStyle/>
            <a:p>
              <a:endParaRPr lang="en-US" dirty="0"/>
            </a:p>
          </p:txBody>
        </p:sp>
      </p:grpSp>
      <p:sp>
        <p:nvSpPr>
          <p:cNvPr id="141" name="Freeform 11"/>
          <p:cNvSpPr>
            <a:spLocks/>
          </p:cNvSpPr>
          <p:nvPr/>
        </p:nvSpPr>
        <p:spPr bwMode="auto">
          <a:xfrm>
            <a:off x="9195625" y="2208684"/>
            <a:ext cx="1676523" cy="266700"/>
          </a:xfrm>
          <a:custGeom>
            <a:avLst/>
            <a:gdLst>
              <a:gd name="T0" fmla="*/ 0 w 1056"/>
              <a:gd name="T1" fmla="*/ 2147483647 h 168"/>
              <a:gd name="T2" fmla="*/ 2147483647 w 1056"/>
              <a:gd name="T3" fmla="*/ 2147483647 h 168"/>
              <a:gd name="T4" fmla="*/ 2147483647 w 1056"/>
              <a:gd name="T5" fmla="*/ 0 h 168"/>
              <a:gd name="T6" fmla="*/ 0 60000 65536"/>
              <a:gd name="T7" fmla="*/ 0 60000 65536"/>
              <a:gd name="T8" fmla="*/ 0 60000 65536"/>
              <a:gd name="T9" fmla="*/ 0 w 1056"/>
              <a:gd name="T10" fmla="*/ 0 h 168"/>
              <a:gd name="T11" fmla="*/ 1056 w 1056"/>
              <a:gd name="T12" fmla="*/ 168 h 168"/>
            </a:gdLst>
            <a:ahLst/>
            <a:cxnLst>
              <a:cxn ang="T6">
                <a:pos x="T0" y="T1"/>
              </a:cxn>
              <a:cxn ang="T7">
                <a:pos x="T2" y="T3"/>
              </a:cxn>
              <a:cxn ang="T8">
                <a:pos x="T4" y="T5"/>
              </a:cxn>
            </a:cxnLst>
            <a:rect l="T9" t="T10" r="T11" b="T12"/>
            <a:pathLst>
              <a:path w="1056" h="168">
                <a:moveTo>
                  <a:pt x="0" y="144"/>
                </a:moveTo>
                <a:cubicBezTo>
                  <a:pt x="224" y="156"/>
                  <a:pt x="448" y="168"/>
                  <a:pt x="624" y="144"/>
                </a:cubicBezTo>
                <a:cubicBezTo>
                  <a:pt x="800" y="120"/>
                  <a:pt x="984" y="24"/>
                  <a:pt x="1056" y="0"/>
                </a:cubicBezTo>
              </a:path>
            </a:pathLst>
          </a:custGeom>
          <a:noFill/>
          <a:ln w="9525">
            <a:solidFill>
              <a:srgbClr val="006600"/>
            </a:solidFill>
            <a:round/>
            <a:headEnd/>
            <a:tailEnd/>
          </a:ln>
        </p:spPr>
        <p:txBody>
          <a:bodyPr wrap="none" anchor="ctr"/>
          <a:lstStyle/>
          <a:p>
            <a:endParaRPr lang="en-US" dirty="0"/>
          </a:p>
        </p:txBody>
      </p:sp>
      <p:grpSp>
        <p:nvGrpSpPr>
          <p:cNvPr id="9" name="Group 13"/>
          <p:cNvGrpSpPr>
            <a:grpSpLocks/>
          </p:cNvGrpSpPr>
          <p:nvPr/>
        </p:nvGrpSpPr>
        <p:grpSpPr bwMode="auto">
          <a:xfrm>
            <a:off x="9195625" y="2056284"/>
            <a:ext cx="1066878" cy="1350963"/>
            <a:chOff x="288" y="528"/>
            <a:chExt cx="672" cy="851"/>
          </a:xfrm>
        </p:grpSpPr>
        <p:sp>
          <p:nvSpPr>
            <p:cNvPr id="144" name="Line 14"/>
            <p:cNvSpPr>
              <a:spLocks noChangeShapeType="1"/>
            </p:cNvSpPr>
            <p:nvPr/>
          </p:nvSpPr>
          <p:spPr bwMode="auto">
            <a:xfrm>
              <a:off x="672" y="672"/>
              <a:ext cx="288" cy="0"/>
            </a:xfrm>
            <a:prstGeom prst="line">
              <a:avLst/>
            </a:prstGeom>
            <a:noFill/>
            <a:ln w="28575">
              <a:solidFill>
                <a:schemeClr val="tx1"/>
              </a:solidFill>
              <a:round/>
              <a:headEnd/>
              <a:tailEnd type="triangle" w="med" len="med"/>
            </a:ln>
          </p:spPr>
          <p:txBody>
            <a:bodyPr wrap="none" anchor="ctr"/>
            <a:lstStyle/>
            <a:p>
              <a:endParaRPr lang="en-US" dirty="0"/>
            </a:p>
          </p:txBody>
        </p:sp>
        <p:sp>
          <p:nvSpPr>
            <p:cNvPr id="145" name="Line 15"/>
            <p:cNvSpPr>
              <a:spLocks noChangeShapeType="1"/>
            </p:cNvSpPr>
            <p:nvPr/>
          </p:nvSpPr>
          <p:spPr bwMode="auto">
            <a:xfrm>
              <a:off x="288" y="672"/>
              <a:ext cx="240" cy="0"/>
            </a:xfrm>
            <a:prstGeom prst="line">
              <a:avLst/>
            </a:prstGeom>
            <a:noFill/>
            <a:ln w="9525">
              <a:solidFill>
                <a:schemeClr val="tx1"/>
              </a:solidFill>
              <a:round/>
              <a:headEnd/>
              <a:tailEnd/>
            </a:ln>
          </p:spPr>
          <p:txBody>
            <a:bodyPr wrap="none" anchor="ctr"/>
            <a:lstStyle/>
            <a:p>
              <a:endParaRPr lang="en-US" dirty="0"/>
            </a:p>
          </p:txBody>
        </p:sp>
        <p:sp>
          <p:nvSpPr>
            <p:cNvPr id="146" name="Line 16"/>
            <p:cNvSpPr>
              <a:spLocks noChangeShapeType="1"/>
            </p:cNvSpPr>
            <p:nvPr/>
          </p:nvSpPr>
          <p:spPr bwMode="auto">
            <a:xfrm>
              <a:off x="384" y="528"/>
              <a:ext cx="0" cy="144"/>
            </a:xfrm>
            <a:prstGeom prst="line">
              <a:avLst/>
            </a:prstGeom>
            <a:noFill/>
            <a:ln w="28575">
              <a:solidFill>
                <a:schemeClr val="tx1"/>
              </a:solidFill>
              <a:round/>
              <a:headEnd/>
              <a:tailEnd/>
            </a:ln>
          </p:spPr>
          <p:txBody>
            <a:bodyPr wrap="none" anchor="ctr"/>
            <a:lstStyle/>
            <a:p>
              <a:endParaRPr lang="en-US" dirty="0"/>
            </a:p>
          </p:txBody>
        </p:sp>
        <p:sp>
          <p:nvSpPr>
            <p:cNvPr id="147" name="Text Box 17"/>
            <p:cNvSpPr txBox="1">
              <a:spLocks noChangeArrowheads="1"/>
            </p:cNvSpPr>
            <p:nvPr/>
          </p:nvSpPr>
          <p:spPr bwMode="auto">
            <a:xfrm>
              <a:off x="288" y="768"/>
              <a:ext cx="116" cy="611"/>
            </a:xfrm>
            <a:prstGeom prst="rect">
              <a:avLst/>
            </a:prstGeom>
            <a:noFill/>
            <a:ln w="9525">
              <a:noFill/>
              <a:miter lim="800000"/>
              <a:headEnd/>
              <a:tailEnd/>
            </a:ln>
          </p:spPr>
          <p:txBody>
            <a:bodyPr wrap="none">
              <a:spAutoFit/>
            </a:bodyPr>
            <a:lstStyle/>
            <a:p>
              <a:endParaRPr lang="en-US" dirty="0"/>
            </a:p>
          </p:txBody>
        </p:sp>
      </p:grpSp>
      <p:sp>
        <p:nvSpPr>
          <p:cNvPr id="148" name="Line 18"/>
          <p:cNvSpPr>
            <a:spLocks noChangeShapeType="1"/>
          </p:cNvSpPr>
          <p:nvPr/>
        </p:nvSpPr>
        <p:spPr bwMode="auto">
          <a:xfrm flipH="1" flipV="1">
            <a:off x="11862821" y="2437284"/>
            <a:ext cx="1066878" cy="838200"/>
          </a:xfrm>
          <a:prstGeom prst="line">
            <a:avLst/>
          </a:prstGeom>
          <a:noFill/>
          <a:ln w="9525">
            <a:solidFill>
              <a:schemeClr val="tx1"/>
            </a:solidFill>
            <a:round/>
            <a:headEnd/>
            <a:tailEnd/>
          </a:ln>
        </p:spPr>
        <p:txBody>
          <a:bodyPr wrap="none" anchor="ctr"/>
          <a:lstStyle/>
          <a:p>
            <a:endParaRPr lang="en-US" dirty="0"/>
          </a:p>
        </p:txBody>
      </p:sp>
      <p:sp>
        <p:nvSpPr>
          <p:cNvPr id="149" name="Line 19"/>
          <p:cNvSpPr>
            <a:spLocks noChangeShapeType="1"/>
          </p:cNvSpPr>
          <p:nvPr/>
        </p:nvSpPr>
        <p:spPr bwMode="auto">
          <a:xfrm flipH="1" flipV="1">
            <a:off x="11862821" y="2437284"/>
            <a:ext cx="990673" cy="685800"/>
          </a:xfrm>
          <a:prstGeom prst="line">
            <a:avLst/>
          </a:prstGeom>
          <a:noFill/>
          <a:ln w="9525">
            <a:solidFill>
              <a:schemeClr val="tx1"/>
            </a:solidFill>
            <a:round/>
            <a:headEnd/>
            <a:tailEnd/>
          </a:ln>
        </p:spPr>
        <p:txBody>
          <a:bodyPr wrap="none" anchor="ctr"/>
          <a:lstStyle/>
          <a:p>
            <a:endParaRPr lang="en-US" dirty="0"/>
          </a:p>
        </p:txBody>
      </p:sp>
      <p:grpSp>
        <p:nvGrpSpPr>
          <p:cNvPr id="10" name="Group 36"/>
          <p:cNvGrpSpPr>
            <a:grpSpLocks/>
          </p:cNvGrpSpPr>
          <p:nvPr/>
        </p:nvGrpSpPr>
        <p:grpSpPr bwMode="auto">
          <a:xfrm>
            <a:off x="9424242" y="1903884"/>
            <a:ext cx="1676523" cy="1143000"/>
            <a:chOff x="432" y="432"/>
            <a:chExt cx="1056" cy="720"/>
          </a:xfrm>
        </p:grpSpPr>
        <p:sp>
          <p:nvSpPr>
            <p:cNvPr id="151" name="Freeform 37"/>
            <p:cNvSpPr>
              <a:spLocks/>
            </p:cNvSpPr>
            <p:nvPr/>
          </p:nvSpPr>
          <p:spPr bwMode="auto">
            <a:xfrm>
              <a:off x="432" y="432"/>
              <a:ext cx="1056" cy="96"/>
            </a:xfrm>
            <a:custGeom>
              <a:avLst/>
              <a:gdLst>
                <a:gd name="T0" fmla="*/ 0 w 1056"/>
                <a:gd name="T1" fmla="*/ 9 h 168"/>
                <a:gd name="T2" fmla="*/ 624 w 1056"/>
                <a:gd name="T3" fmla="*/ 9 h 168"/>
                <a:gd name="T4" fmla="*/ 1056 w 1056"/>
                <a:gd name="T5" fmla="*/ 0 h 168"/>
                <a:gd name="T6" fmla="*/ 0 60000 65536"/>
                <a:gd name="T7" fmla="*/ 0 60000 65536"/>
                <a:gd name="T8" fmla="*/ 0 60000 65536"/>
                <a:gd name="T9" fmla="*/ 0 w 1056"/>
                <a:gd name="T10" fmla="*/ 0 h 168"/>
                <a:gd name="T11" fmla="*/ 1056 w 1056"/>
                <a:gd name="T12" fmla="*/ 168 h 168"/>
              </a:gdLst>
              <a:ahLst/>
              <a:cxnLst>
                <a:cxn ang="T6">
                  <a:pos x="T0" y="T1"/>
                </a:cxn>
                <a:cxn ang="T7">
                  <a:pos x="T2" y="T3"/>
                </a:cxn>
                <a:cxn ang="T8">
                  <a:pos x="T4" y="T5"/>
                </a:cxn>
              </a:cxnLst>
              <a:rect l="T9" t="T10" r="T11" b="T12"/>
              <a:pathLst>
                <a:path w="1056" h="168">
                  <a:moveTo>
                    <a:pt x="0" y="144"/>
                  </a:moveTo>
                  <a:cubicBezTo>
                    <a:pt x="224" y="156"/>
                    <a:pt x="448" y="168"/>
                    <a:pt x="624" y="144"/>
                  </a:cubicBezTo>
                  <a:cubicBezTo>
                    <a:pt x="800" y="120"/>
                    <a:pt x="984" y="24"/>
                    <a:pt x="1056" y="0"/>
                  </a:cubicBezTo>
                </a:path>
              </a:pathLst>
            </a:custGeom>
            <a:noFill/>
            <a:ln w="9525">
              <a:solidFill>
                <a:srgbClr val="006600"/>
              </a:solidFill>
              <a:round/>
              <a:headEnd/>
              <a:tailEnd/>
            </a:ln>
          </p:spPr>
          <p:txBody>
            <a:bodyPr wrap="none" anchor="ctr"/>
            <a:lstStyle/>
            <a:p>
              <a:endParaRPr lang="en-US" dirty="0"/>
            </a:p>
          </p:txBody>
        </p:sp>
        <p:sp>
          <p:nvSpPr>
            <p:cNvPr id="152" name="Freeform 38"/>
            <p:cNvSpPr>
              <a:spLocks/>
            </p:cNvSpPr>
            <p:nvPr/>
          </p:nvSpPr>
          <p:spPr bwMode="auto">
            <a:xfrm>
              <a:off x="528" y="864"/>
              <a:ext cx="960" cy="288"/>
            </a:xfrm>
            <a:custGeom>
              <a:avLst/>
              <a:gdLst>
                <a:gd name="T0" fmla="*/ 0 w 1056"/>
                <a:gd name="T1" fmla="*/ 2131 h 168"/>
                <a:gd name="T2" fmla="*/ 386 w 1056"/>
                <a:gd name="T3" fmla="*/ 2131 h 168"/>
                <a:gd name="T4" fmla="*/ 656 w 1056"/>
                <a:gd name="T5" fmla="*/ 0 h 168"/>
                <a:gd name="T6" fmla="*/ 0 60000 65536"/>
                <a:gd name="T7" fmla="*/ 0 60000 65536"/>
                <a:gd name="T8" fmla="*/ 0 60000 65536"/>
                <a:gd name="T9" fmla="*/ 0 w 1056"/>
                <a:gd name="T10" fmla="*/ 0 h 168"/>
                <a:gd name="T11" fmla="*/ 1056 w 1056"/>
                <a:gd name="T12" fmla="*/ 168 h 168"/>
              </a:gdLst>
              <a:ahLst/>
              <a:cxnLst>
                <a:cxn ang="T6">
                  <a:pos x="T0" y="T1"/>
                </a:cxn>
                <a:cxn ang="T7">
                  <a:pos x="T2" y="T3"/>
                </a:cxn>
                <a:cxn ang="T8">
                  <a:pos x="T4" y="T5"/>
                </a:cxn>
              </a:cxnLst>
              <a:rect l="T9" t="T10" r="T11" b="T12"/>
              <a:pathLst>
                <a:path w="1056" h="168">
                  <a:moveTo>
                    <a:pt x="0" y="144"/>
                  </a:moveTo>
                  <a:cubicBezTo>
                    <a:pt x="224" y="156"/>
                    <a:pt x="448" y="168"/>
                    <a:pt x="624" y="144"/>
                  </a:cubicBezTo>
                  <a:cubicBezTo>
                    <a:pt x="800" y="120"/>
                    <a:pt x="984" y="24"/>
                    <a:pt x="1056" y="0"/>
                  </a:cubicBezTo>
                </a:path>
              </a:pathLst>
            </a:custGeom>
            <a:noFill/>
            <a:ln w="9525">
              <a:solidFill>
                <a:srgbClr val="006600"/>
              </a:solidFill>
              <a:round/>
              <a:headEnd/>
              <a:tailEnd/>
            </a:ln>
          </p:spPr>
          <p:txBody>
            <a:bodyPr wrap="none" anchor="ctr"/>
            <a:lstStyle/>
            <a:p>
              <a:endParaRPr lang="en-US" dirty="0"/>
            </a:p>
          </p:txBody>
        </p:sp>
        <p:sp>
          <p:nvSpPr>
            <p:cNvPr id="153" name="Line 39"/>
            <p:cNvSpPr>
              <a:spLocks noChangeShapeType="1"/>
            </p:cNvSpPr>
            <p:nvPr/>
          </p:nvSpPr>
          <p:spPr bwMode="auto">
            <a:xfrm>
              <a:off x="960" y="1008"/>
              <a:ext cx="240" cy="0"/>
            </a:xfrm>
            <a:prstGeom prst="line">
              <a:avLst/>
            </a:prstGeom>
            <a:noFill/>
            <a:ln w="28575">
              <a:solidFill>
                <a:schemeClr val="tx1"/>
              </a:solidFill>
              <a:round/>
              <a:headEnd/>
              <a:tailEnd type="triangle" w="med" len="med"/>
            </a:ln>
          </p:spPr>
          <p:txBody>
            <a:bodyPr wrap="none" anchor="ctr"/>
            <a:lstStyle/>
            <a:p>
              <a:endParaRPr lang="en-US" dirty="0"/>
            </a:p>
          </p:txBody>
        </p:sp>
        <p:sp>
          <p:nvSpPr>
            <p:cNvPr id="154" name="Line 40"/>
            <p:cNvSpPr>
              <a:spLocks noChangeShapeType="1"/>
            </p:cNvSpPr>
            <p:nvPr/>
          </p:nvSpPr>
          <p:spPr bwMode="auto">
            <a:xfrm>
              <a:off x="1056" y="432"/>
              <a:ext cx="240" cy="0"/>
            </a:xfrm>
            <a:prstGeom prst="line">
              <a:avLst/>
            </a:prstGeom>
            <a:noFill/>
            <a:ln w="28575">
              <a:solidFill>
                <a:schemeClr val="tx1"/>
              </a:solidFill>
              <a:round/>
              <a:headEnd/>
              <a:tailEnd type="triangle" w="med" len="med"/>
            </a:ln>
          </p:spPr>
          <p:txBody>
            <a:bodyPr wrap="none" anchor="ctr"/>
            <a:lstStyle/>
            <a:p>
              <a:endParaRPr lang="en-US" dirty="0"/>
            </a:p>
          </p:txBody>
        </p:sp>
      </p:grpSp>
      <p:graphicFrame>
        <p:nvGraphicFramePr>
          <p:cNvPr id="62472" name="Object 4"/>
          <p:cNvGraphicFramePr>
            <a:graphicFrameLocks noChangeAspect="1"/>
          </p:cNvGraphicFramePr>
          <p:nvPr/>
        </p:nvGraphicFramePr>
        <p:xfrm>
          <a:off x="13972316" y="2043709"/>
          <a:ext cx="1192300" cy="1666875"/>
        </p:xfrm>
        <a:graphic>
          <a:graphicData uri="http://schemas.openxmlformats.org/presentationml/2006/ole">
            <mc:AlternateContent xmlns:mc="http://schemas.openxmlformats.org/markup-compatibility/2006">
              <mc:Choice xmlns:v="urn:schemas-microsoft-com:vml" Requires="v">
                <p:oleObj spid="_x0000_s151640" name="Equation" r:id="rId8" imgW="164880" imgH="228600" progId="Equation.DSMT4">
                  <p:embed/>
                </p:oleObj>
              </mc:Choice>
              <mc:Fallback>
                <p:oleObj name="Equation" r:id="rId8" imgW="164880" imgH="22860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72316" y="2043709"/>
                        <a:ext cx="11923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6" name="Title 3"/>
          <p:cNvSpPr txBox="1">
            <a:spLocks/>
          </p:cNvSpPr>
          <p:nvPr/>
        </p:nvSpPr>
        <p:spPr>
          <a:xfrm>
            <a:off x="96253" y="96252"/>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Integrate-and-Fire type Models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sp>
        <p:nvSpPr>
          <p:cNvPr id="57" name="TextBox 56"/>
          <p:cNvSpPr txBox="1"/>
          <p:nvPr/>
        </p:nvSpPr>
        <p:spPr>
          <a:xfrm>
            <a:off x="433137" y="6665495"/>
            <a:ext cx="8927444" cy="3462486"/>
          </a:xfrm>
          <a:prstGeom prst="rect">
            <a:avLst/>
          </a:prstGeom>
          <a:noFill/>
        </p:spPr>
        <p:txBody>
          <a:bodyPr wrap="none" rtlCol="0">
            <a:spAutoFit/>
          </a:bodyPr>
          <a:lstStyle/>
          <a:p>
            <a:r>
              <a:rPr lang="en-US" b="1" i="1" dirty="0"/>
              <a:t>Simple </a:t>
            </a:r>
          </a:p>
          <a:p>
            <a:r>
              <a:rPr lang="en-US" b="1" i="1" dirty="0"/>
              <a:t>Integrate-and-Fire Model</a:t>
            </a:r>
            <a:r>
              <a:rPr lang="en-US" dirty="0"/>
              <a:t>:</a:t>
            </a:r>
          </a:p>
          <a:p>
            <a:r>
              <a:rPr lang="en-US" dirty="0"/>
              <a:t>   </a:t>
            </a:r>
            <a:r>
              <a:rPr lang="en-US" sz="4800" i="1" dirty="0"/>
              <a:t>passive membrane </a:t>
            </a:r>
          </a:p>
          <a:p>
            <a:r>
              <a:rPr lang="en-US" sz="4800" i="1" dirty="0"/>
              <a:t>+ threshold</a:t>
            </a:r>
          </a:p>
        </p:txBody>
      </p:sp>
      <p:sp>
        <p:nvSpPr>
          <p:cNvPr id="58" name="Rectangle 57"/>
          <p:cNvSpPr/>
          <p:nvPr/>
        </p:nvSpPr>
        <p:spPr>
          <a:xfrm>
            <a:off x="96253" y="10119017"/>
            <a:ext cx="9954969" cy="1015663"/>
          </a:xfrm>
          <a:prstGeom prst="rect">
            <a:avLst/>
          </a:prstGeom>
        </p:spPr>
        <p:txBody>
          <a:bodyPr wrap="none">
            <a:spAutoFit/>
          </a:bodyPr>
          <a:lstStyle/>
          <a:p>
            <a:pPr lvl="0" eaLnBrk="0" hangingPunct="0">
              <a:spcAft>
                <a:spcPts val="2838"/>
              </a:spcAft>
              <a:defRPr/>
            </a:pPr>
            <a:r>
              <a:rPr lang="en-US" sz="6000" dirty="0">
                <a:solidFill>
                  <a:srgbClr val="FF0000"/>
                </a:solidFill>
                <a:latin typeface="Impact" charset="0"/>
                <a:ea typeface="ＭＳ Ｐゴシック" charset="0"/>
                <a:cs typeface="Impact" charset="0"/>
              </a:rPr>
              <a:t>Leaky Integrate-and-Fire Model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0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08"/>
                                        </p:tgtEl>
                                        <p:attrNameLst>
                                          <p:attrName>style.visibility</p:attrName>
                                        </p:attrNameLst>
                                      </p:cBhvr>
                                      <p:to>
                                        <p:strVal val="visible"/>
                                      </p:to>
                                    </p:se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9"/>
                                        </p:tgtEl>
                                        <p:attrNameLst>
                                          <p:attrName>style.visibility</p:attrName>
                                        </p:attrNameLst>
                                      </p:cBhvr>
                                      <p:to>
                                        <p:strVal val="visible"/>
                                      </p:to>
                                    </p:set>
                                    <p:animEffect transition="in" filter="wipe(left)">
                                      <p:cBhvr>
                                        <p:cTn id="16" dur="500"/>
                                        <p:tgtEl>
                                          <p:spTgt spid="10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3"/>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499"/>
                                          </p:stCondLst>
                                        </p:cTn>
                                        <p:tgtEl>
                                          <p:spTgt spid="10"/>
                                        </p:tgtEl>
                                        <p:attrNameLst>
                                          <p:attrName>style.visibility</p:attrName>
                                        </p:attrNameLst>
                                      </p:cBhvr>
                                      <p:to>
                                        <p:strVal val="visible"/>
                                      </p:to>
                                    </p:se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33"/>
                                        </p:tgtEl>
                                        <p:attrNameLst>
                                          <p:attrName>style.visibility</p:attrName>
                                        </p:attrNameLst>
                                      </p:cBhvr>
                                      <p:to>
                                        <p:strVal val="visible"/>
                                      </p:to>
                                    </p:set>
                                    <p:animEffect transition="in" filter="wipe(left)">
                                      <p:cBhvr>
                                        <p:cTn id="31" dur="500"/>
                                        <p:tgtEl>
                                          <p:spTgt spid="133"/>
                                        </p:tgtEl>
                                      </p:cBhvr>
                                    </p:animEffect>
                                  </p:childTnLst>
                                  <p:subTnLst>
                                    <p:set>
                                      <p:cBhvr override="childStyle">
                                        <p:cTn dur="1" fill="hold" display="0" masterRel="nextClick" afterEffect="1"/>
                                        <p:tgtEl>
                                          <p:spTgt spid="133"/>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2"/>
                                        </p:tgtEl>
                                        <p:attrNameLst>
                                          <p:attrName>style.visibility</p:attrName>
                                        </p:attrNameLst>
                                      </p:cBhvr>
                                      <p:to>
                                        <p:strVal val="visible"/>
                                      </p:to>
                                    </p:se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15307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3077" grpId="0"/>
      <p:bldP spid="106" grpId="0" animBg="1"/>
      <p:bldP spid="107" grpId="0" animBg="1"/>
      <p:bldP spid="108" grpId="0" animBg="1"/>
      <p:bldP spid="109" grpId="0" animBg="1"/>
      <p:bldP spid="133" grpId="0" animBg="1"/>
      <p:bldP spid="57" grpId="0"/>
      <p:bldP spid="5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graphicFrame>
        <p:nvGraphicFramePr>
          <p:cNvPr id="10242" name="Object 4"/>
          <p:cNvGraphicFramePr>
            <a:graphicFrameLocks noChangeAspect="1"/>
          </p:cNvGraphicFramePr>
          <p:nvPr/>
        </p:nvGraphicFramePr>
        <p:xfrm>
          <a:off x="8911293" y="3206751"/>
          <a:ext cx="893828" cy="746125"/>
        </p:xfrm>
        <a:graphic>
          <a:graphicData uri="http://schemas.openxmlformats.org/presentationml/2006/ole">
            <mc:AlternateContent xmlns:mc="http://schemas.openxmlformats.org/markup-compatibility/2006">
              <mc:Choice xmlns:v="urn:schemas-microsoft-com:vml" Requires="v">
                <p:oleObj spid="_x0000_s152774" name="Equation" r:id="rId4" imgW="126720" imgH="139680" progId="Equation.DSMT4">
                  <p:embed/>
                </p:oleObj>
              </mc:Choice>
              <mc:Fallback>
                <p:oleObj name="Equation" r:id="rId4" imgW="126720" imgH="13968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1293" y="3206751"/>
                        <a:ext cx="893828"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5"/>
          <p:cNvGrpSpPr>
            <a:grpSpLocks/>
          </p:cNvGrpSpPr>
          <p:nvPr/>
        </p:nvGrpSpPr>
        <p:grpSpPr bwMode="auto">
          <a:xfrm>
            <a:off x="5077662" y="1080205"/>
            <a:ext cx="5942110" cy="1485283"/>
            <a:chOff x="672" y="384"/>
            <a:chExt cx="2208" cy="528"/>
          </a:xfrm>
        </p:grpSpPr>
        <p:sp>
          <p:nvSpPr>
            <p:cNvPr id="10330" name="Oval 6"/>
            <p:cNvSpPr>
              <a:spLocks noChangeArrowheads="1"/>
            </p:cNvSpPr>
            <p:nvPr/>
          </p:nvSpPr>
          <p:spPr bwMode="auto">
            <a:xfrm>
              <a:off x="1344" y="672"/>
              <a:ext cx="240" cy="192"/>
            </a:xfrm>
            <a:prstGeom prst="ellipse">
              <a:avLst/>
            </a:prstGeom>
            <a:solidFill>
              <a:srgbClr val="FF0000"/>
            </a:solidFill>
            <a:ln w="9525">
              <a:solidFill>
                <a:srgbClr val="FF0000"/>
              </a:solidFill>
              <a:round/>
              <a:headEnd/>
              <a:tailEnd/>
            </a:ln>
          </p:spPr>
          <p:txBody>
            <a:bodyPr wrap="none" anchor="ctr"/>
            <a:lstStyle/>
            <a:p>
              <a:endParaRPr lang="en-US" dirty="0"/>
            </a:p>
          </p:txBody>
        </p:sp>
        <p:sp>
          <p:nvSpPr>
            <p:cNvPr id="10331" name="Freeform 7"/>
            <p:cNvSpPr>
              <a:spLocks/>
            </p:cNvSpPr>
            <p:nvPr/>
          </p:nvSpPr>
          <p:spPr bwMode="auto">
            <a:xfrm flipV="1">
              <a:off x="1536" y="720"/>
              <a:ext cx="1344" cy="144"/>
            </a:xfrm>
            <a:custGeom>
              <a:avLst/>
              <a:gdLst>
                <a:gd name="T0" fmla="*/ 0 w 1344"/>
                <a:gd name="T1" fmla="*/ 1 h 472"/>
                <a:gd name="T2" fmla="*/ 384 w 1344"/>
                <a:gd name="T3" fmla="*/ 1 h 472"/>
                <a:gd name="T4" fmla="*/ 672 w 1344"/>
                <a:gd name="T5" fmla="*/ 1 h 472"/>
                <a:gd name="T6" fmla="*/ 1152 w 1344"/>
                <a:gd name="T7" fmla="*/ 0 h 472"/>
                <a:gd name="T8" fmla="*/ 1344 w 1344"/>
                <a:gd name="T9" fmla="*/ 0 h 472"/>
                <a:gd name="T10" fmla="*/ 0 60000 65536"/>
                <a:gd name="T11" fmla="*/ 0 60000 65536"/>
                <a:gd name="T12" fmla="*/ 0 60000 65536"/>
                <a:gd name="T13" fmla="*/ 0 60000 65536"/>
                <a:gd name="T14" fmla="*/ 0 60000 65536"/>
                <a:gd name="T15" fmla="*/ 0 w 1344"/>
                <a:gd name="T16" fmla="*/ 0 h 472"/>
                <a:gd name="T17" fmla="*/ 1344 w 1344"/>
                <a:gd name="T18" fmla="*/ 472 h 472"/>
              </a:gdLst>
              <a:ahLst/>
              <a:cxnLst>
                <a:cxn ang="T10">
                  <a:pos x="T0" y="T1"/>
                </a:cxn>
                <a:cxn ang="T11">
                  <a:pos x="T2" y="T3"/>
                </a:cxn>
                <a:cxn ang="T12">
                  <a:pos x="T4" y="T5"/>
                </a:cxn>
                <a:cxn ang="T13">
                  <a:pos x="T6" y="T7"/>
                </a:cxn>
                <a:cxn ang="T14">
                  <a:pos x="T8" y="T9"/>
                </a:cxn>
              </a:cxnLst>
              <a:rect l="T15" t="T16" r="T17" b="T18"/>
              <a:pathLst>
                <a:path w="1344" h="472">
                  <a:moveTo>
                    <a:pt x="0" y="288"/>
                  </a:moveTo>
                  <a:cubicBezTo>
                    <a:pt x="136" y="300"/>
                    <a:pt x="272" y="312"/>
                    <a:pt x="384" y="336"/>
                  </a:cubicBezTo>
                  <a:cubicBezTo>
                    <a:pt x="496" y="360"/>
                    <a:pt x="544" y="472"/>
                    <a:pt x="672" y="432"/>
                  </a:cubicBezTo>
                  <a:cubicBezTo>
                    <a:pt x="800" y="392"/>
                    <a:pt x="1040" y="168"/>
                    <a:pt x="1152" y="96"/>
                  </a:cubicBezTo>
                  <a:cubicBezTo>
                    <a:pt x="1264" y="24"/>
                    <a:pt x="1304" y="12"/>
                    <a:pt x="1344" y="0"/>
                  </a:cubicBezTo>
                </a:path>
              </a:pathLst>
            </a:custGeom>
            <a:noFill/>
            <a:ln w="9525">
              <a:solidFill>
                <a:srgbClr val="FF0000"/>
              </a:solidFill>
              <a:round/>
              <a:headEnd/>
              <a:tailEnd/>
            </a:ln>
          </p:spPr>
          <p:txBody>
            <a:bodyPr wrap="none" anchor="ctr"/>
            <a:lstStyle/>
            <a:p>
              <a:endParaRPr lang="en-US" dirty="0"/>
            </a:p>
          </p:txBody>
        </p:sp>
        <p:sp>
          <p:nvSpPr>
            <p:cNvPr id="10332" name="Freeform 8"/>
            <p:cNvSpPr>
              <a:spLocks/>
            </p:cNvSpPr>
            <p:nvPr/>
          </p:nvSpPr>
          <p:spPr bwMode="auto">
            <a:xfrm>
              <a:off x="672" y="528"/>
              <a:ext cx="768" cy="240"/>
            </a:xfrm>
            <a:custGeom>
              <a:avLst/>
              <a:gdLst>
                <a:gd name="T0" fmla="*/ 768 w 768"/>
                <a:gd name="T1" fmla="*/ 240 h 240"/>
                <a:gd name="T2" fmla="*/ 336 w 768"/>
                <a:gd name="T3" fmla="*/ 192 h 240"/>
                <a:gd name="T4" fmla="*/ 0 w 768"/>
                <a:gd name="T5" fmla="*/ 0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240"/>
                  </a:moveTo>
                  <a:cubicBezTo>
                    <a:pt x="616" y="236"/>
                    <a:pt x="464" y="232"/>
                    <a:pt x="336" y="192"/>
                  </a:cubicBezTo>
                  <a:cubicBezTo>
                    <a:pt x="208" y="152"/>
                    <a:pt x="56" y="32"/>
                    <a:pt x="0" y="0"/>
                  </a:cubicBezTo>
                </a:path>
              </a:pathLst>
            </a:custGeom>
            <a:noFill/>
            <a:ln w="28575">
              <a:solidFill>
                <a:srgbClr val="FF0000"/>
              </a:solidFill>
              <a:round/>
              <a:headEnd/>
              <a:tailEnd/>
            </a:ln>
          </p:spPr>
          <p:txBody>
            <a:bodyPr wrap="none" anchor="ctr"/>
            <a:lstStyle/>
            <a:p>
              <a:endParaRPr lang="en-US" dirty="0"/>
            </a:p>
          </p:txBody>
        </p:sp>
        <p:sp>
          <p:nvSpPr>
            <p:cNvPr id="10333" name="Freeform 9"/>
            <p:cNvSpPr>
              <a:spLocks/>
            </p:cNvSpPr>
            <p:nvPr/>
          </p:nvSpPr>
          <p:spPr bwMode="auto">
            <a:xfrm>
              <a:off x="720" y="768"/>
              <a:ext cx="528" cy="144"/>
            </a:xfrm>
            <a:custGeom>
              <a:avLst/>
              <a:gdLst>
                <a:gd name="T0" fmla="*/ 1177 w 432"/>
                <a:gd name="T1" fmla="*/ 0 h 144"/>
                <a:gd name="T2" fmla="*/ 786 w 432"/>
                <a:gd name="T3" fmla="*/ 96 h 144"/>
                <a:gd name="T4" fmla="*/ 0 w 432"/>
                <a:gd name="T5" fmla="*/ 144 h 144"/>
                <a:gd name="T6" fmla="*/ 0 60000 65536"/>
                <a:gd name="T7" fmla="*/ 0 60000 65536"/>
                <a:gd name="T8" fmla="*/ 0 60000 65536"/>
                <a:gd name="T9" fmla="*/ 0 w 432"/>
                <a:gd name="T10" fmla="*/ 0 h 144"/>
                <a:gd name="T11" fmla="*/ 432 w 432"/>
                <a:gd name="T12" fmla="*/ 144 h 144"/>
              </a:gdLst>
              <a:ahLst/>
              <a:cxnLst>
                <a:cxn ang="T6">
                  <a:pos x="T0" y="T1"/>
                </a:cxn>
                <a:cxn ang="T7">
                  <a:pos x="T2" y="T3"/>
                </a:cxn>
                <a:cxn ang="T8">
                  <a:pos x="T4" y="T5"/>
                </a:cxn>
              </a:cxnLst>
              <a:rect l="T9" t="T10" r="T11" b="T12"/>
              <a:pathLst>
                <a:path w="432" h="144">
                  <a:moveTo>
                    <a:pt x="432" y="0"/>
                  </a:moveTo>
                  <a:cubicBezTo>
                    <a:pt x="396" y="36"/>
                    <a:pt x="360" y="72"/>
                    <a:pt x="288" y="96"/>
                  </a:cubicBezTo>
                  <a:cubicBezTo>
                    <a:pt x="216" y="120"/>
                    <a:pt x="108" y="132"/>
                    <a:pt x="0" y="144"/>
                  </a:cubicBezTo>
                </a:path>
              </a:pathLst>
            </a:custGeom>
            <a:noFill/>
            <a:ln w="28575">
              <a:solidFill>
                <a:srgbClr val="FF0000"/>
              </a:solidFill>
              <a:round/>
              <a:headEnd/>
              <a:tailEnd/>
            </a:ln>
          </p:spPr>
          <p:txBody>
            <a:bodyPr wrap="none" anchor="ctr"/>
            <a:lstStyle/>
            <a:p>
              <a:endParaRPr lang="en-US" dirty="0"/>
            </a:p>
          </p:txBody>
        </p:sp>
        <p:sp>
          <p:nvSpPr>
            <p:cNvPr id="10334" name="Freeform 10"/>
            <p:cNvSpPr>
              <a:spLocks/>
            </p:cNvSpPr>
            <p:nvPr/>
          </p:nvSpPr>
          <p:spPr bwMode="auto">
            <a:xfrm>
              <a:off x="816" y="384"/>
              <a:ext cx="432" cy="384"/>
            </a:xfrm>
            <a:custGeom>
              <a:avLst/>
              <a:gdLst>
                <a:gd name="T0" fmla="*/ 432 w 432"/>
                <a:gd name="T1" fmla="*/ 384 h 384"/>
                <a:gd name="T2" fmla="*/ 288 w 432"/>
                <a:gd name="T3" fmla="*/ 144 h 384"/>
                <a:gd name="T4" fmla="*/ 0 w 432"/>
                <a:gd name="T5" fmla="*/ 0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432" y="384"/>
                  </a:moveTo>
                  <a:cubicBezTo>
                    <a:pt x="396" y="296"/>
                    <a:pt x="360" y="208"/>
                    <a:pt x="288" y="144"/>
                  </a:cubicBezTo>
                  <a:cubicBezTo>
                    <a:pt x="216" y="80"/>
                    <a:pt x="48" y="24"/>
                    <a:pt x="0" y="0"/>
                  </a:cubicBezTo>
                </a:path>
              </a:pathLst>
            </a:custGeom>
            <a:noFill/>
            <a:ln w="28575">
              <a:solidFill>
                <a:srgbClr val="FF0000"/>
              </a:solidFill>
              <a:round/>
              <a:headEnd/>
              <a:tailEnd/>
            </a:ln>
          </p:spPr>
          <p:txBody>
            <a:bodyPr wrap="none" anchor="ctr"/>
            <a:lstStyle/>
            <a:p>
              <a:endParaRPr lang="en-US" dirty="0"/>
            </a:p>
          </p:txBody>
        </p:sp>
      </p:grpSp>
      <p:sp>
        <p:nvSpPr>
          <p:cNvPr id="10251" name="Text Box 11"/>
          <p:cNvSpPr txBox="1">
            <a:spLocks noChangeArrowheads="1"/>
          </p:cNvSpPr>
          <p:nvPr/>
        </p:nvSpPr>
        <p:spPr bwMode="auto">
          <a:xfrm>
            <a:off x="6842363" y="2430463"/>
            <a:ext cx="551475" cy="1071949"/>
          </a:xfrm>
          <a:prstGeom prst="rect">
            <a:avLst/>
          </a:prstGeom>
          <a:noFill/>
          <a:ln w="9525">
            <a:noFill/>
            <a:miter lim="800000"/>
            <a:headEnd/>
            <a:tailEnd/>
          </a:ln>
        </p:spPr>
        <p:txBody>
          <a:bodyPr wrap="none" lIns="192902" tIns="96451" rIns="192902" bIns="96451">
            <a:spAutoFit/>
          </a:bodyPr>
          <a:lstStyle/>
          <a:p>
            <a:r>
              <a:rPr lang="en-US" dirty="0">
                <a:solidFill>
                  <a:srgbClr val="FF0000"/>
                </a:solidFill>
              </a:rPr>
              <a:t>i</a:t>
            </a:r>
          </a:p>
        </p:txBody>
      </p:sp>
      <p:sp>
        <p:nvSpPr>
          <p:cNvPr id="10252" name="Line 12"/>
          <p:cNvSpPr>
            <a:spLocks noChangeShapeType="1"/>
          </p:cNvSpPr>
          <p:nvPr/>
        </p:nvSpPr>
        <p:spPr bwMode="auto">
          <a:xfrm flipH="1" flipV="1">
            <a:off x="7382551" y="2160412"/>
            <a:ext cx="2520870" cy="1485283"/>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10253" name="Line 13"/>
          <p:cNvSpPr>
            <a:spLocks noChangeShapeType="1"/>
          </p:cNvSpPr>
          <p:nvPr/>
        </p:nvSpPr>
        <p:spPr bwMode="auto">
          <a:xfrm flipH="1" flipV="1">
            <a:off x="7382551" y="2160412"/>
            <a:ext cx="2340808" cy="1215231"/>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429070" name="Line 14"/>
          <p:cNvSpPr>
            <a:spLocks noChangeShapeType="1"/>
          </p:cNvSpPr>
          <p:nvPr/>
        </p:nvSpPr>
        <p:spPr bwMode="auto">
          <a:xfrm>
            <a:off x="10083483" y="6616259"/>
            <a:ext cx="9903421"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429071" name="Line 15"/>
          <p:cNvSpPr>
            <a:spLocks noChangeShapeType="1"/>
          </p:cNvSpPr>
          <p:nvPr/>
        </p:nvSpPr>
        <p:spPr bwMode="auto">
          <a:xfrm flipV="1">
            <a:off x="10083483" y="2970565"/>
            <a:ext cx="0" cy="3645694"/>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aphicFrame>
        <p:nvGraphicFramePr>
          <p:cNvPr id="10247" name="Object 17"/>
          <p:cNvGraphicFramePr>
            <a:graphicFrameLocks noChangeAspect="1"/>
          </p:cNvGraphicFramePr>
          <p:nvPr/>
        </p:nvGraphicFramePr>
        <p:xfrm>
          <a:off x="13437142" y="5150670"/>
          <a:ext cx="750259" cy="1057701"/>
        </p:xfrm>
        <a:graphic>
          <a:graphicData uri="http://schemas.openxmlformats.org/presentationml/2006/ole">
            <mc:AlternateContent xmlns:mc="http://schemas.openxmlformats.org/markup-compatibility/2006">
              <mc:Choice xmlns:v="urn:schemas-microsoft-com:vml" Requires="v">
                <p:oleObj spid="_x0000_s152775" name="Equation" r:id="rId6" imgW="114120" imgH="215640" progId="Equation.3">
                  <p:embed/>
                </p:oleObj>
              </mc:Choice>
              <mc:Fallback>
                <p:oleObj name="Equation" r:id="rId6" imgW="114120" imgH="215640"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37142" y="5150670"/>
                        <a:ext cx="750259" cy="1057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pSp>
        <p:nvGrpSpPr>
          <p:cNvPr id="3" name="Group 19"/>
          <p:cNvGrpSpPr>
            <a:grpSpLocks/>
          </p:cNvGrpSpPr>
          <p:nvPr/>
        </p:nvGrpSpPr>
        <p:grpSpPr bwMode="auto">
          <a:xfrm>
            <a:off x="10083484" y="3915745"/>
            <a:ext cx="9640830" cy="945180"/>
            <a:chOff x="2688" y="1296"/>
            <a:chExt cx="2570" cy="336"/>
          </a:xfrm>
        </p:grpSpPr>
        <p:graphicFrame>
          <p:nvGraphicFramePr>
            <p:cNvPr id="10246" name="Object 20"/>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152776" name="Equation" r:id="rId8" imgW="139680" imgH="177480" progId="Equation.3">
                    <p:embed/>
                  </p:oleObj>
                </mc:Choice>
                <mc:Fallback>
                  <p:oleObj name="Equation" r:id="rId8" imgW="139680" imgH="177480"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28" name="Line 21"/>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dirty="0"/>
            </a:p>
          </p:txBody>
        </p:sp>
      </p:grpSp>
      <p:graphicFrame>
        <p:nvGraphicFramePr>
          <p:cNvPr id="429078" name="Object 22"/>
          <p:cNvGraphicFramePr>
            <a:graphicFrameLocks noChangeAspect="1"/>
          </p:cNvGraphicFramePr>
          <p:nvPr/>
        </p:nvGraphicFramePr>
        <p:xfrm>
          <a:off x="1595397" y="8371593"/>
          <a:ext cx="8162818" cy="1893174"/>
        </p:xfrm>
        <a:graphic>
          <a:graphicData uri="http://schemas.openxmlformats.org/presentationml/2006/ole">
            <mc:AlternateContent xmlns:mc="http://schemas.openxmlformats.org/markup-compatibility/2006">
              <mc:Choice xmlns:v="urn:schemas-microsoft-com:vml" Requires="v">
                <p:oleObj spid="_x0000_s152777" name="Equation" r:id="rId10" imgW="1688760" imgH="393480" progId="Equation.3">
                  <p:embed/>
                </p:oleObj>
              </mc:Choice>
              <mc:Fallback>
                <p:oleObj name="Equation" r:id="rId10" imgW="1688760" imgH="393480" progId="Equation.3">
                  <p:embed/>
                  <p:pic>
                    <p:nvPicPr>
                      <p:cNvPr id="0"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5397" y="8371593"/>
                        <a:ext cx="8162818" cy="189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429079" name="Object 23"/>
          <p:cNvGraphicFramePr>
            <a:graphicFrameLocks noChangeAspect="1"/>
          </p:cNvGraphicFramePr>
          <p:nvPr/>
        </p:nvGraphicFramePr>
        <p:xfrm>
          <a:off x="2024212" y="10201275"/>
          <a:ext cx="3737779" cy="1225550"/>
        </p:xfrm>
        <a:graphic>
          <a:graphicData uri="http://schemas.openxmlformats.org/presentationml/2006/ole">
            <mc:AlternateContent xmlns:mc="http://schemas.openxmlformats.org/markup-compatibility/2006">
              <mc:Choice xmlns:v="urn:schemas-microsoft-com:vml" Requires="v">
                <p:oleObj spid="_x0000_s152778" name="Equation" r:id="rId12" imgW="736560" imgH="253800" progId="Equation.DSMT4">
                  <p:embed/>
                </p:oleObj>
              </mc:Choice>
              <mc:Fallback>
                <p:oleObj name="Equation" r:id="rId12" imgW="736560" imgH="253800" progId="Equation.DSMT4">
                  <p:embed/>
                  <p:pic>
                    <p:nvPicPr>
                      <p:cNvPr id="0" name="Object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24212" y="10201275"/>
                        <a:ext cx="3737779"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429080" name="Text Box 24"/>
          <p:cNvSpPr txBox="1">
            <a:spLocks noChangeArrowheads="1"/>
          </p:cNvSpPr>
          <p:nvPr/>
        </p:nvSpPr>
        <p:spPr bwMode="auto">
          <a:xfrm>
            <a:off x="5856602" y="10204475"/>
            <a:ext cx="3702979" cy="1071949"/>
          </a:xfrm>
          <a:prstGeom prst="rect">
            <a:avLst/>
          </a:prstGeom>
          <a:noFill/>
          <a:ln w="9525">
            <a:noFill/>
            <a:miter lim="800000"/>
            <a:headEnd/>
            <a:tailEnd/>
          </a:ln>
        </p:spPr>
        <p:txBody>
          <a:bodyPr wrap="none" lIns="192902" tIns="96451" rIns="192902" bIns="96451">
            <a:spAutoFit/>
          </a:bodyPr>
          <a:lstStyle/>
          <a:p>
            <a:r>
              <a:rPr lang="en-US" dirty="0"/>
              <a:t>Fire+reset</a:t>
            </a:r>
          </a:p>
        </p:txBody>
      </p:sp>
      <p:sp>
        <p:nvSpPr>
          <p:cNvPr id="429081" name="Text Box 25"/>
          <p:cNvSpPr txBox="1">
            <a:spLocks noChangeArrowheads="1"/>
          </p:cNvSpPr>
          <p:nvPr/>
        </p:nvSpPr>
        <p:spPr bwMode="auto">
          <a:xfrm>
            <a:off x="13497162" y="8911696"/>
            <a:ext cx="2178523" cy="1071949"/>
          </a:xfrm>
          <a:prstGeom prst="rect">
            <a:avLst/>
          </a:prstGeom>
          <a:noFill/>
          <a:ln w="9525">
            <a:noFill/>
            <a:miter lim="800000"/>
            <a:headEnd/>
            <a:tailEnd/>
          </a:ln>
        </p:spPr>
        <p:txBody>
          <a:bodyPr wrap="none" lIns="192902" tIns="96451" rIns="192902" bIns="96451">
            <a:spAutoFit/>
          </a:bodyPr>
          <a:lstStyle/>
          <a:p>
            <a:r>
              <a:rPr lang="en-US" dirty="0">
                <a:solidFill>
                  <a:srgbClr val="FF0000"/>
                </a:solidFill>
              </a:rPr>
              <a:t>linear</a:t>
            </a:r>
          </a:p>
        </p:txBody>
      </p:sp>
      <p:sp>
        <p:nvSpPr>
          <p:cNvPr id="429082" name="Text Box 26"/>
          <p:cNvSpPr txBox="1">
            <a:spLocks noChangeArrowheads="1"/>
          </p:cNvSpPr>
          <p:nvPr/>
        </p:nvSpPr>
        <p:spPr bwMode="auto">
          <a:xfrm>
            <a:off x="13816025" y="10396979"/>
            <a:ext cx="3400011" cy="1071949"/>
          </a:xfrm>
          <a:prstGeom prst="rect">
            <a:avLst/>
          </a:prstGeom>
          <a:noFill/>
          <a:ln w="9525">
            <a:noFill/>
            <a:miter lim="800000"/>
            <a:headEnd/>
            <a:tailEnd/>
          </a:ln>
        </p:spPr>
        <p:txBody>
          <a:bodyPr wrap="none" lIns="192902" tIns="96451" rIns="192902" bIns="96451">
            <a:spAutoFit/>
          </a:bodyPr>
          <a:lstStyle/>
          <a:p>
            <a:r>
              <a:rPr lang="en-US" dirty="0">
                <a:solidFill>
                  <a:srgbClr val="FF0000"/>
                </a:solidFill>
              </a:rPr>
              <a:t>threshold</a:t>
            </a:r>
          </a:p>
        </p:txBody>
      </p:sp>
      <p:sp>
        <p:nvSpPr>
          <p:cNvPr id="429083" name="Text Box 27"/>
          <p:cNvSpPr txBox="1">
            <a:spLocks noChangeArrowheads="1"/>
          </p:cNvSpPr>
          <p:nvPr/>
        </p:nvSpPr>
        <p:spPr bwMode="auto">
          <a:xfrm>
            <a:off x="14044852" y="1890360"/>
            <a:ext cx="5307585" cy="1071949"/>
          </a:xfrm>
          <a:prstGeom prst="rect">
            <a:avLst/>
          </a:prstGeom>
          <a:noFill/>
          <a:ln w="9525">
            <a:noFill/>
            <a:miter lim="800000"/>
            <a:headEnd/>
            <a:tailEnd/>
          </a:ln>
        </p:spPr>
        <p:txBody>
          <a:bodyPr wrap="none" lIns="192902" tIns="96451" rIns="192902" bIns="96451">
            <a:spAutoFit/>
          </a:bodyPr>
          <a:lstStyle/>
          <a:p>
            <a:r>
              <a:rPr lang="en-US" dirty="0">
                <a:solidFill>
                  <a:srgbClr val="006600"/>
                </a:solidFill>
              </a:rPr>
              <a:t>Spike emission</a:t>
            </a:r>
          </a:p>
        </p:txBody>
      </p:sp>
      <p:grpSp>
        <p:nvGrpSpPr>
          <p:cNvPr id="4" name="Group 28"/>
          <p:cNvGrpSpPr>
            <a:grpSpLocks/>
          </p:cNvGrpSpPr>
          <p:nvPr/>
        </p:nvGrpSpPr>
        <p:grpSpPr bwMode="auto">
          <a:xfrm>
            <a:off x="10803733" y="5806105"/>
            <a:ext cx="2520870" cy="1620308"/>
            <a:chOff x="2880" y="2064"/>
            <a:chExt cx="672" cy="576"/>
          </a:xfrm>
        </p:grpSpPr>
        <p:sp>
          <p:nvSpPr>
            <p:cNvPr id="10325" name="Line 29"/>
            <p:cNvSpPr>
              <a:spLocks noChangeShapeType="1"/>
            </p:cNvSpPr>
            <p:nvPr/>
          </p:nvSpPr>
          <p:spPr bwMode="auto">
            <a:xfrm flipV="1">
              <a:off x="2880" y="2400"/>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10326" name="Line 30"/>
            <p:cNvSpPr>
              <a:spLocks noChangeShapeType="1"/>
            </p:cNvSpPr>
            <p:nvPr/>
          </p:nvSpPr>
          <p:spPr bwMode="auto">
            <a:xfrm flipV="1">
              <a:off x="2880" y="2064"/>
              <a:ext cx="0" cy="288"/>
            </a:xfrm>
            <a:prstGeom prst="line">
              <a:avLst/>
            </a:prstGeom>
            <a:noFill/>
            <a:ln w="28575">
              <a:solidFill>
                <a:srgbClr val="FF0000"/>
              </a:solidFill>
              <a:round/>
              <a:headEnd/>
              <a:tailEnd/>
            </a:ln>
          </p:spPr>
          <p:txBody>
            <a:bodyPr wrap="none" anchor="ctr"/>
            <a:lstStyle/>
            <a:p>
              <a:endParaRPr lang="en-US" dirty="0"/>
            </a:p>
          </p:txBody>
        </p:sp>
        <p:sp>
          <p:nvSpPr>
            <p:cNvPr id="10327" name="Freeform 31"/>
            <p:cNvSpPr>
              <a:spLocks/>
            </p:cNvSpPr>
            <p:nvPr/>
          </p:nvSpPr>
          <p:spPr bwMode="auto">
            <a:xfrm>
              <a:off x="2880" y="2064"/>
              <a:ext cx="672" cy="288"/>
            </a:xfrm>
            <a:custGeom>
              <a:avLst/>
              <a:gdLst>
                <a:gd name="T0" fmla="*/ 0 w 912"/>
                <a:gd name="T1" fmla="*/ 0 h 288"/>
                <a:gd name="T2" fmla="*/ 31 w 912"/>
                <a:gd name="T3" fmla="*/ 144 h 288"/>
                <a:gd name="T4" fmla="*/ 114 w 912"/>
                <a:gd name="T5" fmla="*/ 240 h 288"/>
                <a:gd name="T6" fmla="*/ 198 w 912"/>
                <a:gd name="T7" fmla="*/ 288 h 288"/>
                <a:gd name="T8" fmla="*/ 0 60000 65536"/>
                <a:gd name="T9" fmla="*/ 0 60000 65536"/>
                <a:gd name="T10" fmla="*/ 0 60000 65536"/>
                <a:gd name="T11" fmla="*/ 0 60000 65536"/>
                <a:gd name="T12" fmla="*/ 0 w 912"/>
                <a:gd name="T13" fmla="*/ 0 h 288"/>
                <a:gd name="T14" fmla="*/ 912 w 912"/>
                <a:gd name="T15" fmla="*/ 288 h 288"/>
              </a:gdLst>
              <a:ahLst/>
              <a:cxnLst>
                <a:cxn ang="T8">
                  <a:pos x="T0" y="T1"/>
                </a:cxn>
                <a:cxn ang="T9">
                  <a:pos x="T2" y="T3"/>
                </a:cxn>
                <a:cxn ang="T10">
                  <a:pos x="T4" y="T5"/>
                </a:cxn>
                <a:cxn ang="T11">
                  <a:pos x="T6" y="T7"/>
                </a:cxn>
              </a:cxnLst>
              <a:rect l="T12" t="T13" r="T14" b="T15"/>
              <a:pathLst>
                <a:path w="912" h="288">
                  <a:moveTo>
                    <a:pt x="0" y="0"/>
                  </a:moveTo>
                  <a:cubicBezTo>
                    <a:pt x="28" y="52"/>
                    <a:pt x="56" y="104"/>
                    <a:pt x="144" y="144"/>
                  </a:cubicBezTo>
                  <a:cubicBezTo>
                    <a:pt x="232" y="184"/>
                    <a:pt x="400" y="216"/>
                    <a:pt x="528" y="240"/>
                  </a:cubicBezTo>
                  <a:cubicBezTo>
                    <a:pt x="656" y="264"/>
                    <a:pt x="848" y="280"/>
                    <a:pt x="912" y="288"/>
                  </a:cubicBezTo>
                </a:path>
              </a:pathLst>
            </a:custGeom>
            <a:noFill/>
            <a:ln w="28575">
              <a:solidFill>
                <a:srgbClr val="FF0000"/>
              </a:solidFill>
              <a:round/>
              <a:headEnd/>
              <a:tailEnd/>
            </a:ln>
          </p:spPr>
          <p:txBody>
            <a:bodyPr wrap="none" anchor="ctr"/>
            <a:lstStyle/>
            <a:p>
              <a:endParaRPr lang="en-US" dirty="0"/>
            </a:p>
          </p:txBody>
        </p:sp>
      </p:grpSp>
      <p:sp>
        <p:nvSpPr>
          <p:cNvPr id="429088" name="Line 32"/>
          <p:cNvSpPr>
            <a:spLocks noChangeShapeType="1"/>
          </p:cNvSpPr>
          <p:nvPr/>
        </p:nvSpPr>
        <p:spPr bwMode="auto">
          <a:xfrm flipV="1">
            <a:off x="14585038" y="2835541"/>
            <a:ext cx="0" cy="1350257"/>
          </a:xfrm>
          <a:prstGeom prst="line">
            <a:avLst/>
          </a:prstGeom>
          <a:noFill/>
          <a:ln w="28575">
            <a:solidFill>
              <a:srgbClr val="006600"/>
            </a:solidFill>
            <a:round/>
            <a:headEnd/>
            <a:tailEnd type="triangle" w="med" len="med"/>
          </a:ln>
        </p:spPr>
        <p:txBody>
          <a:bodyPr wrap="none" lIns="192902" tIns="96451" rIns="192902" bIns="96451" anchor="ctr"/>
          <a:lstStyle/>
          <a:p>
            <a:endParaRPr lang="en-US" dirty="0"/>
          </a:p>
        </p:txBody>
      </p:sp>
      <p:sp>
        <p:nvSpPr>
          <p:cNvPr id="429089" name="Line 33"/>
          <p:cNvSpPr>
            <a:spLocks noChangeShapeType="1"/>
          </p:cNvSpPr>
          <p:nvPr/>
        </p:nvSpPr>
        <p:spPr bwMode="auto">
          <a:xfrm>
            <a:off x="14765100" y="4320823"/>
            <a:ext cx="0" cy="2295437"/>
          </a:xfrm>
          <a:prstGeom prst="line">
            <a:avLst/>
          </a:prstGeom>
          <a:noFill/>
          <a:ln w="28575">
            <a:solidFill>
              <a:srgbClr val="006600"/>
            </a:solidFill>
            <a:round/>
            <a:headEnd/>
            <a:tailEnd/>
          </a:ln>
        </p:spPr>
        <p:txBody>
          <a:bodyPr wrap="none" lIns="192902" tIns="96451" rIns="192902" bIns="96451" anchor="ctr"/>
          <a:lstStyle/>
          <a:p>
            <a:endParaRPr lang="en-US" dirty="0"/>
          </a:p>
        </p:txBody>
      </p:sp>
      <p:grpSp>
        <p:nvGrpSpPr>
          <p:cNvPr id="5" name="Group 34"/>
          <p:cNvGrpSpPr>
            <a:grpSpLocks/>
          </p:cNvGrpSpPr>
          <p:nvPr/>
        </p:nvGrpSpPr>
        <p:grpSpPr bwMode="auto">
          <a:xfrm>
            <a:off x="13144540" y="4320824"/>
            <a:ext cx="1444250" cy="2970565"/>
            <a:chOff x="3504" y="1536"/>
            <a:chExt cx="385" cy="1056"/>
          </a:xfrm>
        </p:grpSpPr>
        <p:grpSp>
          <p:nvGrpSpPr>
            <p:cNvPr id="6" name="Group 35"/>
            <p:cNvGrpSpPr>
              <a:grpSpLocks/>
            </p:cNvGrpSpPr>
            <p:nvPr/>
          </p:nvGrpSpPr>
          <p:grpSpPr bwMode="auto">
            <a:xfrm>
              <a:off x="3504" y="2352"/>
              <a:ext cx="288" cy="240"/>
              <a:chOff x="3504" y="2352"/>
              <a:chExt cx="336" cy="240"/>
            </a:xfrm>
          </p:grpSpPr>
          <p:sp>
            <p:nvSpPr>
              <p:cNvPr id="10322" name="Line 36"/>
              <p:cNvSpPr>
                <a:spLocks noChangeShapeType="1"/>
              </p:cNvSpPr>
              <p:nvPr/>
            </p:nvSpPr>
            <p:spPr bwMode="auto">
              <a:xfrm flipV="1">
                <a:off x="3504"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10323" name="Line 37"/>
              <p:cNvSpPr>
                <a:spLocks noChangeShapeType="1"/>
              </p:cNvSpPr>
              <p:nvPr/>
            </p:nvSpPr>
            <p:spPr bwMode="auto">
              <a:xfrm flipV="1">
                <a:off x="3696"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10324" name="Line 38"/>
              <p:cNvSpPr>
                <a:spLocks noChangeShapeType="1"/>
              </p:cNvSpPr>
              <p:nvPr/>
            </p:nvSpPr>
            <p:spPr bwMode="auto">
              <a:xfrm flipV="1">
                <a:off x="3840" y="2352"/>
                <a:ext cx="0" cy="240"/>
              </a:xfrm>
              <a:prstGeom prst="line">
                <a:avLst/>
              </a:prstGeom>
              <a:noFill/>
              <a:ln w="38100">
                <a:solidFill>
                  <a:srgbClr val="FF0000"/>
                </a:solidFill>
                <a:round/>
                <a:headEnd/>
                <a:tailEnd type="triangle" w="med" len="med"/>
              </a:ln>
            </p:spPr>
            <p:txBody>
              <a:bodyPr wrap="none" anchor="ctr"/>
              <a:lstStyle/>
              <a:p>
                <a:endParaRPr lang="en-US" dirty="0"/>
              </a:p>
            </p:txBody>
          </p:sp>
        </p:grpSp>
        <p:sp>
          <p:nvSpPr>
            <p:cNvPr id="10313" name="Line 39"/>
            <p:cNvSpPr>
              <a:spLocks noChangeShapeType="1"/>
            </p:cNvSpPr>
            <p:nvPr/>
          </p:nvSpPr>
          <p:spPr bwMode="auto">
            <a:xfrm flipV="1">
              <a:off x="3504" y="2064"/>
              <a:ext cx="1" cy="288"/>
            </a:xfrm>
            <a:prstGeom prst="line">
              <a:avLst/>
            </a:prstGeom>
            <a:noFill/>
            <a:ln w="28575">
              <a:solidFill>
                <a:srgbClr val="FF0000"/>
              </a:solidFill>
              <a:round/>
              <a:headEnd/>
              <a:tailEnd/>
            </a:ln>
          </p:spPr>
          <p:txBody>
            <a:bodyPr wrap="none" anchor="ctr"/>
            <a:lstStyle/>
            <a:p>
              <a:endParaRPr lang="en-US" dirty="0"/>
            </a:p>
          </p:txBody>
        </p:sp>
        <p:sp>
          <p:nvSpPr>
            <p:cNvPr id="10314" name="Freeform 40"/>
            <p:cNvSpPr>
              <a:spLocks/>
            </p:cNvSpPr>
            <p:nvPr/>
          </p:nvSpPr>
          <p:spPr bwMode="auto">
            <a:xfrm>
              <a:off x="3504" y="2064"/>
              <a:ext cx="192" cy="144"/>
            </a:xfrm>
            <a:custGeom>
              <a:avLst/>
              <a:gdLst>
                <a:gd name="T0" fmla="*/ 0 w 192"/>
                <a:gd name="T1" fmla="*/ 0 h 240"/>
                <a:gd name="T2" fmla="*/ 96 w 192"/>
                <a:gd name="T3" fmla="*/ 11 h 240"/>
                <a:gd name="T4" fmla="*/ 192 w 192"/>
                <a:gd name="T5" fmla="*/ 19 h 240"/>
                <a:gd name="T6" fmla="*/ 0 60000 65536"/>
                <a:gd name="T7" fmla="*/ 0 60000 65536"/>
                <a:gd name="T8" fmla="*/ 0 60000 65536"/>
                <a:gd name="T9" fmla="*/ 0 w 192"/>
                <a:gd name="T10" fmla="*/ 0 h 240"/>
                <a:gd name="T11" fmla="*/ 192 w 192"/>
                <a:gd name="T12" fmla="*/ 240 h 240"/>
              </a:gdLst>
              <a:ahLst/>
              <a:cxnLst>
                <a:cxn ang="T6">
                  <a:pos x="T0" y="T1"/>
                </a:cxn>
                <a:cxn ang="T7">
                  <a:pos x="T2" y="T3"/>
                </a:cxn>
                <a:cxn ang="T8">
                  <a:pos x="T4" y="T5"/>
                </a:cxn>
              </a:cxnLst>
              <a:rect l="T9" t="T10" r="T11" b="T12"/>
              <a:pathLst>
                <a:path w="192" h="240">
                  <a:moveTo>
                    <a:pt x="0" y="0"/>
                  </a:moveTo>
                  <a:cubicBezTo>
                    <a:pt x="32" y="52"/>
                    <a:pt x="64" y="104"/>
                    <a:pt x="96" y="144"/>
                  </a:cubicBezTo>
                  <a:cubicBezTo>
                    <a:pt x="128" y="184"/>
                    <a:pt x="160" y="212"/>
                    <a:pt x="192" y="240"/>
                  </a:cubicBezTo>
                </a:path>
              </a:pathLst>
            </a:custGeom>
            <a:noFill/>
            <a:ln w="28575">
              <a:solidFill>
                <a:srgbClr val="FF0000"/>
              </a:solidFill>
              <a:round/>
              <a:headEnd/>
              <a:tailEnd/>
            </a:ln>
          </p:spPr>
          <p:txBody>
            <a:bodyPr wrap="none" anchor="ctr"/>
            <a:lstStyle/>
            <a:p>
              <a:endParaRPr lang="en-US" dirty="0"/>
            </a:p>
          </p:txBody>
        </p:sp>
        <p:sp>
          <p:nvSpPr>
            <p:cNvPr id="10315" name="Line 41"/>
            <p:cNvSpPr>
              <a:spLocks noChangeShapeType="1"/>
            </p:cNvSpPr>
            <p:nvPr/>
          </p:nvSpPr>
          <p:spPr bwMode="auto">
            <a:xfrm flipV="1">
              <a:off x="3696" y="1920"/>
              <a:ext cx="1" cy="288"/>
            </a:xfrm>
            <a:prstGeom prst="line">
              <a:avLst/>
            </a:prstGeom>
            <a:noFill/>
            <a:ln w="28575">
              <a:solidFill>
                <a:srgbClr val="FF0000"/>
              </a:solidFill>
              <a:round/>
              <a:headEnd/>
              <a:tailEnd/>
            </a:ln>
          </p:spPr>
          <p:txBody>
            <a:bodyPr wrap="none" anchor="ctr"/>
            <a:lstStyle/>
            <a:p>
              <a:endParaRPr lang="en-US" dirty="0"/>
            </a:p>
          </p:txBody>
        </p:sp>
        <p:sp>
          <p:nvSpPr>
            <p:cNvPr id="10316" name="Line 42"/>
            <p:cNvSpPr>
              <a:spLocks noChangeShapeType="1"/>
            </p:cNvSpPr>
            <p:nvPr/>
          </p:nvSpPr>
          <p:spPr bwMode="auto">
            <a:xfrm flipV="1">
              <a:off x="3792" y="1728"/>
              <a:ext cx="1" cy="288"/>
            </a:xfrm>
            <a:prstGeom prst="line">
              <a:avLst/>
            </a:prstGeom>
            <a:noFill/>
            <a:ln w="28575">
              <a:solidFill>
                <a:srgbClr val="FF0000"/>
              </a:solidFill>
              <a:round/>
              <a:headEnd/>
              <a:tailEnd/>
            </a:ln>
          </p:spPr>
          <p:txBody>
            <a:bodyPr wrap="none" anchor="ctr"/>
            <a:lstStyle/>
            <a:p>
              <a:endParaRPr lang="en-US" dirty="0"/>
            </a:p>
          </p:txBody>
        </p:sp>
        <p:sp>
          <p:nvSpPr>
            <p:cNvPr id="10317" name="Line 43"/>
            <p:cNvSpPr>
              <a:spLocks noChangeShapeType="1"/>
            </p:cNvSpPr>
            <p:nvPr/>
          </p:nvSpPr>
          <p:spPr bwMode="auto">
            <a:xfrm flipV="1">
              <a:off x="3888" y="1536"/>
              <a:ext cx="1" cy="288"/>
            </a:xfrm>
            <a:prstGeom prst="line">
              <a:avLst/>
            </a:prstGeom>
            <a:noFill/>
            <a:ln w="28575">
              <a:solidFill>
                <a:srgbClr val="FF0000"/>
              </a:solidFill>
              <a:round/>
              <a:headEnd/>
              <a:tailEnd/>
            </a:ln>
          </p:spPr>
          <p:txBody>
            <a:bodyPr wrap="none" anchor="ctr"/>
            <a:lstStyle/>
            <a:p>
              <a:endParaRPr lang="en-US" dirty="0"/>
            </a:p>
          </p:txBody>
        </p:sp>
        <p:sp>
          <p:nvSpPr>
            <p:cNvPr id="10318" name="Line 44"/>
            <p:cNvSpPr>
              <a:spLocks noChangeShapeType="1"/>
            </p:cNvSpPr>
            <p:nvPr/>
          </p:nvSpPr>
          <p:spPr bwMode="auto">
            <a:xfrm flipV="1">
              <a:off x="3888" y="2352"/>
              <a:ext cx="1"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10319" name="Freeform 45"/>
            <p:cNvSpPr>
              <a:spLocks/>
            </p:cNvSpPr>
            <p:nvPr/>
          </p:nvSpPr>
          <p:spPr bwMode="auto">
            <a:xfrm>
              <a:off x="3696" y="1920"/>
              <a:ext cx="96" cy="96"/>
            </a:xfrm>
            <a:custGeom>
              <a:avLst/>
              <a:gdLst>
                <a:gd name="T0" fmla="*/ 0 w 192"/>
                <a:gd name="T1" fmla="*/ 0 h 240"/>
                <a:gd name="T2" fmla="*/ 3 w 192"/>
                <a:gd name="T3" fmla="*/ 2 h 240"/>
                <a:gd name="T4" fmla="*/ 6 w 192"/>
                <a:gd name="T5" fmla="*/ 2 h 240"/>
                <a:gd name="T6" fmla="*/ 0 60000 65536"/>
                <a:gd name="T7" fmla="*/ 0 60000 65536"/>
                <a:gd name="T8" fmla="*/ 0 60000 65536"/>
                <a:gd name="T9" fmla="*/ 0 w 192"/>
                <a:gd name="T10" fmla="*/ 0 h 240"/>
                <a:gd name="T11" fmla="*/ 192 w 192"/>
                <a:gd name="T12" fmla="*/ 240 h 240"/>
              </a:gdLst>
              <a:ahLst/>
              <a:cxnLst>
                <a:cxn ang="T6">
                  <a:pos x="T0" y="T1"/>
                </a:cxn>
                <a:cxn ang="T7">
                  <a:pos x="T2" y="T3"/>
                </a:cxn>
                <a:cxn ang="T8">
                  <a:pos x="T4" y="T5"/>
                </a:cxn>
              </a:cxnLst>
              <a:rect l="T9" t="T10" r="T11" b="T12"/>
              <a:pathLst>
                <a:path w="192" h="240">
                  <a:moveTo>
                    <a:pt x="0" y="0"/>
                  </a:moveTo>
                  <a:cubicBezTo>
                    <a:pt x="32" y="52"/>
                    <a:pt x="64" y="104"/>
                    <a:pt x="96" y="144"/>
                  </a:cubicBezTo>
                  <a:cubicBezTo>
                    <a:pt x="128" y="184"/>
                    <a:pt x="160" y="212"/>
                    <a:pt x="192" y="240"/>
                  </a:cubicBezTo>
                </a:path>
              </a:pathLst>
            </a:custGeom>
            <a:noFill/>
            <a:ln w="28575">
              <a:solidFill>
                <a:srgbClr val="FF0000"/>
              </a:solidFill>
              <a:round/>
              <a:headEnd/>
              <a:tailEnd/>
            </a:ln>
          </p:spPr>
          <p:txBody>
            <a:bodyPr wrap="none" anchor="ctr"/>
            <a:lstStyle/>
            <a:p>
              <a:endParaRPr lang="en-US" dirty="0"/>
            </a:p>
          </p:txBody>
        </p:sp>
        <p:sp>
          <p:nvSpPr>
            <p:cNvPr id="10320" name="Freeform 46"/>
            <p:cNvSpPr>
              <a:spLocks/>
            </p:cNvSpPr>
            <p:nvPr/>
          </p:nvSpPr>
          <p:spPr bwMode="auto">
            <a:xfrm>
              <a:off x="3792" y="1728"/>
              <a:ext cx="96" cy="96"/>
            </a:xfrm>
            <a:custGeom>
              <a:avLst/>
              <a:gdLst>
                <a:gd name="T0" fmla="*/ 0 w 192"/>
                <a:gd name="T1" fmla="*/ 0 h 240"/>
                <a:gd name="T2" fmla="*/ 3 w 192"/>
                <a:gd name="T3" fmla="*/ 2 h 240"/>
                <a:gd name="T4" fmla="*/ 6 w 192"/>
                <a:gd name="T5" fmla="*/ 2 h 240"/>
                <a:gd name="T6" fmla="*/ 0 60000 65536"/>
                <a:gd name="T7" fmla="*/ 0 60000 65536"/>
                <a:gd name="T8" fmla="*/ 0 60000 65536"/>
                <a:gd name="T9" fmla="*/ 0 w 192"/>
                <a:gd name="T10" fmla="*/ 0 h 240"/>
                <a:gd name="T11" fmla="*/ 192 w 192"/>
                <a:gd name="T12" fmla="*/ 240 h 240"/>
              </a:gdLst>
              <a:ahLst/>
              <a:cxnLst>
                <a:cxn ang="T6">
                  <a:pos x="T0" y="T1"/>
                </a:cxn>
                <a:cxn ang="T7">
                  <a:pos x="T2" y="T3"/>
                </a:cxn>
                <a:cxn ang="T8">
                  <a:pos x="T4" y="T5"/>
                </a:cxn>
              </a:cxnLst>
              <a:rect l="T9" t="T10" r="T11" b="T12"/>
              <a:pathLst>
                <a:path w="192" h="240">
                  <a:moveTo>
                    <a:pt x="0" y="0"/>
                  </a:moveTo>
                  <a:cubicBezTo>
                    <a:pt x="32" y="52"/>
                    <a:pt x="64" y="104"/>
                    <a:pt x="96" y="144"/>
                  </a:cubicBezTo>
                  <a:cubicBezTo>
                    <a:pt x="128" y="184"/>
                    <a:pt x="160" y="212"/>
                    <a:pt x="192" y="240"/>
                  </a:cubicBezTo>
                </a:path>
              </a:pathLst>
            </a:custGeom>
            <a:noFill/>
            <a:ln w="28575">
              <a:solidFill>
                <a:srgbClr val="FF0000"/>
              </a:solidFill>
              <a:round/>
              <a:headEnd/>
              <a:tailEnd/>
            </a:ln>
          </p:spPr>
          <p:txBody>
            <a:bodyPr wrap="none" anchor="ctr"/>
            <a:lstStyle/>
            <a:p>
              <a:endParaRPr lang="en-US" dirty="0"/>
            </a:p>
          </p:txBody>
        </p:sp>
      </p:grpSp>
      <p:sp>
        <p:nvSpPr>
          <p:cNvPr id="429104" name="Text Box 48"/>
          <p:cNvSpPr txBox="1">
            <a:spLocks noChangeArrowheads="1"/>
          </p:cNvSpPr>
          <p:nvPr/>
        </p:nvSpPr>
        <p:spPr bwMode="auto">
          <a:xfrm>
            <a:off x="14945163" y="4860925"/>
            <a:ext cx="2016620" cy="1071949"/>
          </a:xfrm>
          <a:prstGeom prst="rect">
            <a:avLst/>
          </a:prstGeom>
          <a:noFill/>
          <a:ln w="9525">
            <a:noFill/>
            <a:miter lim="800000"/>
            <a:headEnd/>
            <a:tailEnd/>
          </a:ln>
        </p:spPr>
        <p:txBody>
          <a:bodyPr wrap="none" lIns="192902" tIns="96451" rIns="192902" bIns="96451">
            <a:spAutoFit/>
          </a:bodyPr>
          <a:lstStyle/>
          <a:p>
            <a:r>
              <a:rPr lang="en-US" dirty="0">
                <a:solidFill>
                  <a:srgbClr val="006600"/>
                </a:solidFill>
              </a:rPr>
              <a:t>reset</a:t>
            </a:r>
          </a:p>
        </p:txBody>
      </p:sp>
      <p:grpSp>
        <p:nvGrpSpPr>
          <p:cNvPr id="7" name="Group 49"/>
          <p:cNvGrpSpPr>
            <a:grpSpLocks/>
          </p:cNvGrpSpPr>
          <p:nvPr/>
        </p:nvGrpSpPr>
        <p:grpSpPr bwMode="auto">
          <a:xfrm>
            <a:off x="15845474" y="5806105"/>
            <a:ext cx="2520870" cy="1620308"/>
            <a:chOff x="2880" y="2064"/>
            <a:chExt cx="672" cy="576"/>
          </a:xfrm>
        </p:grpSpPr>
        <p:sp>
          <p:nvSpPr>
            <p:cNvPr id="10309" name="Line 50"/>
            <p:cNvSpPr>
              <a:spLocks noChangeShapeType="1"/>
            </p:cNvSpPr>
            <p:nvPr/>
          </p:nvSpPr>
          <p:spPr bwMode="auto">
            <a:xfrm flipV="1">
              <a:off x="2880" y="2400"/>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10310" name="Line 51"/>
            <p:cNvSpPr>
              <a:spLocks noChangeShapeType="1"/>
            </p:cNvSpPr>
            <p:nvPr/>
          </p:nvSpPr>
          <p:spPr bwMode="auto">
            <a:xfrm flipV="1">
              <a:off x="2880" y="2064"/>
              <a:ext cx="0" cy="288"/>
            </a:xfrm>
            <a:prstGeom prst="line">
              <a:avLst/>
            </a:prstGeom>
            <a:noFill/>
            <a:ln w="28575">
              <a:solidFill>
                <a:srgbClr val="FF0000"/>
              </a:solidFill>
              <a:round/>
              <a:headEnd/>
              <a:tailEnd/>
            </a:ln>
          </p:spPr>
          <p:txBody>
            <a:bodyPr wrap="none" anchor="ctr"/>
            <a:lstStyle/>
            <a:p>
              <a:endParaRPr lang="en-US" dirty="0"/>
            </a:p>
          </p:txBody>
        </p:sp>
        <p:sp>
          <p:nvSpPr>
            <p:cNvPr id="10311" name="Freeform 52"/>
            <p:cNvSpPr>
              <a:spLocks/>
            </p:cNvSpPr>
            <p:nvPr/>
          </p:nvSpPr>
          <p:spPr bwMode="auto">
            <a:xfrm>
              <a:off x="2880" y="2064"/>
              <a:ext cx="672" cy="288"/>
            </a:xfrm>
            <a:custGeom>
              <a:avLst/>
              <a:gdLst>
                <a:gd name="T0" fmla="*/ 0 w 912"/>
                <a:gd name="T1" fmla="*/ 0 h 288"/>
                <a:gd name="T2" fmla="*/ 31 w 912"/>
                <a:gd name="T3" fmla="*/ 144 h 288"/>
                <a:gd name="T4" fmla="*/ 114 w 912"/>
                <a:gd name="T5" fmla="*/ 240 h 288"/>
                <a:gd name="T6" fmla="*/ 198 w 912"/>
                <a:gd name="T7" fmla="*/ 288 h 288"/>
                <a:gd name="T8" fmla="*/ 0 60000 65536"/>
                <a:gd name="T9" fmla="*/ 0 60000 65536"/>
                <a:gd name="T10" fmla="*/ 0 60000 65536"/>
                <a:gd name="T11" fmla="*/ 0 60000 65536"/>
                <a:gd name="T12" fmla="*/ 0 w 912"/>
                <a:gd name="T13" fmla="*/ 0 h 288"/>
                <a:gd name="T14" fmla="*/ 912 w 912"/>
                <a:gd name="T15" fmla="*/ 288 h 288"/>
              </a:gdLst>
              <a:ahLst/>
              <a:cxnLst>
                <a:cxn ang="T8">
                  <a:pos x="T0" y="T1"/>
                </a:cxn>
                <a:cxn ang="T9">
                  <a:pos x="T2" y="T3"/>
                </a:cxn>
                <a:cxn ang="T10">
                  <a:pos x="T4" y="T5"/>
                </a:cxn>
                <a:cxn ang="T11">
                  <a:pos x="T6" y="T7"/>
                </a:cxn>
              </a:cxnLst>
              <a:rect l="T12" t="T13" r="T14" b="T15"/>
              <a:pathLst>
                <a:path w="912" h="288">
                  <a:moveTo>
                    <a:pt x="0" y="0"/>
                  </a:moveTo>
                  <a:cubicBezTo>
                    <a:pt x="28" y="52"/>
                    <a:pt x="56" y="104"/>
                    <a:pt x="144" y="144"/>
                  </a:cubicBezTo>
                  <a:cubicBezTo>
                    <a:pt x="232" y="184"/>
                    <a:pt x="400" y="216"/>
                    <a:pt x="528" y="240"/>
                  </a:cubicBezTo>
                  <a:cubicBezTo>
                    <a:pt x="656" y="264"/>
                    <a:pt x="848" y="280"/>
                    <a:pt x="912" y="288"/>
                  </a:cubicBezTo>
                </a:path>
              </a:pathLst>
            </a:custGeom>
            <a:noFill/>
            <a:ln w="28575">
              <a:solidFill>
                <a:srgbClr val="FF0000"/>
              </a:solidFill>
              <a:round/>
              <a:headEnd/>
              <a:tailEnd/>
            </a:ln>
          </p:spPr>
          <p:txBody>
            <a:bodyPr wrap="none" anchor="ctr"/>
            <a:lstStyle/>
            <a:p>
              <a:endParaRPr lang="en-US" dirty="0"/>
            </a:p>
          </p:txBody>
        </p:sp>
      </p:grpSp>
      <p:sp>
        <p:nvSpPr>
          <p:cNvPr id="10268" name="Rectangle 53"/>
          <p:cNvSpPr>
            <a:spLocks noChangeArrowheads="1"/>
          </p:cNvSpPr>
          <p:nvPr/>
        </p:nvSpPr>
        <p:spPr bwMode="auto">
          <a:xfrm>
            <a:off x="5761991" y="4995952"/>
            <a:ext cx="360124" cy="1215231"/>
          </a:xfrm>
          <a:prstGeom prst="rect">
            <a:avLst/>
          </a:prstGeom>
          <a:solidFill>
            <a:schemeClr val="tx1">
              <a:lumMod val="50000"/>
              <a:lumOff val="50000"/>
            </a:schemeClr>
          </a:solidFill>
          <a:ln w="28575">
            <a:solidFill>
              <a:schemeClr val="tx1"/>
            </a:solidFill>
            <a:miter lim="800000"/>
            <a:headEnd/>
            <a:tailEnd/>
          </a:ln>
        </p:spPr>
        <p:txBody>
          <a:bodyPr wrap="none" lIns="192902" tIns="96451" rIns="192902" bIns="96451" anchor="ctr"/>
          <a:lstStyle/>
          <a:p>
            <a:endParaRPr lang="en-US" dirty="0"/>
          </a:p>
        </p:txBody>
      </p:sp>
      <p:sp>
        <p:nvSpPr>
          <p:cNvPr id="10269" name="Line 54"/>
          <p:cNvSpPr>
            <a:spLocks noChangeShapeType="1"/>
          </p:cNvSpPr>
          <p:nvPr/>
        </p:nvSpPr>
        <p:spPr bwMode="auto">
          <a:xfrm>
            <a:off x="7022425" y="5401028"/>
            <a:ext cx="720249" cy="0"/>
          </a:xfrm>
          <a:prstGeom prst="line">
            <a:avLst/>
          </a:prstGeom>
          <a:noFill/>
          <a:ln w="28575">
            <a:solidFill>
              <a:schemeClr val="tx1"/>
            </a:solidFill>
            <a:round/>
            <a:headEnd/>
            <a:tailEnd/>
          </a:ln>
        </p:spPr>
        <p:txBody>
          <a:bodyPr wrap="none" lIns="192902" tIns="96451" rIns="192902" bIns="96451" anchor="ctr"/>
          <a:lstStyle/>
          <a:p>
            <a:endParaRPr lang="en-US" dirty="0"/>
          </a:p>
        </p:txBody>
      </p:sp>
      <p:sp>
        <p:nvSpPr>
          <p:cNvPr id="10270" name="Line 55"/>
          <p:cNvSpPr>
            <a:spLocks noChangeShapeType="1"/>
          </p:cNvSpPr>
          <p:nvPr/>
        </p:nvSpPr>
        <p:spPr bwMode="auto">
          <a:xfrm>
            <a:off x="7022425" y="5671079"/>
            <a:ext cx="720249" cy="0"/>
          </a:xfrm>
          <a:prstGeom prst="line">
            <a:avLst/>
          </a:prstGeom>
          <a:noFill/>
          <a:ln w="28575">
            <a:solidFill>
              <a:schemeClr val="tx1"/>
            </a:solidFill>
            <a:round/>
            <a:headEnd/>
            <a:tailEnd/>
          </a:ln>
        </p:spPr>
        <p:txBody>
          <a:bodyPr wrap="none" lIns="192902" tIns="96451" rIns="192902" bIns="96451" anchor="ctr"/>
          <a:lstStyle/>
          <a:p>
            <a:endParaRPr lang="en-US" dirty="0"/>
          </a:p>
        </p:txBody>
      </p:sp>
      <p:sp>
        <p:nvSpPr>
          <p:cNvPr id="10271" name="Oval 56"/>
          <p:cNvSpPr>
            <a:spLocks noChangeArrowheads="1"/>
          </p:cNvSpPr>
          <p:nvPr/>
        </p:nvSpPr>
        <p:spPr bwMode="auto">
          <a:xfrm>
            <a:off x="2208872" y="5401028"/>
            <a:ext cx="864299" cy="945180"/>
          </a:xfrm>
          <a:prstGeom prst="ellipse">
            <a:avLst/>
          </a:prstGeom>
          <a:noFill/>
          <a:ln w="28575">
            <a:solidFill>
              <a:schemeClr val="tx1"/>
            </a:solidFill>
            <a:round/>
            <a:headEnd/>
            <a:tailEnd/>
          </a:ln>
        </p:spPr>
        <p:txBody>
          <a:bodyPr wrap="none" lIns="192902" tIns="96451" rIns="192902" bIns="96451" anchor="ctr"/>
          <a:lstStyle/>
          <a:p>
            <a:endParaRPr lang="en-US" dirty="0"/>
          </a:p>
        </p:txBody>
      </p:sp>
      <p:sp>
        <p:nvSpPr>
          <p:cNvPr id="10272" name="Oval 57"/>
          <p:cNvSpPr>
            <a:spLocks noChangeArrowheads="1"/>
          </p:cNvSpPr>
          <p:nvPr/>
        </p:nvSpPr>
        <p:spPr bwMode="auto">
          <a:xfrm>
            <a:off x="4861680" y="4050772"/>
            <a:ext cx="4415275" cy="3375641"/>
          </a:xfrm>
          <a:prstGeom prst="ellipse">
            <a:avLst/>
          </a:prstGeom>
          <a:noFill/>
          <a:ln w="9525">
            <a:solidFill>
              <a:srgbClr val="FF0000"/>
            </a:solidFill>
            <a:prstDash val="sysDot"/>
            <a:round/>
            <a:headEnd/>
            <a:tailEnd/>
          </a:ln>
        </p:spPr>
        <p:txBody>
          <a:bodyPr wrap="none" lIns="192902" tIns="96451" rIns="192902" bIns="96451" anchor="ctr"/>
          <a:lstStyle/>
          <a:p>
            <a:pPr algn="ctr"/>
            <a:endParaRPr lang="fr-FR" b="1"/>
          </a:p>
        </p:txBody>
      </p:sp>
      <p:sp>
        <p:nvSpPr>
          <p:cNvPr id="10273" name="Rectangle 58"/>
          <p:cNvSpPr>
            <a:spLocks noChangeArrowheads="1"/>
          </p:cNvSpPr>
          <p:nvPr/>
        </p:nvSpPr>
        <p:spPr bwMode="auto">
          <a:xfrm>
            <a:off x="8282861" y="5130977"/>
            <a:ext cx="900311" cy="945180"/>
          </a:xfrm>
          <a:prstGeom prst="rect">
            <a:avLst/>
          </a:prstGeom>
          <a:noFill/>
          <a:ln w="9525">
            <a:solidFill>
              <a:schemeClr val="tx1"/>
            </a:solidFill>
            <a:miter lim="800000"/>
            <a:headEnd/>
            <a:tailEnd/>
          </a:ln>
        </p:spPr>
        <p:txBody>
          <a:bodyPr wrap="none" lIns="192902" tIns="96451" rIns="192902" bIns="96451" anchor="ctr"/>
          <a:lstStyle/>
          <a:p>
            <a:endParaRPr lang="en-US" dirty="0"/>
          </a:p>
        </p:txBody>
      </p:sp>
      <p:graphicFrame>
        <p:nvGraphicFramePr>
          <p:cNvPr id="10245" name="Object 59"/>
          <p:cNvGraphicFramePr>
            <a:graphicFrameLocks noChangeAspect="1"/>
          </p:cNvGraphicFramePr>
          <p:nvPr/>
        </p:nvGraphicFramePr>
        <p:xfrm>
          <a:off x="8282861" y="5130977"/>
          <a:ext cx="994094" cy="942368"/>
        </p:xfrm>
        <a:graphic>
          <a:graphicData uri="http://schemas.openxmlformats.org/presentationml/2006/ole">
            <mc:AlternateContent xmlns:mc="http://schemas.openxmlformats.org/markup-compatibility/2006">
              <mc:Choice xmlns:v="urn:schemas-microsoft-com:vml" Requires="v">
                <p:oleObj spid="_x0000_s152779" name="Equation" r:id="rId14" imgW="139680" imgH="177480" progId="Equation.3">
                  <p:embed/>
                </p:oleObj>
              </mc:Choice>
              <mc:Fallback>
                <p:oleObj name="Equation" r:id="rId14" imgW="139680" imgH="177480" progId="Equation.3">
                  <p:embed/>
                  <p:pic>
                    <p:nvPicPr>
                      <p:cNvPr id="0" name="Object 5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82861" y="5130977"/>
                        <a:ext cx="994094" cy="94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0274" name="Line 60"/>
          <p:cNvSpPr>
            <a:spLocks noChangeShapeType="1"/>
          </p:cNvSpPr>
          <p:nvPr/>
        </p:nvSpPr>
        <p:spPr bwMode="auto">
          <a:xfrm flipV="1">
            <a:off x="3961368" y="3780719"/>
            <a:ext cx="720249" cy="135026"/>
          </a:xfrm>
          <a:prstGeom prst="line">
            <a:avLst/>
          </a:prstGeom>
          <a:noFill/>
          <a:ln w="28575">
            <a:solidFill>
              <a:schemeClr val="tx1"/>
            </a:solidFill>
            <a:round/>
            <a:headEnd/>
            <a:tailEnd/>
          </a:ln>
        </p:spPr>
        <p:txBody>
          <a:bodyPr wrap="none" lIns="192902" tIns="96451" rIns="192902" bIns="96451" anchor="ctr"/>
          <a:lstStyle/>
          <a:p>
            <a:endParaRPr lang="en-US" dirty="0"/>
          </a:p>
        </p:txBody>
      </p:sp>
      <p:sp>
        <p:nvSpPr>
          <p:cNvPr id="10275" name="Line 61"/>
          <p:cNvSpPr>
            <a:spLocks noChangeShapeType="1"/>
          </p:cNvSpPr>
          <p:nvPr/>
        </p:nvSpPr>
        <p:spPr bwMode="auto">
          <a:xfrm flipV="1">
            <a:off x="2700932" y="3915746"/>
            <a:ext cx="0" cy="1485283"/>
          </a:xfrm>
          <a:prstGeom prst="line">
            <a:avLst/>
          </a:prstGeom>
          <a:noFill/>
          <a:ln w="9525">
            <a:solidFill>
              <a:schemeClr val="tx1"/>
            </a:solidFill>
            <a:round/>
            <a:headEnd/>
            <a:tailEnd/>
          </a:ln>
        </p:spPr>
        <p:txBody>
          <a:bodyPr wrap="none" lIns="192902" tIns="96451" rIns="192902" bIns="96451" anchor="ctr"/>
          <a:lstStyle/>
          <a:p>
            <a:endParaRPr lang="en-US" dirty="0"/>
          </a:p>
        </p:txBody>
      </p:sp>
      <p:grpSp>
        <p:nvGrpSpPr>
          <p:cNvPr id="8" name="Group 62"/>
          <p:cNvGrpSpPr>
            <a:grpSpLocks/>
          </p:cNvGrpSpPr>
          <p:nvPr/>
        </p:nvGrpSpPr>
        <p:grpSpPr bwMode="auto">
          <a:xfrm>
            <a:off x="2160746" y="6886311"/>
            <a:ext cx="1080373" cy="135026"/>
            <a:chOff x="576" y="2448"/>
            <a:chExt cx="240" cy="48"/>
          </a:xfrm>
        </p:grpSpPr>
        <p:sp>
          <p:nvSpPr>
            <p:cNvPr id="10307" name="Line 63"/>
            <p:cNvSpPr>
              <a:spLocks noChangeShapeType="1"/>
            </p:cNvSpPr>
            <p:nvPr/>
          </p:nvSpPr>
          <p:spPr bwMode="auto">
            <a:xfrm>
              <a:off x="576" y="2448"/>
              <a:ext cx="240" cy="0"/>
            </a:xfrm>
            <a:prstGeom prst="line">
              <a:avLst/>
            </a:prstGeom>
            <a:noFill/>
            <a:ln w="9525">
              <a:solidFill>
                <a:schemeClr val="tx1"/>
              </a:solidFill>
              <a:round/>
              <a:headEnd/>
              <a:tailEnd/>
            </a:ln>
          </p:spPr>
          <p:txBody>
            <a:bodyPr wrap="none" anchor="ctr"/>
            <a:lstStyle/>
            <a:p>
              <a:endParaRPr lang="en-US" dirty="0"/>
            </a:p>
          </p:txBody>
        </p:sp>
        <p:sp>
          <p:nvSpPr>
            <p:cNvPr id="10308" name="Line 64"/>
            <p:cNvSpPr>
              <a:spLocks noChangeShapeType="1"/>
            </p:cNvSpPr>
            <p:nvPr/>
          </p:nvSpPr>
          <p:spPr bwMode="auto">
            <a:xfrm>
              <a:off x="624" y="2496"/>
              <a:ext cx="144" cy="0"/>
            </a:xfrm>
            <a:prstGeom prst="line">
              <a:avLst/>
            </a:prstGeom>
            <a:noFill/>
            <a:ln w="9525">
              <a:solidFill>
                <a:schemeClr val="tx1"/>
              </a:solidFill>
              <a:round/>
              <a:headEnd/>
              <a:tailEnd/>
            </a:ln>
          </p:spPr>
          <p:txBody>
            <a:bodyPr wrap="none" anchor="ctr"/>
            <a:lstStyle/>
            <a:p>
              <a:endParaRPr lang="en-US" dirty="0"/>
            </a:p>
          </p:txBody>
        </p:sp>
      </p:grpSp>
      <p:grpSp>
        <p:nvGrpSpPr>
          <p:cNvPr id="9" name="Group 65"/>
          <p:cNvGrpSpPr>
            <a:grpSpLocks/>
          </p:cNvGrpSpPr>
          <p:nvPr/>
        </p:nvGrpSpPr>
        <p:grpSpPr bwMode="auto">
          <a:xfrm>
            <a:off x="6302177" y="6886311"/>
            <a:ext cx="900311" cy="135026"/>
            <a:chOff x="576" y="2448"/>
            <a:chExt cx="240" cy="48"/>
          </a:xfrm>
        </p:grpSpPr>
        <p:sp>
          <p:nvSpPr>
            <p:cNvPr id="10305" name="Line 66"/>
            <p:cNvSpPr>
              <a:spLocks noChangeShapeType="1"/>
            </p:cNvSpPr>
            <p:nvPr/>
          </p:nvSpPr>
          <p:spPr bwMode="auto">
            <a:xfrm>
              <a:off x="576" y="2448"/>
              <a:ext cx="240" cy="0"/>
            </a:xfrm>
            <a:prstGeom prst="line">
              <a:avLst/>
            </a:prstGeom>
            <a:noFill/>
            <a:ln w="9525">
              <a:solidFill>
                <a:schemeClr val="tx1"/>
              </a:solidFill>
              <a:round/>
              <a:headEnd/>
              <a:tailEnd/>
            </a:ln>
          </p:spPr>
          <p:txBody>
            <a:bodyPr wrap="none" anchor="ctr"/>
            <a:lstStyle/>
            <a:p>
              <a:endParaRPr lang="en-US" dirty="0"/>
            </a:p>
          </p:txBody>
        </p:sp>
        <p:sp>
          <p:nvSpPr>
            <p:cNvPr id="10306" name="Line 67"/>
            <p:cNvSpPr>
              <a:spLocks noChangeShapeType="1"/>
            </p:cNvSpPr>
            <p:nvPr/>
          </p:nvSpPr>
          <p:spPr bwMode="auto">
            <a:xfrm>
              <a:off x="624" y="2496"/>
              <a:ext cx="144" cy="0"/>
            </a:xfrm>
            <a:prstGeom prst="line">
              <a:avLst/>
            </a:prstGeom>
            <a:noFill/>
            <a:ln w="9525">
              <a:solidFill>
                <a:schemeClr val="tx1"/>
              </a:solidFill>
              <a:round/>
              <a:headEnd/>
              <a:tailEnd/>
            </a:ln>
          </p:spPr>
          <p:txBody>
            <a:bodyPr wrap="none" anchor="ctr"/>
            <a:lstStyle/>
            <a:p>
              <a:endParaRPr lang="en-US" dirty="0"/>
            </a:p>
          </p:txBody>
        </p:sp>
      </p:grpSp>
      <p:cxnSp>
        <p:nvCxnSpPr>
          <p:cNvPr id="10278" name="AutoShape 68"/>
          <p:cNvCxnSpPr>
            <a:cxnSpLocks noChangeShapeType="1"/>
            <a:endCxn id="10274" idx="0"/>
          </p:cNvCxnSpPr>
          <p:nvPr/>
        </p:nvCxnSpPr>
        <p:spPr bwMode="auto">
          <a:xfrm>
            <a:off x="2700933" y="3915745"/>
            <a:ext cx="1260436" cy="25318"/>
          </a:xfrm>
          <a:prstGeom prst="straightConnector1">
            <a:avLst/>
          </a:prstGeom>
          <a:noFill/>
          <a:ln w="9525">
            <a:solidFill>
              <a:schemeClr val="tx1"/>
            </a:solidFill>
            <a:round/>
            <a:headEnd/>
            <a:tailEnd/>
          </a:ln>
        </p:spPr>
      </p:cxnSp>
      <p:sp>
        <p:nvSpPr>
          <p:cNvPr id="10279" name="Line 69"/>
          <p:cNvSpPr>
            <a:spLocks noChangeShapeType="1"/>
          </p:cNvSpPr>
          <p:nvPr/>
        </p:nvSpPr>
        <p:spPr bwMode="auto">
          <a:xfrm>
            <a:off x="5942053" y="4590875"/>
            <a:ext cx="0" cy="405077"/>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10280" name="Line 70"/>
          <p:cNvSpPr>
            <a:spLocks noChangeShapeType="1"/>
          </p:cNvSpPr>
          <p:nvPr/>
        </p:nvSpPr>
        <p:spPr bwMode="auto">
          <a:xfrm flipV="1">
            <a:off x="7382550" y="4590874"/>
            <a:ext cx="0" cy="810154"/>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10282" name="Line 72"/>
          <p:cNvSpPr>
            <a:spLocks noChangeShapeType="1"/>
          </p:cNvSpPr>
          <p:nvPr/>
        </p:nvSpPr>
        <p:spPr bwMode="auto">
          <a:xfrm>
            <a:off x="5942053" y="6211183"/>
            <a:ext cx="0" cy="405077"/>
          </a:xfrm>
          <a:prstGeom prst="line">
            <a:avLst/>
          </a:prstGeom>
          <a:noFill/>
          <a:ln w="9525">
            <a:solidFill>
              <a:schemeClr val="tx1"/>
            </a:solidFill>
            <a:round/>
            <a:headEnd/>
            <a:tailEnd/>
          </a:ln>
        </p:spPr>
        <p:txBody>
          <a:bodyPr wrap="none" lIns="192902" tIns="96451" rIns="192902" bIns="96451" anchor="ctr"/>
          <a:lstStyle/>
          <a:p>
            <a:endParaRPr lang="en-US" dirty="0"/>
          </a:p>
        </p:txBody>
      </p:sp>
      <p:cxnSp>
        <p:nvCxnSpPr>
          <p:cNvPr id="10283" name="AutoShape 73"/>
          <p:cNvCxnSpPr>
            <a:cxnSpLocks noChangeShapeType="1"/>
            <a:stCxn id="10279" idx="0"/>
            <a:endCxn id="10280" idx="1"/>
          </p:cNvCxnSpPr>
          <p:nvPr/>
        </p:nvCxnSpPr>
        <p:spPr bwMode="auto">
          <a:xfrm>
            <a:off x="5942052" y="4590874"/>
            <a:ext cx="1440498" cy="0"/>
          </a:xfrm>
          <a:prstGeom prst="straightConnector1">
            <a:avLst/>
          </a:prstGeom>
          <a:noFill/>
          <a:ln w="9525">
            <a:solidFill>
              <a:schemeClr val="tx1"/>
            </a:solidFill>
            <a:round/>
            <a:headEnd/>
            <a:tailEnd/>
          </a:ln>
        </p:spPr>
      </p:cxnSp>
      <p:cxnSp>
        <p:nvCxnSpPr>
          <p:cNvPr id="10284" name="AutoShape 74"/>
          <p:cNvCxnSpPr>
            <a:cxnSpLocks noChangeShapeType="1"/>
            <a:stCxn id="10282" idx="1"/>
          </p:cNvCxnSpPr>
          <p:nvPr/>
        </p:nvCxnSpPr>
        <p:spPr bwMode="auto">
          <a:xfrm flipV="1">
            <a:off x="5942053" y="6616258"/>
            <a:ext cx="1440496" cy="2"/>
          </a:xfrm>
          <a:prstGeom prst="straightConnector1">
            <a:avLst/>
          </a:prstGeom>
          <a:noFill/>
          <a:ln w="9525">
            <a:solidFill>
              <a:schemeClr val="tx1"/>
            </a:solidFill>
            <a:round/>
            <a:headEnd/>
            <a:tailEnd/>
          </a:ln>
        </p:spPr>
      </p:cxnSp>
      <p:sp>
        <p:nvSpPr>
          <p:cNvPr id="10285" name="Line 75"/>
          <p:cNvSpPr>
            <a:spLocks noChangeShapeType="1"/>
          </p:cNvSpPr>
          <p:nvPr/>
        </p:nvSpPr>
        <p:spPr bwMode="auto">
          <a:xfrm>
            <a:off x="6662301" y="6616261"/>
            <a:ext cx="0" cy="270051"/>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10286" name="Line 76"/>
          <p:cNvSpPr>
            <a:spLocks noChangeShapeType="1"/>
          </p:cNvSpPr>
          <p:nvPr/>
        </p:nvSpPr>
        <p:spPr bwMode="auto">
          <a:xfrm>
            <a:off x="8462923" y="6076157"/>
            <a:ext cx="0" cy="540103"/>
          </a:xfrm>
          <a:prstGeom prst="line">
            <a:avLst/>
          </a:prstGeom>
          <a:noFill/>
          <a:ln w="9525">
            <a:solidFill>
              <a:schemeClr val="tx1"/>
            </a:solidFill>
            <a:round/>
            <a:headEnd/>
            <a:tailEnd/>
          </a:ln>
        </p:spPr>
        <p:txBody>
          <a:bodyPr wrap="none" lIns="192902" tIns="96451" rIns="192902" bIns="96451" anchor="ctr"/>
          <a:lstStyle/>
          <a:p>
            <a:endParaRPr lang="en-US" dirty="0"/>
          </a:p>
        </p:txBody>
      </p:sp>
      <p:cxnSp>
        <p:nvCxnSpPr>
          <p:cNvPr id="10287" name="AutoShape 77"/>
          <p:cNvCxnSpPr>
            <a:cxnSpLocks noChangeShapeType="1"/>
            <a:endCxn id="10286" idx="1"/>
          </p:cNvCxnSpPr>
          <p:nvPr/>
        </p:nvCxnSpPr>
        <p:spPr bwMode="auto">
          <a:xfrm>
            <a:off x="7382549" y="6616258"/>
            <a:ext cx="1080374" cy="2"/>
          </a:xfrm>
          <a:prstGeom prst="straightConnector1">
            <a:avLst/>
          </a:prstGeom>
          <a:noFill/>
          <a:ln w="9525">
            <a:solidFill>
              <a:schemeClr val="tx1"/>
            </a:solidFill>
            <a:round/>
            <a:headEnd/>
            <a:tailEnd/>
          </a:ln>
        </p:spPr>
      </p:cxnSp>
      <p:sp>
        <p:nvSpPr>
          <p:cNvPr id="10288" name="Line 78"/>
          <p:cNvSpPr>
            <a:spLocks noChangeShapeType="1"/>
          </p:cNvSpPr>
          <p:nvPr/>
        </p:nvSpPr>
        <p:spPr bwMode="auto">
          <a:xfrm>
            <a:off x="8462923" y="4860926"/>
            <a:ext cx="0" cy="270051"/>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10289" name="Line 79"/>
          <p:cNvSpPr>
            <a:spLocks noChangeShapeType="1"/>
          </p:cNvSpPr>
          <p:nvPr/>
        </p:nvSpPr>
        <p:spPr bwMode="auto">
          <a:xfrm>
            <a:off x="7382550" y="4860925"/>
            <a:ext cx="1080373" cy="0"/>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10290" name="Line 80"/>
          <p:cNvSpPr>
            <a:spLocks noChangeShapeType="1"/>
          </p:cNvSpPr>
          <p:nvPr/>
        </p:nvSpPr>
        <p:spPr bwMode="auto">
          <a:xfrm flipV="1">
            <a:off x="6662301" y="3915746"/>
            <a:ext cx="0" cy="675129"/>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10291" name="Line 81"/>
          <p:cNvSpPr>
            <a:spLocks noChangeShapeType="1"/>
          </p:cNvSpPr>
          <p:nvPr/>
        </p:nvSpPr>
        <p:spPr bwMode="auto">
          <a:xfrm flipH="1">
            <a:off x="4681617" y="3915745"/>
            <a:ext cx="1980685" cy="0"/>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10292" name="Line 82"/>
          <p:cNvSpPr>
            <a:spLocks noChangeShapeType="1"/>
          </p:cNvSpPr>
          <p:nvPr/>
        </p:nvSpPr>
        <p:spPr bwMode="auto">
          <a:xfrm>
            <a:off x="2700932" y="6346209"/>
            <a:ext cx="0" cy="540103"/>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10293" name="Text Box 83"/>
          <p:cNvSpPr txBox="1">
            <a:spLocks noChangeArrowheads="1"/>
          </p:cNvSpPr>
          <p:nvPr/>
        </p:nvSpPr>
        <p:spPr bwMode="auto">
          <a:xfrm>
            <a:off x="2303296" y="5305726"/>
            <a:ext cx="593153" cy="1071949"/>
          </a:xfrm>
          <a:prstGeom prst="rect">
            <a:avLst/>
          </a:prstGeom>
          <a:noFill/>
          <a:ln w="9525">
            <a:noFill/>
            <a:miter lim="800000"/>
            <a:headEnd/>
            <a:tailEnd/>
          </a:ln>
        </p:spPr>
        <p:txBody>
          <a:bodyPr wrap="none" lIns="192902" tIns="96451" rIns="192902" bIns="96451">
            <a:spAutoFit/>
          </a:bodyPr>
          <a:lstStyle/>
          <a:p>
            <a:r>
              <a:rPr lang="en-US" b="1" i="1" dirty="0"/>
              <a:t>I</a:t>
            </a:r>
            <a:endParaRPr lang="en-US" dirty="0"/>
          </a:p>
        </p:txBody>
      </p:sp>
      <p:grpSp>
        <p:nvGrpSpPr>
          <p:cNvPr id="10" name="Group 84"/>
          <p:cNvGrpSpPr>
            <a:grpSpLocks/>
          </p:cNvGrpSpPr>
          <p:nvPr/>
        </p:nvGrpSpPr>
        <p:grpSpPr bwMode="auto">
          <a:xfrm>
            <a:off x="1441366" y="1485282"/>
            <a:ext cx="3961368" cy="2025386"/>
            <a:chOff x="288" y="528"/>
            <a:chExt cx="1056" cy="720"/>
          </a:xfrm>
        </p:grpSpPr>
        <p:sp>
          <p:nvSpPr>
            <p:cNvPr id="10297" name="Freeform 85"/>
            <p:cNvSpPr>
              <a:spLocks/>
            </p:cNvSpPr>
            <p:nvPr/>
          </p:nvSpPr>
          <p:spPr bwMode="auto">
            <a:xfrm>
              <a:off x="288" y="624"/>
              <a:ext cx="1056" cy="168"/>
            </a:xfrm>
            <a:custGeom>
              <a:avLst/>
              <a:gdLst>
                <a:gd name="T0" fmla="*/ 0 w 1056"/>
                <a:gd name="T1" fmla="*/ 144 h 168"/>
                <a:gd name="T2" fmla="*/ 624 w 1056"/>
                <a:gd name="T3" fmla="*/ 144 h 168"/>
                <a:gd name="T4" fmla="*/ 1056 w 1056"/>
                <a:gd name="T5" fmla="*/ 0 h 168"/>
                <a:gd name="T6" fmla="*/ 0 60000 65536"/>
                <a:gd name="T7" fmla="*/ 0 60000 65536"/>
                <a:gd name="T8" fmla="*/ 0 60000 65536"/>
                <a:gd name="T9" fmla="*/ 0 w 1056"/>
                <a:gd name="T10" fmla="*/ 0 h 168"/>
                <a:gd name="T11" fmla="*/ 1056 w 1056"/>
                <a:gd name="T12" fmla="*/ 168 h 168"/>
              </a:gdLst>
              <a:ahLst/>
              <a:cxnLst>
                <a:cxn ang="T6">
                  <a:pos x="T0" y="T1"/>
                </a:cxn>
                <a:cxn ang="T7">
                  <a:pos x="T2" y="T3"/>
                </a:cxn>
                <a:cxn ang="T8">
                  <a:pos x="T4" y="T5"/>
                </a:cxn>
              </a:cxnLst>
              <a:rect l="T9" t="T10" r="T11" b="T12"/>
              <a:pathLst>
                <a:path w="1056" h="168">
                  <a:moveTo>
                    <a:pt x="0" y="144"/>
                  </a:moveTo>
                  <a:cubicBezTo>
                    <a:pt x="224" y="156"/>
                    <a:pt x="448" y="168"/>
                    <a:pt x="624" y="144"/>
                  </a:cubicBezTo>
                  <a:cubicBezTo>
                    <a:pt x="800" y="120"/>
                    <a:pt x="984" y="24"/>
                    <a:pt x="1056" y="0"/>
                  </a:cubicBezTo>
                </a:path>
              </a:pathLst>
            </a:custGeom>
            <a:noFill/>
            <a:ln w="9525">
              <a:solidFill>
                <a:srgbClr val="006600"/>
              </a:solidFill>
              <a:round/>
              <a:headEnd/>
              <a:tailEnd/>
            </a:ln>
          </p:spPr>
          <p:txBody>
            <a:bodyPr wrap="none" anchor="ctr"/>
            <a:lstStyle/>
            <a:p>
              <a:endParaRPr lang="en-US" dirty="0"/>
            </a:p>
          </p:txBody>
        </p:sp>
        <p:grpSp>
          <p:nvGrpSpPr>
            <p:cNvPr id="11" name="Group 86"/>
            <p:cNvGrpSpPr>
              <a:grpSpLocks/>
            </p:cNvGrpSpPr>
            <p:nvPr/>
          </p:nvGrpSpPr>
          <p:grpSpPr bwMode="auto">
            <a:xfrm>
              <a:off x="288" y="528"/>
              <a:ext cx="672" cy="585"/>
              <a:chOff x="288" y="528"/>
              <a:chExt cx="672" cy="585"/>
            </a:xfrm>
          </p:grpSpPr>
          <p:sp>
            <p:nvSpPr>
              <p:cNvPr id="10301" name="Line 87"/>
              <p:cNvSpPr>
                <a:spLocks noChangeShapeType="1"/>
              </p:cNvSpPr>
              <p:nvPr/>
            </p:nvSpPr>
            <p:spPr bwMode="auto">
              <a:xfrm>
                <a:off x="672" y="672"/>
                <a:ext cx="288" cy="0"/>
              </a:xfrm>
              <a:prstGeom prst="line">
                <a:avLst/>
              </a:prstGeom>
              <a:noFill/>
              <a:ln w="28575">
                <a:solidFill>
                  <a:schemeClr val="tx1"/>
                </a:solidFill>
                <a:round/>
                <a:headEnd/>
                <a:tailEnd type="triangle" w="med" len="med"/>
              </a:ln>
            </p:spPr>
            <p:txBody>
              <a:bodyPr wrap="none" anchor="ctr"/>
              <a:lstStyle/>
              <a:p>
                <a:endParaRPr lang="en-US" dirty="0"/>
              </a:p>
            </p:txBody>
          </p:sp>
          <p:sp>
            <p:nvSpPr>
              <p:cNvPr id="10302" name="Line 88"/>
              <p:cNvSpPr>
                <a:spLocks noChangeShapeType="1"/>
              </p:cNvSpPr>
              <p:nvPr/>
            </p:nvSpPr>
            <p:spPr bwMode="auto">
              <a:xfrm>
                <a:off x="288" y="672"/>
                <a:ext cx="240" cy="0"/>
              </a:xfrm>
              <a:prstGeom prst="line">
                <a:avLst/>
              </a:prstGeom>
              <a:noFill/>
              <a:ln w="9525">
                <a:solidFill>
                  <a:schemeClr val="tx1"/>
                </a:solidFill>
                <a:round/>
                <a:headEnd/>
                <a:tailEnd/>
              </a:ln>
            </p:spPr>
            <p:txBody>
              <a:bodyPr wrap="none" anchor="ctr"/>
              <a:lstStyle/>
              <a:p>
                <a:endParaRPr lang="en-US" dirty="0"/>
              </a:p>
            </p:txBody>
          </p:sp>
          <p:sp>
            <p:nvSpPr>
              <p:cNvPr id="10303" name="Line 89"/>
              <p:cNvSpPr>
                <a:spLocks noChangeShapeType="1"/>
              </p:cNvSpPr>
              <p:nvPr/>
            </p:nvSpPr>
            <p:spPr bwMode="auto">
              <a:xfrm>
                <a:off x="384" y="528"/>
                <a:ext cx="0" cy="144"/>
              </a:xfrm>
              <a:prstGeom prst="line">
                <a:avLst/>
              </a:prstGeom>
              <a:noFill/>
              <a:ln w="28575">
                <a:solidFill>
                  <a:schemeClr val="tx1"/>
                </a:solidFill>
                <a:round/>
                <a:headEnd/>
                <a:tailEnd/>
              </a:ln>
            </p:spPr>
            <p:txBody>
              <a:bodyPr wrap="none" anchor="ctr"/>
              <a:lstStyle/>
              <a:p>
                <a:endParaRPr lang="en-US" dirty="0"/>
              </a:p>
            </p:txBody>
          </p:sp>
          <p:sp>
            <p:nvSpPr>
              <p:cNvPr id="10304" name="Text Box 90"/>
              <p:cNvSpPr txBox="1">
                <a:spLocks noChangeArrowheads="1"/>
              </p:cNvSpPr>
              <p:nvPr/>
            </p:nvSpPr>
            <p:spPr bwMode="auto">
              <a:xfrm>
                <a:off x="288" y="768"/>
                <a:ext cx="92" cy="345"/>
              </a:xfrm>
              <a:prstGeom prst="rect">
                <a:avLst/>
              </a:prstGeom>
              <a:noFill/>
              <a:ln w="9525">
                <a:noFill/>
                <a:miter lim="800000"/>
                <a:headEnd/>
                <a:tailEnd/>
              </a:ln>
            </p:spPr>
            <p:txBody>
              <a:bodyPr wrap="none">
                <a:spAutoFit/>
              </a:bodyPr>
              <a:lstStyle/>
              <a:p>
                <a:r>
                  <a:rPr lang="en-US" dirty="0"/>
                  <a:t>j</a:t>
                </a:r>
              </a:p>
            </p:txBody>
          </p:sp>
        </p:grpSp>
        <p:sp>
          <p:nvSpPr>
            <p:cNvPr id="10299" name="Line 91"/>
            <p:cNvSpPr>
              <a:spLocks noChangeShapeType="1"/>
            </p:cNvSpPr>
            <p:nvPr/>
          </p:nvSpPr>
          <p:spPr bwMode="auto">
            <a:xfrm>
              <a:off x="1104" y="912"/>
              <a:ext cx="0" cy="336"/>
            </a:xfrm>
            <a:prstGeom prst="line">
              <a:avLst/>
            </a:prstGeom>
            <a:noFill/>
            <a:ln w="28575">
              <a:solidFill>
                <a:schemeClr val="tx1"/>
              </a:solidFill>
              <a:round/>
              <a:headEnd/>
              <a:tailEnd type="triangle" w="med" len="med"/>
            </a:ln>
          </p:spPr>
          <p:txBody>
            <a:bodyPr wrap="none" anchor="ctr"/>
            <a:lstStyle/>
            <a:p>
              <a:endParaRPr lang="en-US" dirty="0"/>
            </a:p>
          </p:txBody>
        </p:sp>
        <p:sp>
          <p:nvSpPr>
            <p:cNvPr id="10300" name="Line 92"/>
            <p:cNvSpPr>
              <a:spLocks noChangeShapeType="1"/>
            </p:cNvSpPr>
            <p:nvPr/>
          </p:nvSpPr>
          <p:spPr bwMode="auto">
            <a:xfrm flipH="1">
              <a:off x="672" y="912"/>
              <a:ext cx="432" cy="0"/>
            </a:xfrm>
            <a:prstGeom prst="line">
              <a:avLst/>
            </a:prstGeom>
            <a:noFill/>
            <a:ln w="28575">
              <a:solidFill>
                <a:schemeClr val="tx1"/>
              </a:solidFill>
              <a:round/>
              <a:headEnd/>
              <a:tailEnd/>
            </a:ln>
          </p:spPr>
          <p:txBody>
            <a:bodyPr wrap="none" anchor="ctr"/>
            <a:lstStyle/>
            <a:p>
              <a:endParaRPr lang="en-US" dirty="0"/>
            </a:p>
          </p:txBody>
        </p:sp>
      </p:grpSp>
      <p:sp>
        <p:nvSpPr>
          <p:cNvPr id="10295" name="AutoShape 93"/>
          <p:cNvSpPr>
            <a:spLocks noChangeArrowheads="1"/>
          </p:cNvSpPr>
          <p:nvPr/>
        </p:nvSpPr>
        <p:spPr bwMode="auto">
          <a:xfrm>
            <a:off x="540187" y="8236568"/>
            <a:ext cx="16899588" cy="3375643"/>
          </a:xfrm>
          <a:prstGeom prst="roundRect">
            <a:avLst>
              <a:gd name="adj" fmla="val 16667"/>
            </a:avLst>
          </a:prstGeom>
          <a:noFill/>
          <a:ln w="9525">
            <a:solidFill>
              <a:srgbClr val="FF0000"/>
            </a:solidFill>
            <a:round/>
            <a:headEnd/>
            <a:tailEnd/>
          </a:ln>
        </p:spPr>
        <p:txBody>
          <a:bodyPr wrap="none" lIns="192902" tIns="96451" rIns="192902" bIns="96451" anchor="ctr"/>
          <a:lstStyle/>
          <a:p>
            <a:endParaRPr lang="en-US" dirty="0"/>
          </a:p>
        </p:txBody>
      </p:sp>
      <p:graphicFrame>
        <p:nvGraphicFramePr>
          <p:cNvPr id="91" name="Object 8"/>
          <p:cNvGraphicFramePr>
            <a:graphicFrameLocks noChangeAspect="1"/>
          </p:cNvGraphicFramePr>
          <p:nvPr/>
        </p:nvGraphicFramePr>
        <p:xfrm>
          <a:off x="9651519" y="10252620"/>
          <a:ext cx="2943441" cy="1098550"/>
        </p:xfrm>
        <a:graphic>
          <a:graphicData uri="http://schemas.openxmlformats.org/presentationml/2006/ole">
            <mc:AlternateContent xmlns:mc="http://schemas.openxmlformats.org/markup-compatibility/2006">
              <mc:Choice xmlns:v="urn:schemas-microsoft-com:vml" Requires="v">
                <p:oleObj spid="_x0000_s152780" name="Equation" r:id="rId15" imgW="457200" imgH="228600" progId="Equation.DSMT4">
                  <p:embed/>
                </p:oleObj>
              </mc:Choice>
              <mc:Fallback>
                <p:oleObj name="Equation" r:id="rId15" imgW="457200" imgH="228600"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51519" y="10252620"/>
                        <a:ext cx="2943441"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92" name="Title 3"/>
          <p:cNvSpPr txBox="1">
            <a:spLocks/>
          </p:cNvSpPr>
          <p:nvPr/>
        </p:nvSpPr>
        <p:spPr>
          <a:xfrm>
            <a:off x="697827" y="59157"/>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1.3</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lang="en-US" sz="6600" dirty="0">
                <a:solidFill>
                  <a:srgbClr val="FF0000"/>
                </a:solidFill>
                <a:latin typeface="Impact" charset="0"/>
                <a:ea typeface="ＭＳ Ｐゴシック" charset="0"/>
                <a:cs typeface="Impact" charset="0"/>
              </a:rPr>
              <a:t> Leaky Integrate-and-Fire Model</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97" name="Straight Connector 96"/>
          <p:cNvCxnSpPr/>
          <p:nvPr/>
        </p:nvCxnSpPr>
        <p:spPr>
          <a:xfrm>
            <a:off x="7382551" y="6346208"/>
            <a:ext cx="0" cy="27005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7382549" y="5713883"/>
            <a:ext cx="8023" cy="4304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2" name="Line 55"/>
          <p:cNvSpPr>
            <a:spLocks noChangeShapeType="1"/>
          </p:cNvSpPr>
          <p:nvPr/>
        </p:nvSpPr>
        <p:spPr bwMode="auto">
          <a:xfrm>
            <a:off x="7078573" y="6136298"/>
            <a:ext cx="720249" cy="0"/>
          </a:xfrm>
          <a:prstGeom prst="line">
            <a:avLst/>
          </a:prstGeom>
          <a:noFill/>
          <a:ln w="28575">
            <a:solidFill>
              <a:schemeClr val="tx1"/>
            </a:solidFill>
            <a:round/>
            <a:headEnd/>
            <a:tailEnd/>
          </a:ln>
        </p:spPr>
        <p:txBody>
          <a:bodyPr wrap="none" lIns="192902" tIns="96451" rIns="192902" bIns="96451" anchor="ctr"/>
          <a:lstStyle/>
          <a:p>
            <a:endParaRPr lang="en-US" dirty="0"/>
          </a:p>
        </p:txBody>
      </p:sp>
      <p:sp>
        <p:nvSpPr>
          <p:cNvPr id="103" name="Line 55"/>
          <p:cNvSpPr>
            <a:spLocks noChangeShapeType="1"/>
          </p:cNvSpPr>
          <p:nvPr/>
        </p:nvSpPr>
        <p:spPr bwMode="auto">
          <a:xfrm>
            <a:off x="7230973" y="6264635"/>
            <a:ext cx="301039" cy="0"/>
          </a:xfrm>
          <a:prstGeom prst="line">
            <a:avLst/>
          </a:prstGeom>
          <a:noFill/>
          <a:ln w="28575">
            <a:solidFill>
              <a:schemeClr val="tx1"/>
            </a:solidFill>
            <a:round/>
            <a:headEnd/>
            <a:tailEnd/>
          </a:ln>
        </p:spPr>
        <p:txBody>
          <a:bodyPr wrap="none" lIns="192902" tIns="96451" rIns="192902" bIns="96451" anchor="ct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42907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42908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429070"/>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42907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10"/>
                                        </p:tgtEl>
                                        <p:attrNameLst>
                                          <p:attrName>style.visibility</p:attrName>
                                        </p:attrNameLst>
                                      </p:cBhvr>
                                      <p:to>
                                        <p:strVal val="visible"/>
                                      </p:to>
                                    </p:se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499"/>
                                          </p:stCondLst>
                                        </p:cTn>
                                        <p:tgtEl>
                                          <p:spTgt spid="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429079"/>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429080"/>
                                        </p:tgtEl>
                                        <p:attrNameLst>
                                          <p:attrName>style.visibility</p:attrName>
                                        </p:attrNameLst>
                                      </p:cBhvr>
                                      <p:to>
                                        <p:strVal val="visible"/>
                                      </p:to>
                                    </p:set>
                                  </p:childTnLst>
                                </p:cTn>
                              </p:par>
                            </p:childTnLst>
                          </p:cTn>
                        </p:par>
                        <p:par>
                          <p:cTn id="39" fill="hold">
                            <p:stCondLst>
                              <p:cond delay="1000"/>
                            </p:stCondLst>
                            <p:childTnLst>
                              <p:par>
                                <p:cTn id="40" presetID="22" presetClass="entr" presetSubtype="4" fill="hold" grpId="0" nodeType="afterEffect">
                                  <p:stCondLst>
                                    <p:cond delay="0"/>
                                  </p:stCondLst>
                                  <p:childTnLst>
                                    <p:set>
                                      <p:cBhvr>
                                        <p:cTn id="41" dur="1" fill="hold">
                                          <p:stCondLst>
                                            <p:cond delay="0"/>
                                          </p:stCondLst>
                                        </p:cTn>
                                        <p:tgtEl>
                                          <p:spTgt spid="429088"/>
                                        </p:tgtEl>
                                        <p:attrNameLst>
                                          <p:attrName>style.visibility</p:attrName>
                                        </p:attrNameLst>
                                      </p:cBhvr>
                                      <p:to>
                                        <p:strVal val="visible"/>
                                      </p:to>
                                    </p:set>
                                    <p:animEffect transition="in" filter="wipe(down)">
                                      <p:cBhvr>
                                        <p:cTn id="42" dur="500"/>
                                        <p:tgtEl>
                                          <p:spTgt spid="429088"/>
                                        </p:tgtEl>
                                      </p:cBhvr>
                                    </p:animEffect>
                                  </p:childTnLst>
                                </p:cTn>
                              </p:par>
                            </p:childTnLst>
                          </p:cTn>
                        </p:par>
                        <p:par>
                          <p:cTn id="43" fill="hold">
                            <p:stCondLst>
                              <p:cond delay="1500"/>
                            </p:stCondLst>
                            <p:childTnLst>
                              <p:par>
                                <p:cTn id="44" presetID="1" presetClass="entr" presetSubtype="0" fill="hold" grpId="0" nodeType="afterEffect">
                                  <p:stCondLst>
                                    <p:cond delay="0"/>
                                  </p:stCondLst>
                                  <p:childTnLst>
                                    <p:set>
                                      <p:cBhvr>
                                        <p:cTn id="45" dur="1" fill="hold">
                                          <p:stCondLst>
                                            <p:cond delay="499"/>
                                          </p:stCondLst>
                                        </p:cTn>
                                        <p:tgtEl>
                                          <p:spTgt spid="429083"/>
                                        </p:tgtEl>
                                        <p:attrNameLst>
                                          <p:attrName>style.visibility</p:attrName>
                                        </p:attrNameLst>
                                      </p:cBhvr>
                                      <p:to>
                                        <p:strVal val="visible"/>
                                      </p:to>
                                    </p:set>
                                  </p:childTnLst>
                                </p:cTn>
                              </p:par>
                            </p:childTnLst>
                          </p:cTn>
                        </p:par>
                        <p:par>
                          <p:cTn id="46" fill="hold">
                            <p:stCondLst>
                              <p:cond delay="2000"/>
                            </p:stCondLst>
                            <p:childTnLst>
                              <p:par>
                                <p:cTn id="47" presetID="22" presetClass="entr" presetSubtype="1" fill="hold" grpId="0" nodeType="afterEffect">
                                  <p:stCondLst>
                                    <p:cond delay="0"/>
                                  </p:stCondLst>
                                  <p:childTnLst>
                                    <p:set>
                                      <p:cBhvr>
                                        <p:cTn id="48" dur="1" fill="hold">
                                          <p:stCondLst>
                                            <p:cond delay="0"/>
                                          </p:stCondLst>
                                        </p:cTn>
                                        <p:tgtEl>
                                          <p:spTgt spid="429089"/>
                                        </p:tgtEl>
                                        <p:attrNameLst>
                                          <p:attrName>style.visibility</p:attrName>
                                        </p:attrNameLst>
                                      </p:cBhvr>
                                      <p:to>
                                        <p:strVal val="visible"/>
                                      </p:to>
                                    </p:set>
                                    <p:animEffect transition="in" filter="wipe(up)">
                                      <p:cBhvr>
                                        <p:cTn id="49" dur="500"/>
                                        <p:tgtEl>
                                          <p:spTgt spid="429089"/>
                                        </p:tgtEl>
                                      </p:cBhvr>
                                    </p:animEffect>
                                  </p:childTnLst>
                                </p:cTn>
                              </p:par>
                            </p:childTnLst>
                          </p:cTn>
                        </p:par>
                        <p:par>
                          <p:cTn id="50" fill="hold">
                            <p:stCondLst>
                              <p:cond delay="2500"/>
                            </p:stCondLst>
                            <p:childTnLst>
                              <p:par>
                                <p:cTn id="51" presetID="1" presetClass="entr" presetSubtype="0" fill="hold" grpId="0" nodeType="afterEffect">
                                  <p:stCondLst>
                                    <p:cond delay="0"/>
                                  </p:stCondLst>
                                  <p:childTnLst>
                                    <p:set>
                                      <p:cBhvr>
                                        <p:cTn id="52" dur="1" fill="hold">
                                          <p:stCondLst>
                                            <p:cond delay="499"/>
                                          </p:stCondLst>
                                        </p:cTn>
                                        <p:tgtEl>
                                          <p:spTgt spid="429104"/>
                                        </p:tgtEl>
                                        <p:attrNameLst>
                                          <p:attrName>style.visibility</p:attrName>
                                        </p:attrNameLst>
                                      </p:cBhvr>
                                      <p:to>
                                        <p:strVal val="visible"/>
                                      </p:to>
                                    </p:set>
                                  </p:childTnLst>
                                </p:cTn>
                              </p:par>
                            </p:childTnLst>
                          </p:cTn>
                        </p:par>
                        <p:par>
                          <p:cTn id="53" fill="hold">
                            <p:stCondLst>
                              <p:cond delay="3000"/>
                            </p:stCondLst>
                            <p:childTnLst>
                              <p:par>
                                <p:cTn id="54" presetID="1" presetClass="entr" presetSubtype="0" fill="hold" grpId="0" nodeType="afterEffect">
                                  <p:stCondLst>
                                    <p:cond delay="0"/>
                                  </p:stCondLst>
                                  <p:childTnLst>
                                    <p:set>
                                      <p:cBhvr>
                                        <p:cTn id="55" dur="1" fill="hold">
                                          <p:stCondLst>
                                            <p:cond delay="499"/>
                                          </p:stCondLst>
                                        </p:cTn>
                                        <p:tgtEl>
                                          <p:spTgt spid="429082"/>
                                        </p:tgtEl>
                                        <p:attrNameLst>
                                          <p:attrName>style.visibility</p:attrName>
                                        </p:attrNameLst>
                                      </p:cBhvr>
                                      <p:to>
                                        <p:strVal val="visible"/>
                                      </p:to>
                                    </p:set>
                                  </p:childTnLst>
                                </p:cTn>
                              </p:par>
                            </p:childTnLst>
                          </p:cTn>
                        </p:par>
                        <p:par>
                          <p:cTn id="56" fill="hold">
                            <p:stCondLst>
                              <p:cond delay="3500"/>
                            </p:stCondLst>
                            <p:childTnLst>
                              <p:par>
                                <p:cTn id="57" presetID="22" presetClass="entr" presetSubtype="8"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left)">
                                      <p:cBhvr>
                                        <p:cTn id="59" dur="50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70" grpId="0" animBg="1"/>
      <p:bldP spid="429071" grpId="0" animBg="1"/>
      <p:bldP spid="429080" grpId="0" autoUpdateAnimBg="0"/>
      <p:bldP spid="429081" grpId="0" autoUpdateAnimBg="0"/>
      <p:bldP spid="429082" grpId="0" autoUpdateAnimBg="0"/>
      <p:bldP spid="429083" grpId="0" autoUpdateAnimBg="0"/>
      <p:bldP spid="429088" grpId="0" animBg="1"/>
      <p:bldP spid="429089" grpId="0" animBg="1"/>
      <p:bldP spid="429104"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graphicFrame>
        <p:nvGraphicFramePr>
          <p:cNvPr id="11266" name="Object 4"/>
          <p:cNvGraphicFramePr>
            <a:graphicFrameLocks noChangeAspect="1"/>
          </p:cNvGraphicFramePr>
          <p:nvPr/>
        </p:nvGraphicFramePr>
        <p:xfrm>
          <a:off x="9186925" y="3921372"/>
          <a:ext cx="802777" cy="677942"/>
        </p:xfrm>
        <a:graphic>
          <a:graphicData uri="http://schemas.openxmlformats.org/presentationml/2006/ole">
            <mc:AlternateContent xmlns:mc="http://schemas.openxmlformats.org/markup-compatibility/2006">
              <mc:Choice xmlns:v="urn:schemas-microsoft-com:vml" Requires="v">
                <p:oleObj spid="_x0000_s153683" name="Equation" r:id="rId4" imgW="114120" imgH="126720" progId="Equation.3">
                  <p:embed/>
                </p:oleObj>
              </mc:Choice>
              <mc:Fallback>
                <p:oleObj name="Equation" r:id="rId4" imgW="114120" imgH="12672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6925" y="3921372"/>
                        <a:ext cx="802777" cy="677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5"/>
          <p:cNvGrpSpPr>
            <a:grpSpLocks/>
          </p:cNvGrpSpPr>
          <p:nvPr/>
        </p:nvGrpSpPr>
        <p:grpSpPr bwMode="auto">
          <a:xfrm>
            <a:off x="1444250" y="1952247"/>
            <a:ext cx="8282861" cy="1485283"/>
            <a:chOff x="672" y="384"/>
            <a:chExt cx="2208" cy="528"/>
          </a:xfrm>
        </p:grpSpPr>
        <p:sp>
          <p:nvSpPr>
            <p:cNvPr id="11308" name="Oval 6"/>
            <p:cNvSpPr>
              <a:spLocks noChangeArrowheads="1"/>
            </p:cNvSpPr>
            <p:nvPr/>
          </p:nvSpPr>
          <p:spPr bwMode="auto">
            <a:xfrm>
              <a:off x="1344" y="672"/>
              <a:ext cx="240" cy="192"/>
            </a:xfrm>
            <a:prstGeom prst="ellipse">
              <a:avLst/>
            </a:prstGeom>
            <a:solidFill>
              <a:srgbClr val="FF0000"/>
            </a:solidFill>
            <a:ln w="9525">
              <a:solidFill>
                <a:srgbClr val="FF0000"/>
              </a:solidFill>
              <a:round/>
              <a:headEnd/>
              <a:tailEnd/>
            </a:ln>
          </p:spPr>
          <p:txBody>
            <a:bodyPr wrap="none" anchor="ctr"/>
            <a:lstStyle/>
            <a:p>
              <a:endParaRPr lang="en-US" dirty="0"/>
            </a:p>
          </p:txBody>
        </p:sp>
        <p:sp>
          <p:nvSpPr>
            <p:cNvPr id="11309" name="Freeform 7"/>
            <p:cNvSpPr>
              <a:spLocks/>
            </p:cNvSpPr>
            <p:nvPr/>
          </p:nvSpPr>
          <p:spPr bwMode="auto">
            <a:xfrm flipV="1">
              <a:off x="1536" y="720"/>
              <a:ext cx="1344" cy="144"/>
            </a:xfrm>
            <a:custGeom>
              <a:avLst/>
              <a:gdLst>
                <a:gd name="T0" fmla="*/ 0 w 1344"/>
                <a:gd name="T1" fmla="*/ 1 h 472"/>
                <a:gd name="T2" fmla="*/ 384 w 1344"/>
                <a:gd name="T3" fmla="*/ 1 h 472"/>
                <a:gd name="T4" fmla="*/ 672 w 1344"/>
                <a:gd name="T5" fmla="*/ 1 h 472"/>
                <a:gd name="T6" fmla="*/ 1152 w 1344"/>
                <a:gd name="T7" fmla="*/ 0 h 472"/>
                <a:gd name="T8" fmla="*/ 1344 w 1344"/>
                <a:gd name="T9" fmla="*/ 0 h 472"/>
                <a:gd name="T10" fmla="*/ 0 60000 65536"/>
                <a:gd name="T11" fmla="*/ 0 60000 65536"/>
                <a:gd name="T12" fmla="*/ 0 60000 65536"/>
                <a:gd name="T13" fmla="*/ 0 60000 65536"/>
                <a:gd name="T14" fmla="*/ 0 60000 65536"/>
                <a:gd name="T15" fmla="*/ 0 w 1344"/>
                <a:gd name="T16" fmla="*/ 0 h 472"/>
                <a:gd name="T17" fmla="*/ 1344 w 1344"/>
                <a:gd name="T18" fmla="*/ 472 h 472"/>
              </a:gdLst>
              <a:ahLst/>
              <a:cxnLst>
                <a:cxn ang="T10">
                  <a:pos x="T0" y="T1"/>
                </a:cxn>
                <a:cxn ang="T11">
                  <a:pos x="T2" y="T3"/>
                </a:cxn>
                <a:cxn ang="T12">
                  <a:pos x="T4" y="T5"/>
                </a:cxn>
                <a:cxn ang="T13">
                  <a:pos x="T6" y="T7"/>
                </a:cxn>
                <a:cxn ang="T14">
                  <a:pos x="T8" y="T9"/>
                </a:cxn>
              </a:cxnLst>
              <a:rect l="T15" t="T16" r="T17" b="T18"/>
              <a:pathLst>
                <a:path w="1344" h="472">
                  <a:moveTo>
                    <a:pt x="0" y="288"/>
                  </a:moveTo>
                  <a:cubicBezTo>
                    <a:pt x="136" y="300"/>
                    <a:pt x="272" y="312"/>
                    <a:pt x="384" y="336"/>
                  </a:cubicBezTo>
                  <a:cubicBezTo>
                    <a:pt x="496" y="360"/>
                    <a:pt x="544" y="472"/>
                    <a:pt x="672" y="432"/>
                  </a:cubicBezTo>
                  <a:cubicBezTo>
                    <a:pt x="800" y="392"/>
                    <a:pt x="1040" y="168"/>
                    <a:pt x="1152" y="96"/>
                  </a:cubicBezTo>
                  <a:cubicBezTo>
                    <a:pt x="1264" y="24"/>
                    <a:pt x="1304" y="12"/>
                    <a:pt x="1344" y="0"/>
                  </a:cubicBezTo>
                </a:path>
              </a:pathLst>
            </a:custGeom>
            <a:noFill/>
            <a:ln w="9525">
              <a:solidFill>
                <a:srgbClr val="FF0000"/>
              </a:solidFill>
              <a:round/>
              <a:headEnd/>
              <a:tailEnd/>
            </a:ln>
          </p:spPr>
          <p:txBody>
            <a:bodyPr wrap="none" anchor="ctr"/>
            <a:lstStyle/>
            <a:p>
              <a:endParaRPr lang="en-US" dirty="0"/>
            </a:p>
          </p:txBody>
        </p:sp>
        <p:sp>
          <p:nvSpPr>
            <p:cNvPr id="11310" name="Freeform 8"/>
            <p:cNvSpPr>
              <a:spLocks/>
            </p:cNvSpPr>
            <p:nvPr/>
          </p:nvSpPr>
          <p:spPr bwMode="auto">
            <a:xfrm>
              <a:off x="672" y="528"/>
              <a:ext cx="768" cy="240"/>
            </a:xfrm>
            <a:custGeom>
              <a:avLst/>
              <a:gdLst>
                <a:gd name="T0" fmla="*/ 768 w 768"/>
                <a:gd name="T1" fmla="*/ 240 h 240"/>
                <a:gd name="T2" fmla="*/ 336 w 768"/>
                <a:gd name="T3" fmla="*/ 192 h 240"/>
                <a:gd name="T4" fmla="*/ 0 w 768"/>
                <a:gd name="T5" fmla="*/ 0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240"/>
                  </a:moveTo>
                  <a:cubicBezTo>
                    <a:pt x="616" y="236"/>
                    <a:pt x="464" y="232"/>
                    <a:pt x="336" y="192"/>
                  </a:cubicBezTo>
                  <a:cubicBezTo>
                    <a:pt x="208" y="152"/>
                    <a:pt x="56" y="32"/>
                    <a:pt x="0" y="0"/>
                  </a:cubicBezTo>
                </a:path>
              </a:pathLst>
            </a:custGeom>
            <a:noFill/>
            <a:ln w="28575">
              <a:solidFill>
                <a:srgbClr val="FF0000"/>
              </a:solidFill>
              <a:round/>
              <a:headEnd/>
              <a:tailEnd/>
            </a:ln>
          </p:spPr>
          <p:txBody>
            <a:bodyPr wrap="none" anchor="ctr"/>
            <a:lstStyle/>
            <a:p>
              <a:endParaRPr lang="en-US" dirty="0"/>
            </a:p>
          </p:txBody>
        </p:sp>
        <p:sp>
          <p:nvSpPr>
            <p:cNvPr id="11311" name="Freeform 9"/>
            <p:cNvSpPr>
              <a:spLocks/>
            </p:cNvSpPr>
            <p:nvPr/>
          </p:nvSpPr>
          <p:spPr bwMode="auto">
            <a:xfrm>
              <a:off x="720" y="768"/>
              <a:ext cx="528" cy="144"/>
            </a:xfrm>
            <a:custGeom>
              <a:avLst/>
              <a:gdLst>
                <a:gd name="T0" fmla="*/ 1177 w 432"/>
                <a:gd name="T1" fmla="*/ 0 h 144"/>
                <a:gd name="T2" fmla="*/ 786 w 432"/>
                <a:gd name="T3" fmla="*/ 96 h 144"/>
                <a:gd name="T4" fmla="*/ 0 w 432"/>
                <a:gd name="T5" fmla="*/ 144 h 144"/>
                <a:gd name="T6" fmla="*/ 0 60000 65536"/>
                <a:gd name="T7" fmla="*/ 0 60000 65536"/>
                <a:gd name="T8" fmla="*/ 0 60000 65536"/>
                <a:gd name="T9" fmla="*/ 0 w 432"/>
                <a:gd name="T10" fmla="*/ 0 h 144"/>
                <a:gd name="T11" fmla="*/ 432 w 432"/>
                <a:gd name="T12" fmla="*/ 144 h 144"/>
              </a:gdLst>
              <a:ahLst/>
              <a:cxnLst>
                <a:cxn ang="T6">
                  <a:pos x="T0" y="T1"/>
                </a:cxn>
                <a:cxn ang="T7">
                  <a:pos x="T2" y="T3"/>
                </a:cxn>
                <a:cxn ang="T8">
                  <a:pos x="T4" y="T5"/>
                </a:cxn>
              </a:cxnLst>
              <a:rect l="T9" t="T10" r="T11" b="T12"/>
              <a:pathLst>
                <a:path w="432" h="144">
                  <a:moveTo>
                    <a:pt x="432" y="0"/>
                  </a:moveTo>
                  <a:cubicBezTo>
                    <a:pt x="396" y="36"/>
                    <a:pt x="360" y="72"/>
                    <a:pt x="288" y="96"/>
                  </a:cubicBezTo>
                  <a:cubicBezTo>
                    <a:pt x="216" y="120"/>
                    <a:pt x="108" y="132"/>
                    <a:pt x="0" y="144"/>
                  </a:cubicBezTo>
                </a:path>
              </a:pathLst>
            </a:custGeom>
            <a:noFill/>
            <a:ln w="28575">
              <a:solidFill>
                <a:srgbClr val="FF0000"/>
              </a:solidFill>
              <a:round/>
              <a:headEnd/>
              <a:tailEnd/>
            </a:ln>
          </p:spPr>
          <p:txBody>
            <a:bodyPr wrap="none" anchor="ctr"/>
            <a:lstStyle/>
            <a:p>
              <a:endParaRPr lang="en-US" dirty="0"/>
            </a:p>
          </p:txBody>
        </p:sp>
        <p:sp>
          <p:nvSpPr>
            <p:cNvPr id="11312" name="Freeform 10"/>
            <p:cNvSpPr>
              <a:spLocks/>
            </p:cNvSpPr>
            <p:nvPr/>
          </p:nvSpPr>
          <p:spPr bwMode="auto">
            <a:xfrm>
              <a:off x="816" y="384"/>
              <a:ext cx="432" cy="384"/>
            </a:xfrm>
            <a:custGeom>
              <a:avLst/>
              <a:gdLst>
                <a:gd name="T0" fmla="*/ 432 w 432"/>
                <a:gd name="T1" fmla="*/ 384 h 384"/>
                <a:gd name="T2" fmla="*/ 288 w 432"/>
                <a:gd name="T3" fmla="*/ 144 h 384"/>
                <a:gd name="T4" fmla="*/ 0 w 432"/>
                <a:gd name="T5" fmla="*/ 0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432" y="384"/>
                  </a:moveTo>
                  <a:cubicBezTo>
                    <a:pt x="396" y="296"/>
                    <a:pt x="360" y="208"/>
                    <a:pt x="288" y="144"/>
                  </a:cubicBezTo>
                  <a:cubicBezTo>
                    <a:pt x="216" y="80"/>
                    <a:pt x="48" y="24"/>
                    <a:pt x="0" y="0"/>
                  </a:cubicBezTo>
                </a:path>
              </a:pathLst>
            </a:custGeom>
            <a:noFill/>
            <a:ln w="28575">
              <a:solidFill>
                <a:srgbClr val="FF0000"/>
              </a:solidFill>
              <a:round/>
              <a:headEnd/>
              <a:tailEnd/>
            </a:ln>
          </p:spPr>
          <p:txBody>
            <a:bodyPr wrap="none" anchor="ctr"/>
            <a:lstStyle/>
            <a:p>
              <a:endParaRPr lang="en-US" dirty="0"/>
            </a:p>
          </p:txBody>
        </p:sp>
      </p:grpSp>
      <p:sp>
        <p:nvSpPr>
          <p:cNvPr id="11272" name="Text Box 11"/>
          <p:cNvSpPr txBox="1">
            <a:spLocks noChangeArrowheads="1"/>
          </p:cNvSpPr>
          <p:nvPr/>
        </p:nvSpPr>
        <p:spPr bwMode="auto">
          <a:xfrm>
            <a:off x="3785061" y="3302504"/>
            <a:ext cx="551475" cy="1071949"/>
          </a:xfrm>
          <a:prstGeom prst="rect">
            <a:avLst/>
          </a:prstGeom>
          <a:noFill/>
          <a:ln w="9525">
            <a:noFill/>
            <a:miter lim="800000"/>
            <a:headEnd/>
            <a:tailEnd/>
          </a:ln>
        </p:spPr>
        <p:txBody>
          <a:bodyPr wrap="none" lIns="192902" tIns="96451" rIns="192902" bIns="96451">
            <a:spAutoFit/>
          </a:bodyPr>
          <a:lstStyle/>
          <a:p>
            <a:r>
              <a:rPr lang="en-US" dirty="0">
                <a:solidFill>
                  <a:srgbClr val="FF0000"/>
                </a:solidFill>
              </a:rPr>
              <a:t>i</a:t>
            </a:r>
          </a:p>
        </p:txBody>
      </p:sp>
      <p:sp>
        <p:nvSpPr>
          <p:cNvPr id="11273" name="Line 12"/>
          <p:cNvSpPr>
            <a:spLocks noChangeShapeType="1"/>
          </p:cNvSpPr>
          <p:nvPr/>
        </p:nvSpPr>
        <p:spPr bwMode="auto">
          <a:xfrm flipH="1">
            <a:off x="4325246" y="1865044"/>
            <a:ext cx="693989" cy="1167409"/>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11274" name="Line 13"/>
          <p:cNvSpPr>
            <a:spLocks noChangeShapeType="1"/>
          </p:cNvSpPr>
          <p:nvPr/>
        </p:nvSpPr>
        <p:spPr bwMode="auto">
          <a:xfrm flipH="1">
            <a:off x="4336498" y="1738457"/>
            <a:ext cx="510176" cy="1277118"/>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11275" name="Line 14"/>
          <p:cNvSpPr>
            <a:spLocks noChangeShapeType="1"/>
          </p:cNvSpPr>
          <p:nvPr/>
        </p:nvSpPr>
        <p:spPr bwMode="auto">
          <a:xfrm>
            <a:off x="10301058" y="7488300"/>
            <a:ext cx="9903421"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11276" name="Line 15"/>
          <p:cNvSpPr>
            <a:spLocks noChangeShapeType="1"/>
          </p:cNvSpPr>
          <p:nvPr/>
        </p:nvSpPr>
        <p:spPr bwMode="auto">
          <a:xfrm flipV="1">
            <a:off x="10301058" y="3842606"/>
            <a:ext cx="0" cy="3645694"/>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pSp>
        <p:nvGrpSpPr>
          <p:cNvPr id="3" name="Group 16"/>
          <p:cNvGrpSpPr>
            <a:grpSpLocks/>
          </p:cNvGrpSpPr>
          <p:nvPr/>
        </p:nvGrpSpPr>
        <p:grpSpPr bwMode="auto">
          <a:xfrm>
            <a:off x="10301059" y="4517735"/>
            <a:ext cx="9640830" cy="945180"/>
            <a:chOff x="2688" y="1296"/>
            <a:chExt cx="2570" cy="336"/>
          </a:xfrm>
        </p:grpSpPr>
        <p:graphicFrame>
          <p:nvGraphicFramePr>
            <p:cNvPr id="11268" name="Object 17"/>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153684" name="Equation" r:id="rId6" imgW="139680" imgH="177480" progId="Equation.3">
                    <p:embed/>
                  </p:oleObj>
                </mc:Choice>
                <mc:Fallback>
                  <p:oleObj name="Equation" r:id="rId6" imgW="139680" imgH="177480"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307" name="Line 18"/>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dirty="0"/>
            </a:p>
          </p:txBody>
        </p:sp>
      </p:grpSp>
      <p:sp>
        <p:nvSpPr>
          <p:cNvPr id="11278" name="Text Box 19"/>
          <p:cNvSpPr txBox="1">
            <a:spLocks noChangeArrowheads="1"/>
          </p:cNvSpPr>
          <p:nvPr/>
        </p:nvSpPr>
        <p:spPr bwMode="auto">
          <a:xfrm>
            <a:off x="10137103" y="7853002"/>
            <a:ext cx="8806941" cy="2826275"/>
          </a:xfrm>
          <a:prstGeom prst="rect">
            <a:avLst/>
          </a:prstGeom>
          <a:noFill/>
          <a:ln w="9525">
            <a:noFill/>
            <a:miter lim="800000"/>
            <a:headEnd/>
            <a:tailEnd/>
          </a:ln>
        </p:spPr>
        <p:txBody>
          <a:bodyPr wrap="none" lIns="192902" tIns="96451" rIns="192902" bIns="96451">
            <a:spAutoFit/>
          </a:bodyPr>
          <a:lstStyle/>
          <a:p>
            <a:r>
              <a:rPr lang="fr-CH" dirty="0"/>
              <a:t>-</a:t>
            </a:r>
            <a:r>
              <a:rPr lang="fr-CH" dirty="0" err="1"/>
              <a:t>spikes</a:t>
            </a:r>
            <a:r>
              <a:rPr lang="fr-CH" dirty="0"/>
              <a:t> are </a:t>
            </a:r>
            <a:r>
              <a:rPr lang="fr-CH" dirty="0" err="1"/>
              <a:t>events</a:t>
            </a:r>
            <a:endParaRPr lang="fr-CH" dirty="0"/>
          </a:p>
          <a:p>
            <a:r>
              <a:rPr lang="fr-CH" dirty="0"/>
              <a:t>-</a:t>
            </a:r>
            <a:r>
              <a:rPr lang="fr-CH" dirty="0" err="1"/>
              <a:t>triggered</a:t>
            </a:r>
            <a:r>
              <a:rPr lang="fr-CH" dirty="0"/>
              <a:t> </a:t>
            </a:r>
            <a:r>
              <a:rPr lang="fr-CH" dirty="0" err="1"/>
              <a:t>at</a:t>
            </a:r>
            <a:r>
              <a:rPr lang="fr-CH" dirty="0"/>
              <a:t> </a:t>
            </a:r>
            <a:r>
              <a:rPr lang="fr-CH" dirty="0" err="1"/>
              <a:t>threshold</a:t>
            </a:r>
            <a:endParaRPr lang="fr-CH" dirty="0"/>
          </a:p>
          <a:p>
            <a:r>
              <a:rPr lang="fr-CH" dirty="0"/>
              <a:t>-</a:t>
            </a:r>
            <a:r>
              <a:rPr lang="fr-CH" dirty="0" err="1"/>
              <a:t>spike</a:t>
            </a:r>
            <a:r>
              <a:rPr lang="fr-CH" dirty="0"/>
              <a:t>/reset/</a:t>
            </a:r>
            <a:r>
              <a:rPr lang="fr-CH" dirty="0" err="1"/>
              <a:t>refractoriness</a:t>
            </a:r>
            <a:endParaRPr lang="fr-FR" dirty="0"/>
          </a:p>
        </p:txBody>
      </p:sp>
      <p:sp>
        <p:nvSpPr>
          <p:cNvPr id="11279" name="Line 20"/>
          <p:cNvSpPr>
            <a:spLocks noChangeShapeType="1"/>
          </p:cNvSpPr>
          <p:nvPr/>
        </p:nvSpPr>
        <p:spPr bwMode="auto">
          <a:xfrm flipH="1">
            <a:off x="5188043" y="1738457"/>
            <a:ext cx="341367" cy="638560"/>
          </a:xfrm>
          <a:prstGeom prst="line">
            <a:avLst/>
          </a:prstGeom>
          <a:noFill/>
          <a:ln w="9525">
            <a:solidFill>
              <a:schemeClr val="tx1"/>
            </a:solidFill>
            <a:round/>
            <a:headEnd/>
            <a:tailEnd type="triangle" w="med" len="med"/>
          </a:ln>
        </p:spPr>
        <p:txBody>
          <a:bodyPr lIns="192902" tIns="96451" rIns="192902" bIns="96451"/>
          <a:lstStyle/>
          <a:p>
            <a:endParaRPr lang="en-US" dirty="0"/>
          </a:p>
        </p:txBody>
      </p:sp>
      <p:sp>
        <p:nvSpPr>
          <p:cNvPr id="11280" name="Text Box 21"/>
          <p:cNvSpPr txBox="1">
            <a:spLocks noChangeArrowheads="1"/>
          </p:cNvSpPr>
          <p:nvPr/>
        </p:nvSpPr>
        <p:spPr bwMode="auto">
          <a:xfrm>
            <a:off x="5653205" y="1392454"/>
            <a:ext cx="1284047" cy="1071949"/>
          </a:xfrm>
          <a:prstGeom prst="rect">
            <a:avLst/>
          </a:prstGeom>
          <a:noFill/>
          <a:ln w="9525">
            <a:noFill/>
            <a:miter lim="800000"/>
            <a:headEnd/>
            <a:tailEnd/>
          </a:ln>
        </p:spPr>
        <p:txBody>
          <a:bodyPr wrap="none" lIns="192902" tIns="96451" rIns="192902" bIns="96451">
            <a:spAutoFit/>
          </a:bodyPr>
          <a:lstStyle/>
          <a:p>
            <a:r>
              <a:rPr lang="fr-CH" i="1"/>
              <a:t>I(t)</a:t>
            </a:r>
            <a:endParaRPr lang="fr-FR" i="1"/>
          </a:p>
        </p:txBody>
      </p:sp>
      <p:sp>
        <p:nvSpPr>
          <p:cNvPr id="11281" name="Line 22"/>
          <p:cNvSpPr>
            <a:spLocks noChangeShapeType="1"/>
          </p:cNvSpPr>
          <p:nvPr/>
        </p:nvSpPr>
        <p:spPr bwMode="auto">
          <a:xfrm flipH="1">
            <a:off x="4677867" y="6076157"/>
            <a:ext cx="341367" cy="638560"/>
          </a:xfrm>
          <a:prstGeom prst="line">
            <a:avLst/>
          </a:prstGeom>
          <a:noFill/>
          <a:ln w="9525">
            <a:solidFill>
              <a:schemeClr val="tx1"/>
            </a:solidFill>
            <a:round/>
            <a:headEnd/>
            <a:tailEnd type="triangle" w="med" len="med"/>
          </a:ln>
        </p:spPr>
        <p:txBody>
          <a:bodyPr lIns="192902" tIns="96451" rIns="192902" bIns="96451"/>
          <a:lstStyle/>
          <a:p>
            <a:endParaRPr lang="en-US" dirty="0"/>
          </a:p>
        </p:txBody>
      </p:sp>
      <p:sp>
        <p:nvSpPr>
          <p:cNvPr id="11282" name="Text Box 23"/>
          <p:cNvSpPr txBox="1">
            <a:spLocks noChangeArrowheads="1"/>
          </p:cNvSpPr>
          <p:nvPr/>
        </p:nvSpPr>
        <p:spPr bwMode="auto">
          <a:xfrm>
            <a:off x="5143029" y="5730154"/>
            <a:ext cx="1284047" cy="1071949"/>
          </a:xfrm>
          <a:prstGeom prst="rect">
            <a:avLst/>
          </a:prstGeom>
          <a:noFill/>
          <a:ln w="9525">
            <a:noFill/>
            <a:miter lim="800000"/>
            <a:headEnd/>
            <a:tailEnd/>
          </a:ln>
        </p:spPr>
        <p:txBody>
          <a:bodyPr wrap="none" lIns="192902" tIns="96451" rIns="192902" bIns="96451">
            <a:spAutoFit/>
          </a:bodyPr>
          <a:lstStyle/>
          <a:p>
            <a:r>
              <a:rPr lang="fr-CH" i="1"/>
              <a:t>I(t)</a:t>
            </a:r>
            <a:endParaRPr lang="fr-FR" i="1"/>
          </a:p>
        </p:txBody>
      </p:sp>
      <p:sp>
        <p:nvSpPr>
          <p:cNvPr id="11283" name="Line 24"/>
          <p:cNvSpPr>
            <a:spLocks noChangeShapeType="1"/>
          </p:cNvSpPr>
          <p:nvPr/>
        </p:nvSpPr>
        <p:spPr bwMode="auto">
          <a:xfrm>
            <a:off x="2464605" y="8500993"/>
            <a:ext cx="1024102" cy="0"/>
          </a:xfrm>
          <a:prstGeom prst="line">
            <a:avLst/>
          </a:prstGeom>
          <a:noFill/>
          <a:ln w="57150">
            <a:solidFill>
              <a:schemeClr val="tx1"/>
            </a:solidFill>
            <a:round/>
            <a:headEnd/>
            <a:tailEnd/>
          </a:ln>
        </p:spPr>
        <p:txBody>
          <a:bodyPr lIns="192902" tIns="96451" rIns="192902" bIns="96451"/>
          <a:lstStyle/>
          <a:p>
            <a:endParaRPr lang="en-US" dirty="0"/>
          </a:p>
        </p:txBody>
      </p:sp>
      <p:sp>
        <p:nvSpPr>
          <p:cNvPr id="11284" name="Line 25"/>
          <p:cNvSpPr>
            <a:spLocks noChangeShapeType="1"/>
          </p:cNvSpPr>
          <p:nvPr/>
        </p:nvSpPr>
        <p:spPr bwMode="auto">
          <a:xfrm>
            <a:off x="2464605" y="8883566"/>
            <a:ext cx="1024102" cy="0"/>
          </a:xfrm>
          <a:prstGeom prst="line">
            <a:avLst/>
          </a:prstGeom>
          <a:noFill/>
          <a:ln w="57150">
            <a:solidFill>
              <a:schemeClr val="tx1"/>
            </a:solidFill>
            <a:round/>
            <a:headEnd/>
            <a:tailEnd/>
          </a:ln>
        </p:spPr>
        <p:txBody>
          <a:bodyPr lIns="192902" tIns="96451" rIns="192902" bIns="96451"/>
          <a:lstStyle/>
          <a:p>
            <a:endParaRPr lang="en-US" dirty="0"/>
          </a:p>
        </p:txBody>
      </p:sp>
      <p:sp>
        <p:nvSpPr>
          <p:cNvPr id="11285" name="Line 26"/>
          <p:cNvSpPr>
            <a:spLocks noChangeShapeType="1"/>
          </p:cNvSpPr>
          <p:nvPr/>
        </p:nvSpPr>
        <p:spPr bwMode="auto">
          <a:xfrm>
            <a:off x="2974779" y="7479863"/>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11286" name="Line 27"/>
          <p:cNvSpPr>
            <a:spLocks noChangeShapeType="1"/>
          </p:cNvSpPr>
          <p:nvPr/>
        </p:nvSpPr>
        <p:spPr bwMode="auto">
          <a:xfrm>
            <a:off x="4509057" y="6585319"/>
            <a:ext cx="0" cy="894545"/>
          </a:xfrm>
          <a:prstGeom prst="line">
            <a:avLst/>
          </a:prstGeom>
          <a:noFill/>
          <a:ln w="9525">
            <a:solidFill>
              <a:schemeClr val="tx1"/>
            </a:solidFill>
            <a:round/>
            <a:headEnd/>
            <a:tailEnd/>
          </a:ln>
        </p:spPr>
        <p:txBody>
          <a:bodyPr lIns="192902" tIns="96451" rIns="192902" bIns="96451"/>
          <a:lstStyle/>
          <a:p>
            <a:endParaRPr lang="en-US" dirty="0"/>
          </a:p>
        </p:txBody>
      </p:sp>
      <p:sp>
        <p:nvSpPr>
          <p:cNvPr id="11287" name="Line 28"/>
          <p:cNvSpPr>
            <a:spLocks noChangeShapeType="1"/>
          </p:cNvSpPr>
          <p:nvPr/>
        </p:nvSpPr>
        <p:spPr bwMode="auto">
          <a:xfrm>
            <a:off x="5529409" y="7479863"/>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11288" name="Line 29"/>
          <p:cNvSpPr>
            <a:spLocks noChangeShapeType="1"/>
          </p:cNvSpPr>
          <p:nvPr/>
        </p:nvSpPr>
        <p:spPr bwMode="auto">
          <a:xfrm>
            <a:off x="2974779" y="8883568"/>
            <a:ext cx="0" cy="1021133"/>
          </a:xfrm>
          <a:prstGeom prst="line">
            <a:avLst/>
          </a:prstGeom>
          <a:noFill/>
          <a:ln w="9525">
            <a:solidFill>
              <a:schemeClr val="tx1"/>
            </a:solidFill>
            <a:round/>
            <a:headEnd/>
            <a:tailEnd/>
          </a:ln>
        </p:spPr>
        <p:txBody>
          <a:bodyPr lIns="192902" tIns="96451" rIns="192902" bIns="96451"/>
          <a:lstStyle/>
          <a:p>
            <a:endParaRPr lang="en-US" dirty="0"/>
          </a:p>
        </p:txBody>
      </p:sp>
      <p:sp>
        <p:nvSpPr>
          <p:cNvPr id="11289" name="Line 30"/>
          <p:cNvSpPr>
            <a:spLocks noChangeShapeType="1"/>
          </p:cNvSpPr>
          <p:nvPr/>
        </p:nvSpPr>
        <p:spPr bwMode="auto">
          <a:xfrm>
            <a:off x="5529409" y="9266140"/>
            <a:ext cx="0" cy="638560"/>
          </a:xfrm>
          <a:prstGeom prst="line">
            <a:avLst/>
          </a:prstGeom>
          <a:noFill/>
          <a:ln w="9525">
            <a:solidFill>
              <a:schemeClr val="tx1"/>
            </a:solidFill>
            <a:round/>
            <a:headEnd/>
            <a:tailEnd/>
          </a:ln>
        </p:spPr>
        <p:txBody>
          <a:bodyPr lIns="192902" tIns="96451" rIns="192902" bIns="96451"/>
          <a:lstStyle/>
          <a:p>
            <a:endParaRPr lang="en-US" dirty="0"/>
          </a:p>
        </p:txBody>
      </p:sp>
      <p:sp>
        <p:nvSpPr>
          <p:cNvPr id="11290" name="Rectangle 31"/>
          <p:cNvSpPr>
            <a:spLocks noChangeArrowheads="1"/>
          </p:cNvSpPr>
          <p:nvPr/>
        </p:nvSpPr>
        <p:spPr bwMode="auto">
          <a:xfrm>
            <a:off x="5360604" y="8371595"/>
            <a:ext cx="337617" cy="894545"/>
          </a:xfrm>
          <a:prstGeom prst="rect">
            <a:avLst/>
          </a:prstGeom>
          <a:solidFill>
            <a:schemeClr val="tx2"/>
          </a:solidFill>
          <a:ln w="9525">
            <a:solidFill>
              <a:schemeClr val="tx1"/>
            </a:solidFill>
            <a:miter lim="800000"/>
            <a:headEnd/>
            <a:tailEnd/>
          </a:ln>
        </p:spPr>
        <p:txBody>
          <a:bodyPr wrap="none" lIns="192902" tIns="96451" rIns="192902" bIns="96451" anchor="ctr"/>
          <a:lstStyle/>
          <a:p>
            <a:endParaRPr lang="en-US" dirty="0"/>
          </a:p>
        </p:txBody>
      </p:sp>
      <p:sp>
        <p:nvSpPr>
          <p:cNvPr id="11291" name="Line 32"/>
          <p:cNvSpPr>
            <a:spLocks noChangeShapeType="1"/>
          </p:cNvSpPr>
          <p:nvPr/>
        </p:nvSpPr>
        <p:spPr bwMode="auto">
          <a:xfrm>
            <a:off x="2974780" y="7479862"/>
            <a:ext cx="2554631" cy="0"/>
          </a:xfrm>
          <a:prstGeom prst="line">
            <a:avLst/>
          </a:prstGeom>
          <a:noFill/>
          <a:ln w="9525">
            <a:solidFill>
              <a:schemeClr val="tx1"/>
            </a:solidFill>
            <a:round/>
            <a:headEnd/>
            <a:tailEnd/>
          </a:ln>
        </p:spPr>
        <p:txBody>
          <a:bodyPr lIns="192902" tIns="96451" rIns="192902" bIns="96451"/>
          <a:lstStyle/>
          <a:p>
            <a:endParaRPr lang="en-US" dirty="0"/>
          </a:p>
        </p:txBody>
      </p:sp>
      <p:sp>
        <p:nvSpPr>
          <p:cNvPr id="11292" name="Line 33"/>
          <p:cNvSpPr>
            <a:spLocks noChangeShapeType="1"/>
          </p:cNvSpPr>
          <p:nvPr/>
        </p:nvSpPr>
        <p:spPr bwMode="auto">
          <a:xfrm>
            <a:off x="2974780" y="9904699"/>
            <a:ext cx="2554631" cy="0"/>
          </a:xfrm>
          <a:prstGeom prst="line">
            <a:avLst/>
          </a:prstGeom>
          <a:noFill/>
          <a:ln w="9525">
            <a:solidFill>
              <a:schemeClr val="tx1"/>
            </a:solidFill>
            <a:round/>
            <a:headEnd/>
            <a:tailEnd/>
          </a:ln>
        </p:spPr>
        <p:txBody>
          <a:bodyPr lIns="192902" tIns="96451" rIns="192902" bIns="96451"/>
          <a:lstStyle/>
          <a:p>
            <a:endParaRPr lang="en-US" dirty="0"/>
          </a:p>
        </p:txBody>
      </p:sp>
      <p:sp>
        <p:nvSpPr>
          <p:cNvPr id="11293" name="Line 34"/>
          <p:cNvSpPr>
            <a:spLocks noChangeShapeType="1"/>
          </p:cNvSpPr>
          <p:nvPr/>
        </p:nvSpPr>
        <p:spPr bwMode="auto">
          <a:xfrm>
            <a:off x="4167690" y="9904699"/>
            <a:ext cx="0" cy="382573"/>
          </a:xfrm>
          <a:prstGeom prst="line">
            <a:avLst/>
          </a:prstGeom>
          <a:noFill/>
          <a:ln w="9525">
            <a:solidFill>
              <a:schemeClr val="tx1"/>
            </a:solidFill>
            <a:round/>
            <a:headEnd/>
            <a:tailEnd/>
          </a:ln>
        </p:spPr>
        <p:txBody>
          <a:bodyPr lIns="192902" tIns="96451" rIns="192902" bIns="96451"/>
          <a:lstStyle/>
          <a:p>
            <a:endParaRPr lang="en-US" dirty="0"/>
          </a:p>
        </p:txBody>
      </p:sp>
      <p:sp>
        <p:nvSpPr>
          <p:cNvPr id="11294" name="Line 35"/>
          <p:cNvSpPr>
            <a:spLocks noChangeShapeType="1"/>
          </p:cNvSpPr>
          <p:nvPr/>
        </p:nvSpPr>
        <p:spPr bwMode="auto">
          <a:xfrm>
            <a:off x="3488705" y="10287271"/>
            <a:ext cx="1189162" cy="0"/>
          </a:xfrm>
          <a:prstGeom prst="line">
            <a:avLst/>
          </a:prstGeom>
          <a:noFill/>
          <a:ln w="9525">
            <a:solidFill>
              <a:schemeClr val="tx1"/>
            </a:solidFill>
            <a:round/>
            <a:headEnd/>
            <a:tailEnd/>
          </a:ln>
        </p:spPr>
        <p:txBody>
          <a:bodyPr lIns="192902" tIns="96451" rIns="192902" bIns="96451"/>
          <a:lstStyle/>
          <a:p>
            <a:endParaRPr lang="en-US" dirty="0"/>
          </a:p>
        </p:txBody>
      </p:sp>
      <p:sp>
        <p:nvSpPr>
          <p:cNvPr id="11295" name="Line 36"/>
          <p:cNvSpPr>
            <a:spLocks noChangeShapeType="1"/>
          </p:cNvSpPr>
          <p:nvPr/>
        </p:nvSpPr>
        <p:spPr bwMode="auto">
          <a:xfrm>
            <a:off x="3826322" y="10413857"/>
            <a:ext cx="682736" cy="0"/>
          </a:xfrm>
          <a:prstGeom prst="line">
            <a:avLst/>
          </a:prstGeom>
          <a:noFill/>
          <a:ln w="9525">
            <a:solidFill>
              <a:schemeClr val="tx1"/>
            </a:solidFill>
            <a:round/>
            <a:headEnd/>
            <a:tailEnd/>
          </a:ln>
        </p:spPr>
        <p:txBody>
          <a:bodyPr lIns="192902" tIns="96451" rIns="192902" bIns="96451"/>
          <a:lstStyle/>
          <a:p>
            <a:endParaRPr lang="en-US" dirty="0"/>
          </a:p>
        </p:txBody>
      </p:sp>
      <p:sp>
        <p:nvSpPr>
          <p:cNvPr id="11296" name="Rectangle 37"/>
          <p:cNvSpPr>
            <a:spLocks noChangeArrowheads="1"/>
          </p:cNvSpPr>
          <p:nvPr/>
        </p:nvSpPr>
        <p:spPr bwMode="auto">
          <a:xfrm>
            <a:off x="6718572" y="8118421"/>
            <a:ext cx="1361719" cy="1277118"/>
          </a:xfrm>
          <a:prstGeom prst="rect">
            <a:avLst/>
          </a:prstGeom>
          <a:noFill/>
          <a:ln w="9525">
            <a:solidFill>
              <a:schemeClr val="tx1"/>
            </a:solidFill>
            <a:miter lim="800000"/>
            <a:headEnd/>
            <a:tailEnd/>
          </a:ln>
        </p:spPr>
        <p:txBody>
          <a:bodyPr wrap="none" lIns="192902" tIns="96451" rIns="192902" bIns="96451" anchor="ctr"/>
          <a:lstStyle/>
          <a:p>
            <a:endParaRPr lang="en-US" dirty="0"/>
          </a:p>
        </p:txBody>
      </p:sp>
      <p:graphicFrame>
        <p:nvGraphicFramePr>
          <p:cNvPr id="11267" name="Object 38"/>
          <p:cNvGraphicFramePr>
            <a:graphicFrameLocks noChangeAspect="1"/>
          </p:cNvGraphicFramePr>
          <p:nvPr/>
        </p:nvGraphicFramePr>
        <p:xfrm>
          <a:off x="6891133" y="8447546"/>
          <a:ext cx="997844" cy="945180"/>
        </p:xfrm>
        <a:graphic>
          <a:graphicData uri="http://schemas.openxmlformats.org/presentationml/2006/ole">
            <mc:AlternateContent xmlns:mc="http://schemas.openxmlformats.org/markup-compatibility/2006">
              <mc:Choice xmlns:v="urn:schemas-microsoft-com:vml" Requires="v">
                <p:oleObj spid="_x0000_s153685" name="Equation" r:id="rId8" imgW="139680" imgH="177480" progId="Equation.3">
                  <p:embed/>
                </p:oleObj>
              </mc:Choice>
              <mc:Fallback>
                <p:oleObj name="Equation" r:id="rId8" imgW="139680" imgH="177480" progId="Equation.3">
                  <p:embed/>
                  <p:pic>
                    <p:nvPicPr>
                      <p:cNvPr id="0" name="Object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1133" y="8447546"/>
                        <a:ext cx="997844" cy="945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97" name="Line 39"/>
          <p:cNvSpPr>
            <a:spLocks noChangeShapeType="1"/>
          </p:cNvSpPr>
          <p:nvPr/>
        </p:nvSpPr>
        <p:spPr bwMode="auto">
          <a:xfrm>
            <a:off x="7228748" y="7479862"/>
            <a:ext cx="0" cy="638558"/>
          </a:xfrm>
          <a:prstGeom prst="line">
            <a:avLst/>
          </a:prstGeom>
          <a:noFill/>
          <a:ln w="9525">
            <a:solidFill>
              <a:schemeClr val="tx1"/>
            </a:solidFill>
            <a:round/>
            <a:headEnd/>
            <a:tailEnd/>
          </a:ln>
        </p:spPr>
        <p:txBody>
          <a:bodyPr lIns="192902" tIns="96451" rIns="192902" bIns="96451"/>
          <a:lstStyle/>
          <a:p>
            <a:endParaRPr lang="en-US" dirty="0"/>
          </a:p>
        </p:txBody>
      </p:sp>
      <p:sp>
        <p:nvSpPr>
          <p:cNvPr id="11298" name="Line 40"/>
          <p:cNvSpPr>
            <a:spLocks noChangeShapeType="1"/>
          </p:cNvSpPr>
          <p:nvPr/>
        </p:nvSpPr>
        <p:spPr bwMode="auto">
          <a:xfrm>
            <a:off x="7228748" y="9392727"/>
            <a:ext cx="0" cy="511972"/>
          </a:xfrm>
          <a:prstGeom prst="line">
            <a:avLst/>
          </a:prstGeom>
          <a:noFill/>
          <a:ln w="9525">
            <a:solidFill>
              <a:schemeClr val="tx1"/>
            </a:solidFill>
            <a:round/>
            <a:headEnd/>
            <a:tailEnd/>
          </a:ln>
        </p:spPr>
        <p:txBody>
          <a:bodyPr lIns="192902" tIns="96451" rIns="192902" bIns="96451"/>
          <a:lstStyle/>
          <a:p>
            <a:endParaRPr lang="en-US" dirty="0"/>
          </a:p>
        </p:txBody>
      </p:sp>
      <p:sp>
        <p:nvSpPr>
          <p:cNvPr id="11299" name="Line 41"/>
          <p:cNvSpPr>
            <a:spLocks noChangeShapeType="1"/>
          </p:cNvSpPr>
          <p:nvPr/>
        </p:nvSpPr>
        <p:spPr bwMode="auto">
          <a:xfrm>
            <a:off x="5529411" y="7479862"/>
            <a:ext cx="1699338"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11300" name="Line 42"/>
          <p:cNvSpPr>
            <a:spLocks noChangeShapeType="1"/>
          </p:cNvSpPr>
          <p:nvPr/>
        </p:nvSpPr>
        <p:spPr bwMode="auto">
          <a:xfrm>
            <a:off x="5529411" y="9904699"/>
            <a:ext cx="1699338"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917547" name="Freeform 43"/>
          <p:cNvSpPr>
            <a:spLocks/>
          </p:cNvSpPr>
          <p:nvPr/>
        </p:nvSpPr>
        <p:spPr bwMode="auto">
          <a:xfrm>
            <a:off x="10293556" y="4928439"/>
            <a:ext cx="4932955" cy="2551424"/>
          </a:xfrm>
          <a:custGeom>
            <a:avLst/>
            <a:gdLst>
              <a:gd name="T0" fmla="*/ 0 w 1315"/>
              <a:gd name="T1" fmla="*/ 2147483647 h 907"/>
              <a:gd name="T2" fmla="*/ 2147483647 w 1315"/>
              <a:gd name="T3" fmla="*/ 2147483647 h 907"/>
              <a:gd name="T4" fmla="*/ 2147483647 w 1315"/>
              <a:gd name="T5" fmla="*/ 2147483647 h 907"/>
              <a:gd name="T6" fmla="*/ 2147483647 w 1315"/>
              <a:gd name="T7" fmla="*/ 2147483647 h 907"/>
              <a:gd name="T8" fmla="*/ 2147483647 w 1315"/>
              <a:gd name="T9" fmla="*/ 2147483647 h 907"/>
              <a:gd name="T10" fmla="*/ 2147483647 w 1315"/>
              <a:gd name="T11" fmla="*/ 0 h 907"/>
              <a:gd name="T12" fmla="*/ 0 60000 65536"/>
              <a:gd name="T13" fmla="*/ 0 60000 65536"/>
              <a:gd name="T14" fmla="*/ 0 60000 65536"/>
              <a:gd name="T15" fmla="*/ 0 60000 65536"/>
              <a:gd name="T16" fmla="*/ 0 60000 65536"/>
              <a:gd name="T17" fmla="*/ 0 60000 65536"/>
              <a:gd name="T18" fmla="*/ 0 w 1315"/>
              <a:gd name="T19" fmla="*/ 0 h 907"/>
              <a:gd name="T20" fmla="*/ 1315 w 1315"/>
              <a:gd name="T21" fmla="*/ 907 h 907"/>
            </a:gdLst>
            <a:ahLst/>
            <a:cxnLst>
              <a:cxn ang="T12">
                <a:pos x="T0" y="T1"/>
              </a:cxn>
              <a:cxn ang="T13">
                <a:pos x="T2" y="T3"/>
              </a:cxn>
              <a:cxn ang="T14">
                <a:pos x="T4" y="T5"/>
              </a:cxn>
              <a:cxn ang="T15">
                <a:pos x="T6" y="T7"/>
              </a:cxn>
              <a:cxn ang="T16">
                <a:pos x="T8" y="T9"/>
              </a:cxn>
              <a:cxn ang="T17">
                <a:pos x="T10" y="T11"/>
              </a:cxn>
            </a:cxnLst>
            <a:rect l="T18" t="T19" r="T20" b="T21"/>
            <a:pathLst>
              <a:path w="1315" h="907">
                <a:moveTo>
                  <a:pt x="0" y="907"/>
                </a:moveTo>
                <a:cubicBezTo>
                  <a:pt x="11" y="820"/>
                  <a:pt x="23" y="733"/>
                  <a:pt x="91" y="680"/>
                </a:cubicBezTo>
                <a:cubicBezTo>
                  <a:pt x="159" y="627"/>
                  <a:pt x="295" y="657"/>
                  <a:pt x="408" y="589"/>
                </a:cubicBezTo>
                <a:cubicBezTo>
                  <a:pt x="521" y="521"/>
                  <a:pt x="658" y="347"/>
                  <a:pt x="771" y="272"/>
                </a:cubicBezTo>
                <a:cubicBezTo>
                  <a:pt x="884" y="197"/>
                  <a:pt x="998" y="181"/>
                  <a:pt x="1089" y="136"/>
                </a:cubicBezTo>
                <a:cubicBezTo>
                  <a:pt x="1180" y="91"/>
                  <a:pt x="1278" y="30"/>
                  <a:pt x="1315" y="0"/>
                </a:cubicBezTo>
              </a:path>
            </a:pathLst>
          </a:custGeom>
          <a:noFill/>
          <a:ln w="38100">
            <a:solidFill>
              <a:srgbClr val="FF0000"/>
            </a:solidFill>
            <a:round/>
            <a:headEnd/>
            <a:tailEnd/>
          </a:ln>
        </p:spPr>
        <p:txBody>
          <a:bodyPr lIns="192902" tIns="96451" rIns="192902" bIns="96451"/>
          <a:lstStyle/>
          <a:p>
            <a:endParaRPr lang="en-US" dirty="0"/>
          </a:p>
        </p:txBody>
      </p:sp>
      <p:sp>
        <p:nvSpPr>
          <p:cNvPr id="917549" name="Line 45"/>
          <p:cNvSpPr>
            <a:spLocks noChangeShapeType="1"/>
          </p:cNvSpPr>
          <p:nvPr/>
        </p:nvSpPr>
        <p:spPr bwMode="auto">
          <a:xfrm flipV="1">
            <a:off x="15226510" y="4033893"/>
            <a:ext cx="0" cy="765146"/>
          </a:xfrm>
          <a:prstGeom prst="line">
            <a:avLst/>
          </a:prstGeom>
          <a:noFill/>
          <a:ln w="57150">
            <a:solidFill>
              <a:srgbClr val="009900"/>
            </a:solidFill>
            <a:round/>
            <a:headEnd/>
            <a:tailEnd type="triangle" w="med" len="med"/>
          </a:ln>
        </p:spPr>
        <p:txBody>
          <a:bodyPr lIns="192902" tIns="96451" rIns="192902" bIns="96451"/>
          <a:lstStyle/>
          <a:p>
            <a:endParaRPr lang="en-US" dirty="0"/>
          </a:p>
        </p:txBody>
      </p:sp>
      <p:sp>
        <p:nvSpPr>
          <p:cNvPr id="917550" name="Line 46"/>
          <p:cNvSpPr>
            <a:spLocks noChangeShapeType="1"/>
          </p:cNvSpPr>
          <p:nvPr/>
        </p:nvSpPr>
        <p:spPr bwMode="auto">
          <a:xfrm>
            <a:off x="15399070" y="4928439"/>
            <a:ext cx="0" cy="2551424"/>
          </a:xfrm>
          <a:prstGeom prst="line">
            <a:avLst/>
          </a:prstGeom>
          <a:noFill/>
          <a:ln w="38100">
            <a:solidFill>
              <a:srgbClr val="009900"/>
            </a:solidFill>
            <a:prstDash val="dash"/>
            <a:round/>
            <a:headEnd/>
            <a:tailEnd/>
          </a:ln>
        </p:spPr>
        <p:txBody>
          <a:bodyPr lIns="192902" tIns="96451" rIns="192902" bIns="96451"/>
          <a:lstStyle/>
          <a:p>
            <a:endParaRPr lang="en-US" dirty="0"/>
          </a:p>
        </p:txBody>
      </p:sp>
      <p:sp>
        <p:nvSpPr>
          <p:cNvPr id="11304" name="Text Box 47"/>
          <p:cNvSpPr txBox="1">
            <a:spLocks noChangeArrowheads="1"/>
          </p:cNvSpPr>
          <p:nvPr/>
        </p:nvSpPr>
        <p:spPr bwMode="auto">
          <a:xfrm>
            <a:off x="9055628" y="1519039"/>
            <a:ext cx="7482988" cy="1071949"/>
          </a:xfrm>
          <a:prstGeom prst="rect">
            <a:avLst/>
          </a:prstGeom>
          <a:noFill/>
          <a:ln w="9525">
            <a:noFill/>
            <a:miter lim="800000"/>
            <a:headEnd/>
            <a:tailEnd/>
          </a:ln>
        </p:spPr>
        <p:txBody>
          <a:bodyPr wrap="none" lIns="192902" tIns="96451" rIns="192902" bIns="96451">
            <a:spAutoFit/>
          </a:bodyPr>
          <a:lstStyle/>
          <a:p>
            <a:r>
              <a:rPr lang="fr-CH"/>
              <a:t>Time-dependent input</a:t>
            </a:r>
            <a:endParaRPr lang="fr-FR"/>
          </a:p>
        </p:txBody>
      </p:sp>
      <p:sp>
        <p:nvSpPr>
          <p:cNvPr id="917552" name="Freeform 48"/>
          <p:cNvSpPr>
            <a:spLocks/>
          </p:cNvSpPr>
          <p:nvPr/>
        </p:nvSpPr>
        <p:spPr bwMode="auto">
          <a:xfrm>
            <a:off x="15567878" y="6076157"/>
            <a:ext cx="4253970" cy="1403706"/>
          </a:xfrm>
          <a:custGeom>
            <a:avLst/>
            <a:gdLst>
              <a:gd name="T0" fmla="*/ 0 w 1134"/>
              <a:gd name="T1" fmla="*/ 2147483647 h 499"/>
              <a:gd name="T2" fmla="*/ 2147483647 w 1134"/>
              <a:gd name="T3" fmla="*/ 2147483647 h 499"/>
              <a:gd name="T4" fmla="*/ 2147483647 w 1134"/>
              <a:gd name="T5" fmla="*/ 2147483647 h 499"/>
              <a:gd name="T6" fmla="*/ 2147483647 w 1134"/>
              <a:gd name="T7" fmla="*/ 2147483647 h 499"/>
              <a:gd name="T8" fmla="*/ 2147483647 w 1134"/>
              <a:gd name="T9" fmla="*/ 2147483647 h 499"/>
              <a:gd name="T10" fmla="*/ 2147483647 w 1134"/>
              <a:gd name="T11" fmla="*/ 2147483647 h 499"/>
              <a:gd name="T12" fmla="*/ 2147483647 w 1134"/>
              <a:gd name="T13" fmla="*/ 2147483647 h 499"/>
              <a:gd name="T14" fmla="*/ 2147483647 w 1134"/>
              <a:gd name="T15" fmla="*/ 0 h 499"/>
              <a:gd name="T16" fmla="*/ 0 60000 65536"/>
              <a:gd name="T17" fmla="*/ 0 60000 65536"/>
              <a:gd name="T18" fmla="*/ 0 60000 65536"/>
              <a:gd name="T19" fmla="*/ 0 60000 65536"/>
              <a:gd name="T20" fmla="*/ 0 60000 65536"/>
              <a:gd name="T21" fmla="*/ 0 60000 65536"/>
              <a:gd name="T22" fmla="*/ 0 60000 65536"/>
              <a:gd name="T23" fmla="*/ 0 60000 65536"/>
              <a:gd name="T24" fmla="*/ 0 w 1134"/>
              <a:gd name="T25" fmla="*/ 0 h 499"/>
              <a:gd name="T26" fmla="*/ 1134 w 1134"/>
              <a:gd name="T27" fmla="*/ 499 h 4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4" h="499">
                <a:moveTo>
                  <a:pt x="0" y="499"/>
                </a:moveTo>
                <a:cubicBezTo>
                  <a:pt x="41" y="430"/>
                  <a:pt x="83" y="362"/>
                  <a:pt x="136" y="317"/>
                </a:cubicBezTo>
                <a:cubicBezTo>
                  <a:pt x="189" y="272"/>
                  <a:pt x="265" y="264"/>
                  <a:pt x="318" y="226"/>
                </a:cubicBezTo>
                <a:cubicBezTo>
                  <a:pt x="371" y="188"/>
                  <a:pt x="394" y="97"/>
                  <a:pt x="454" y="90"/>
                </a:cubicBezTo>
                <a:cubicBezTo>
                  <a:pt x="514" y="83"/>
                  <a:pt x="627" y="158"/>
                  <a:pt x="680" y="181"/>
                </a:cubicBezTo>
                <a:cubicBezTo>
                  <a:pt x="733" y="204"/>
                  <a:pt x="710" y="233"/>
                  <a:pt x="771" y="226"/>
                </a:cubicBezTo>
                <a:cubicBezTo>
                  <a:pt x="832" y="219"/>
                  <a:pt x="983" y="174"/>
                  <a:pt x="1043" y="136"/>
                </a:cubicBezTo>
                <a:cubicBezTo>
                  <a:pt x="1103" y="98"/>
                  <a:pt x="1118" y="49"/>
                  <a:pt x="1134" y="0"/>
                </a:cubicBezTo>
              </a:path>
            </a:pathLst>
          </a:custGeom>
          <a:noFill/>
          <a:ln w="38100">
            <a:solidFill>
              <a:srgbClr val="FF0000"/>
            </a:solidFill>
            <a:round/>
            <a:headEnd/>
            <a:tailEnd/>
          </a:ln>
        </p:spPr>
        <p:txBody>
          <a:bodyPr lIns="192902" tIns="96451" rIns="192902" bIns="96451"/>
          <a:lstStyle/>
          <a:p>
            <a:endParaRPr lang="en-US" dirty="0"/>
          </a:p>
        </p:txBody>
      </p:sp>
      <p:sp>
        <p:nvSpPr>
          <p:cNvPr id="50" name="Text Box 51"/>
          <p:cNvSpPr txBox="1">
            <a:spLocks noChangeArrowheads="1"/>
          </p:cNvSpPr>
          <p:nvPr/>
        </p:nvSpPr>
        <p:spPr bwMode="auto">
          <a:xfrm>
            <a:off x="10498360" y="5192196"/>
            <a:ext cx="10139035" cy="2287666"/>
          </a:xfrm>
          <a:prstGeom prst="rect">
            <a:avLst/>
          </a:prstGeom>
          <a:solidFill>
            <a:srgbClr val="87D4F7"/>
          </a:solidFill>
          <a:ln w="38100">
            <a:solidFill>
              <a:schemeClr val="accent2"/>
            </a:solidFill>
            <a:miter lim="800000"/>
            <a:headEnd/>
            <a:tailEnd/>
          </a:ln>
        </p:spPr>
        <p:txBody>
          <a:bodyPr wrap="none" lIns="192902" tIns="96451" rIns="192902" bIns="96451">
            <a:spAutoFit/>
          </a:bodyPr>
          <a:lstStyle/>
          <a:p>
            <a:r>
              <a:rPr lang="fr-CH" sz="6800" i="1" dirty="0"/>
              <a:t>Math </a:t>
            </a:r>
            <a:r>
              <a:rPr lang="fr-CH" sz="6800" i="1" dirty="0" err="1"/>
              <a:t>development</a:t>
            </a:r>
            <a:r>
              <a:rPr lang="fr-CH" sz="6800" i="1" dirty="0"/>
              <a:t>:</a:t>
            </a:r>
          </a:p>
          <a:p>
            <a:r>
              <a:rPr lang="fr-CH" sz="6800" i="1" dirty="0" err="1"/>
              <a:t>Response</a:t>
            </a:r>
            <a:r>
              <a:rPr lang="fr-CH" sz="6800" i="1" dirty="0"/>
              <a:t> to </a:t>
            </a:r>
            <a:r>
              <a:rPr lang="fr-CH" sz="6800" i="1" dirty="0" err="1"/>
              <a:t>step</a:t>
            </a:r>
            <a:r>
              <a:rPr lang="fr-CH" sz="6800" i="1" dirty="0"/>
              <a:t> </a:t>
            </a:r>
            <a:r>
              <a:rPr lang="fr-CH" sz="6800" i="1" dirty="0" err="1"/>
              <a:t>current</a:t>
            </a:r>
            <a:endParaRPr lang="fr-FR" sz="6800" i="1" dirty="0"/>
          </a:p>
        </p:txBody>
      </p:sp>
      <p:sp>
        <p:nvSpPr>
          <p:cNvPr id="51" name="Title 3"/>
          <p:cNvSpPr txBox="1">
            <a:spLocks/>
          </p:cNvSpPr>
          <p:nvPr/>
        </p:nvSpPr>
        <p:spPr>
          <a:xfrm>
            <a:off x="697827" y="35094"/>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1.3</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lang="en-US" sz="6600" dirty="0">
                <a:solidFill>
                  <a:srgbClr val="FF0000"/>
                </a:solidFill>
                <a:latin typeface="Impact" charset="0"/>
                <a:ea typeface="ＭＳ Ｐゴシック" charset="0"/>
                <a:cs typeface="Impact" charset="0"/>
              </a:rPr>
              <a:t> Leaky Integrate-and-Fire Model</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7547"/>
                                        </p:tgtEl>
                                        <p:attrNameLst>
                                          <p:attrName>style.visibility</p:attrName>
                                        </p:attrNameLst>
                                      </p:cBhvr>
                                      <p:to>
                                        <p:strVal val="visible"/>
                                      </p:to>
                                    </p:set>
                                    <p:animEffect transition="in" filter="wipe(left)">
                                      <p:cBhvr>
                                        <p:cTn id="7" dur="500"/>
                                        <p:tgtEl>
                                          <p:spTgt spid="91754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175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7550"/>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grpId="0" nodeType="afterEffect">
                                  <p:stCondLst>
                                    <p:cond delay="0"/>
                                  </p:stCondLst>
                                  <p:childTnLst>
                                    <p:set>
                                      <p:cBhvr>
                                        <p:cTn id="17" dur="1" fill="hold">
                                          <p:stCondLst>
                                            <p:cond delay="0"/>
                                          </p:stCondLst>
                                        </p:cTn>
                                        <p:tgtEl>
                                          <p:spTgt spid="917552"/>
                                        </p:tgtEl>
                                        <p:attrNameLst>
                                          <p:attrName>style.visibility</p:attrName>
                                        </p:attrNameLst>
                                      </p:cBhvr>
                                      <p:to>
                                        <p:strVal val="visible"/>
                                      </p:to>
                                    </p:set>
                                    <p:animEffect transition="in" filter="wipe(left)">
                                      <p:cBhvr>
                                        <p:cTn id="18" dur="500"/>
                                        <p:tgtEl>
                                          <p:spTgt spid="91755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7547" grpId="0" animBg="1"/>
      <p:bldP spid="917549" grpId="0" animBg="1"/>
      <p:bldP spid="917550" grpId="0" animBg="1"/>
      <p:bldP spid="917552" grpId="0" animBg="1"/>
      <p:bldP spid="5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graphicFrame>
        <p:nvGraphicFramePr>
          <p:cNvPr id="11266" name="Object 4"/>
          <p:cNvGraphicFramePr>
            <a:graphicFrameLocks noChangeAspect="1"/>
          </p:cNvGraphicFramePr>
          <p:nvPr/>
        </p:nvGraphicFramePr>
        <p:xfrm>
          <a:off x="7740918" y="3801056"/>
          <a:ext cx="1020937" cy="862177"/>
        </p:xfrm>
        <a:graphic>
          <a:graphicData uri="http://schemas.openxmlformats.org/presentationml/2006/ole">
            <mc:AlternateContent xmlns:mc="http://schemas.openxmlformats.org/markup-compatibility/2006">
              <mc:Choice xmlns:v="urn:schemas-microsoft-com:vml" Requires="v">
                <p:oleObj spid="_x0000_s154707" name="Equation" r:id="rId4" imgW="114120" imgH="126720" progId="Equation.3">
                  <p:embed/>
                </p:oleObj>
              </mc:Choice>
              <mc:Fallback>
                <p:oleObj name="Equation" r:id="rId4" imgW="114120" imgH="12672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0918" y="3801056"/>
                        <a:ext cx="1020937" cy="86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5"/>
          <p:cNvGrpSpPr>
            <a:grpSpLocks/>
          </p:cNvGrpSpPr>
          <p:nvPr/>
        </p:nvGrpSpPr>
        <p:grpSpPr bwMode="auto">
          <a:xfrm>
            <a:off x="1444250" y="1952247"/>
            <a:ext cx="8282861" cy="1485283"/>
            <a:chOff x="672" y="384"/>
            <a:chExt cx="2208" cy="528"/>
          </a:xfrm>
        </p:grpSpPr>
        <p:sp>
          <p:nvSpPr>
            <p:cNvPr id="11308" name="Oval 6"/>
            <p:cNvSpPr>
              <a:spLocks noChangeArrowheads="1"/>
            </p:cNvSpPr>
            <p:nvPr/>
          </p:nvSpPr>
          <p:spPr bwMode="auto">
            <a:xfrm>
              <a:off x="1344" y="672"/>
              <a:ext cx="240" cy="192"/>
            </a:xfrm>
            <a:prstGeom prst="ellipse">
              <a:avLst/>
            </a:prstGeom>
            <a:solidFill>
              <a:srgbClr val="FF0000"/>
            </a:solidFill>
            <a:ln w="9525">
              <a:solidFill>
                <a:srgbClr val="FF0000"/>
              </a:solidFill>
              <a:round/>
              <a:headEnd/>
              <a:tailEnd/>
            </a:ln>
          </p:spPr>
          <p:txBody>
            <a:bodyPr wrap="none" anchor="ctr"/>
            <a:lstStyle/>
            <a:p>
              <a:endParaRPr lang="en-US" dirty="0"/>
            </a:p>
          </p:txBody>
        </p:sp>
        <p:sp>
          <p:nvSpPr>
            <p:cNvPr id="11309" name="Freeform 7"/>
            <p:cNvSpPr>
              <a:spLocks/>
            </p:cNvSpPr>
            <p:nvPr/>
          </p:nvSpPr>
          <p:spPr bwMode="auto">
            <a:xfrm flipV="1">
              <a:off x="1536" y="720"/>
              <a:ext cx="1344" cy="144"/>
            </a:xfrm>
            <a:custGeom>
              <a:avLst/>
              <a:gdLst>
                <a:gd name="T0" fmla="*/ 0 w 1344"/>
                <a:gd name="T1" fmla="*/ 1 h 472"/>
                <a:gd name="T2" fmla="*/ 384 w 1344"/>
                <a:gd name="T3" fmla="*/ 1 h 472"/>
                <a:gd name="T4" fmla="*/ 672 w 1344"/>
                <a:gd name="T5" fmla="*/ 1 h 472"/>
                <a:gd name="T6" fmla="*/ 1152 w 1344"/>
                <a:gd name="T7" fmla="*/ 0 h 472"/>
                <a:gd name="T8" fmla="*/ 1344 w 1344"/>
                <a:gd name="T9" fmla="*/ 0 h 472"/>
                <a:gd name="T10" fmla="*/ 0 60000 65536"/>
                <a:gd name="T11" fmla="*/ 0 60000 65536"/>
                <a:gd name="T12" fmla="*/ 0 60000 65536"/>
                <a:gd name="T13" fmla="*/ 0 60000 65536"/>
                <a:gd name="T14" fmla="*/ 0 60000 65536"/>
                <a:gd name="T15" fmla="*/ 0 w 1344"/>
                <a:gd name="T16" fmla="*/ 0 h 472"/>
                <a:gd name="T17" fmla="*/ 1344 w 1344"/>
                <a:gd name="T18" fmla="*/ 472 h 472"/>
              </a:gdLst>
              <a:ahLst/>
              <a:cxnLst>
                <a:cxn ang="T10">
                  <a:pos x="T0" y="T1"/>
                </a:cxn>
                <a:cxn ang="T11">
                  <a:pos x="T2" y="T3"/>
                </a:cxn>
                <a:cxn ang="T12">
                  <a:pos x="T4" y="T5"/>
                </a:cxn>
                <a:cxn ang="T13">
                  <a:pos x="T6" y="T7"/>
                </a:cxn>
                <a:cxn ang="T14">
                  <a:pos x="T8" y="T9"/>
                </a:cxn>
              </a:cxnLst>
              <a:rect l="T15" t="T16" r="T17" b="T18"/>
              <a:pathLst>
                <a:path w="1344" h="472">
                  <a:moveTo>
                    <a:pt x="0" y="288"/>
                  </a:moveTo>
                  <a:cubicBezTo>
                    <a:pt x="136" y="300"/>
                    <a:pt x="272" y="312"/>
                    <a:pt x="384" y="336"/>
                  </a:cubicBezTo>
                  <a:cubicBezTo>
                    <a:pt x="496" y="360"/>
                    <a:pt x="544" y="472"/>
                    <a:pt x="672" y="432"/>
                  </a:cubicBezTo>
                  <a:cubicBezTo>
                    <a:pt x="800" y="392"/>
                    <a:pt x="1040" y="168"/>
                    <a:pt x="1152" y="96"/>
                  </a:cubicBezTo>
                  <a:cubicBezTo>
                    <a:pt x="1264" y="24"/>
                    <a:pt x="1304" y="12"/>
                    <a:pt x="1344" y="0"/>
                  </a:cubicBezTo>
                </a:path>
              </a:pathLst>
            </a:custGeom>
            <a:noFill/>
            <a:ln w="9525">
              <a:solidFill>
                <a:srgbClr val="FF0000"/>
              </a:solidFill>
              <a:round/>
              <a:headEnd/>
              <a:tailEnd/>
            </a:ln>
          </p:spPr>
          <p:txBody>
            <a:bodyPr wrap="none" anchor="ctr"/>
            <a:lstStyle/>
            <a:p>
              <a:endParaRPr lang="en-US" dirty="0"/>
            </a:p>
          </p:txBody>
        </p:sp>
        <p:sp>
          <p:nvSpPr>
            <p:cNvPr id="11310" name="Freeform 8"/>
            <p:cNvSpPr>
              <a:spLocks/>
            </p:cNvSpPr>
            <p:nvPr/>
          </p:nvSpPr>
          <p:spPr bwMode="auto">
            <a:xfrm>
              <a:off x="672" y="528"/>
              <a:ext cx="768" cy="240"/>
            </a:xfrm>
            <a:custGeom>
              <a:avLst/>
              <a:gdLst>
                <a:gd name="T0" fmla="*/ 768 w 768"/>
                <a:gd name="T1" fmla="*/ 240 h 240"/>
                <a:gd name="T2" fmla="*/ 336 w 768"/>
                <a:gd name="T3" fmla="*/ 192 h 240"/>
                <a:gd name="T4" fmla="*/ 0 w 768"/>
                <a:gd name="T5" fmla="*/ 0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240"/>
                  </a:moveTo>
                  <a:cubicBezTo>
                    <a:pt x="616" y="236"/>
                    <a:pt x="464" y="232"/>
                    <a:pt x="336" y="192"/>
                  </a:cubicBezTo>
                  <a:cubicBezTo>
                    <a:pt x="208" y="152"/>
                    <a:pt x="56" y="32"/>
                    <a:pt x="0" y="0"/>
                  </a:cubicBezTo>
                </a:path>
              </a:pathLst>
            </a:custGeom>
            <a:noFill/>
            <a:ln w="28575">
              <a:solidFill>
                <a:srgbClr val="FF0000"/>
              </a:solidFill>
              <a:round/>
              <a:headEnd/>
              <a:tailEnd/>
            </a:ln>
          </p:spPr>
          <p:txBody>
            <a:bodyPr wrap="none" anchor="ctr"/>
            <a:lstStyle/>
            <a:p>
              <a:endParaRPr lang="en-US" dirty="0"/>
            </a:p>
          </p:txBody>
        </p:sp>
        <p:sp>
          <p:nvSpPr>
            <p:cNvPr id="11311" name="Freeform 9"/>
            <p:cNvSpPr>
              <a:spLocks/>
            </p:cNvSpPr>
            <p:nvPr/>
          </p:nvSpPr>
          <p:spPr bwMode="auto">
            <a:xfrm>
              <a:off x="720" y="768"/>
              <a:ext cx="528" cy="144"/>
            </a:xfrm>
            <a:custGeom>
              <a:avLst/>
              <a:gdLst>
                <a:gd name="T0" fmla="*/ 1177 w 432"/>
                <a:gd name="T1" fmla="*/ 0 h 144"/>
                <a:gd name="T2" fmla="*/ 786 w 432"/>
                <a:gd name="T3" fmla="*/ 96 h 144"/>
                <a:gd name="T4" fmla="*/ 0 w 432"/>
                <a:gd name="T5" fmla="*/ 144 h 144"/>
                <a:gd name="T6" fmla="*/ 0 60000 65536"/>
                <a:gd name="T7" fmla="*/ 0 60000 65536"/>
                <a:gd name="T8" fmla="*/ 0 60000 65536"/>
                <a:gd name="T9" fmla="*/ 0 w 432"/>
                <a:gd name="T10" fmla="*/ 0 h 144"/>
                <a:gd name="T11" fmla="*/ 432 w 432"/>
                <a:gd name="T12" fmla="*/ 144 h 144"/>
              </a:gdLst>
              <a:ahLst/>
              <a:cxnLst>
                <a:cxn ang="T6">
                  <a:pos x="T0" y="T1"/>
                </a:cxn>
                <a:cxn ang="T7">
                  <a:pos x="T2" y="T3"/>
                </a:cxn>
                <a:cxn ang="T8">
                  <a:pos x="T4" y="T5"/>
                </a:cxn>
              </a:cxnLst>
              <a:rect l="T9" t="T10" r="T11" b="T12"/>
              <a:pathLst>
                <a:path w="432" h="144">
                  <a:moveTo>
                    <a:pt x="432" y="0"/>
                  </a:moveTo>
                  <a:cubicBezTo>
                    <a:pt x="396" y="36"/>
                    <a:pt x="360" y="72"/>
                    <a:pt x="288" y="96"/>
                  </a:cubicBezTo>
                  <a:cubicBezTo>
                    <a:pt x="216" y="120"/>
                    <a:pt x="108" y="132"/>
                    <a:pt x="0" y="144"/>
                  </a:cubicBezTo>
                </a:path>
              </a:pathLst>
            </a:custGeom>
            <a:noFill/>
            <a:ln w="28575">
              <a:solidFill>
                <a:srgbClr val="FF0000"/>
              </a:solidFill>
              <a:round/>
              <a:headEnd/>
              <a:tailEnd/>
            </a:ln>
          </p:spPr>
          <p:txBody>
            <a:bodyPr wrap="none" anchor="ctr"/>
            <a:lstStyle/>
            <a:p>
              <a:endParaRPr lang="en-US" dirty="0"/>
            </a:p>
          </p:txBody>
        </p:sp>
        <p:sp>
          <p:nvSpPr>
            <p:cNvPr id="11312" name="Freeform 10"/>
            <p:cNvSpPr>
              <a:spLocks/>
            </p:cNvSpPr>
            <p:nvPr/>
          </p:nvSpPr>
          <p:spPr bwMode="auto">
            <a:xfrm>
              <a:off x="816" y="384"/>
              <a:ext cx="432" cy="384"/>
            </a:xfrm>
            <a:custGeom>
              <a:avLst/>
              <a:gdLst>
                <a:gd name="T0" fmla="*/ 432 w 432"/>
                <a:gd name="T1" fmla="*/ 384 h 384"/>
                <a:gd name="T2" fmla="*/ 288 w 432"/>
                <a:gd name="T3" fmla="*/ 144 h 384"/>
                <a:gd name="T4" fmla="*/ 0 w 432"/>
                <a:gd name="T5" fmla="*/ 0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432" y="384"/>
                  </a:moveTo>
                  <a:cubicBezTo>
                    <a:pt x="396" y="296"/>
                    <a:pt x="360" y="208"/>
                    <a:pt x="288" y="144"/>
                  </a:cubicBezTo>
                  <a:cubicBezTo>
                    <a:pt x="216" y="80"/>
                    <a:pt x="48" y="24"/>
                    <a:pt x="0" y="0"/>
                  </a:cubicBezTo>
                </a:path>
              </a:pathLst>
            </a:custGeom>
            <a:noFill/>
            <a:ln w="28575">
              <a:solidFill>
                <a:srgbClr val="FF0000"/>
              </a:solidFill>
              <a:round/>
              <a:headEnd/>
              <a:tailEnd/>
            </a:ln>
          </p:spPr>
          <p:txBody>
            <a:bodyPr wrap="none" anchor="ctr"/>
            <a:lstStyle/>
            <a:p>
              <a:endParaRPr lang="en-US" dirty="0"/>
            </a:p>
          </p:txBody>
        </p:sp>
      </p:grpSp>
      <p:sp>
        <p:nvSpPr>
          <p:cNvPr id="11272" name="Text Box 11"/>
          <p:cNvSpPr txBox="1">
            <a:spLocks noChangeArrowheads="1"/>
          </p:cNvSpPr>
          <p:nvPr/>
        </p:nvSpPr>
        <p:spPr bwMode="auto">
          <a:xfrm>
            <a:off x="3785061" y="3302504"/>
            <a:ext cx="551475" cy="1071949"/>
          </a:xfrm>
          <a:prstGeom prst="rect">
            <a:avLst/>
          </a:prstGeom>
          <a:noFill/>
          <a:ln w="9525">
            <a:noFill/>
            <a:miter lim="800000"/>
            <a:headEnd/>
            <a:tailEnd/>
          </a:ln>
        </p:spPr>
        <p:txBody>
          <a:bodyPr wrap="none" lIns="192902" tIns="96451" rIns="192902" bIns="96451">
            <a:spAutoFit/>
          </a:bodyPr>
          <a:lstStyle/>
          <a:p>
            <a:r>
              <a:rPr lang="en-US" dirty="0">
                <a:solidFill>
                  <a:srgbClr val="FF0000"/>
                </a:solidFill>
              </a:rPr>
              <a:t>i</a:t>
            </a:r>
          </a:p>
        </p:txBody>
      </p:sp>
      <p:sp>
        <p:nvSpPr>
          <p:cNvPr id="11273" name="Line 12"/>
          <p:cNvSpPr>
            <a:spLocks noChangeShapeType="1"/>
          </p:cNvSpPr>
          <p:nvPr/>
        </p:nvSpPr>
        <p:spPr bwMode="auto">
          <a:xfrm flipH="1">
            <a:off x="4325246" y="1865044"/>
            <a:ext cx="693989" cy="1167409"/>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11274" name="Line 13"/>
          <p:cNvSpPr>
            <a:spLocks noChangeShapeType="1"/>
          </p:cNvSpPr>
          <p:nvPr/>
        </p:nvSpPr>
        <p:spPr bwMode="auto">
          <a:xfrm flipH="1">
            <a:off x="4336498" y="1738457"/>
            <a:ext cx="510176" cy="1277118"/>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11275" name="Line 14"/>
          <p:cNvSpPr>
            <a:spLocks noChangeShapeType="1"/>
          </p:cNvSpPr>
          <p:nvPr/>
        </p:nvSpPr>
        <p:spPr bwMode="auto">
          <a:xfrm>
            <a:off x="7740916" y="9393692"/>
            <a:ext cx="13866547"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11276" name="Line 15"/>
          <p:cNvSpPr>
            <a:spLocks noChangeShapeType="1"/>
          </p:cNvSpPr>
          <p:nvPr/>
        </p:nvSpPr>
        <p:spPr bwMode="auto">
          <a:xfrm flipV="1">
            <a:off x="8761855" y="3907000"/>
            <a:ext cx="0" cy="5486693"/>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pSp>
        <p:nvGrpSpPr>
          <p:cNvPr id="3" name="Group 16"/>
          <p:cNvGrpSpPr>
            <a:grpSpLocks/>
          </p:cNvGrpSpPr>
          <p:nvPr/>
        </p:nvGrpSpPr>
        <p:grpSpPr bwMode="auto">
          <a:xfrm>
            <a:off x="8761857" y="5896562"/>
            <a:ext cx="12845608" cy="945180"/>
            <a:chOff x="2688" y="1296"/>
            <a:chExt cx="2570" cy="336"/>
          </a:xfrm>
        </p:grpSpPr>
        <p:graphicFrame>
          <p:nvGraphicFramePr>
            <p:cNvPr id="11268" name="Object 17"/>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154708" name="Equation" r:id="rId6" imgW="139680" imgH="177480" progId="Equation.3">
                    <p:embed/>
                  </p:oleObj>
                </mc:Choice>
                <mc:Fallback>
                  <p:oleObj name="Equation" r:id="rId6" imgW="139680" imgH="177480"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307" name="Line 18"/>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dirty="0"/>
            </a:p>
          </p:txBody>
        </p:sp>
      </p:grpSp>
      <p:sp>
        <p:nvSpPr>
          <p:cNvPr id="11279" name="Line 20"/>
          <p:cNvSpPr>
            <a:spLocks noChangeShapeType="1"/>
          </p:cNvSpPr>
          <p:nvPr/>
        </p:nvSpPr>
        <p:spPr bwMode="auto">
          <a:xfrm flipH="1">
            <a:off x="5188043" y="1738457"/>
            <a:ext cx="341367" cy="638560"/>
          </a:xfrm>
          <a:prstGeom prst="line">
            <a:avLst/>
          </a:prstGeom>
          <a:noFill/>
          <a:ln w="9525">
            <a:solidFill>
              <a:schemeClr val="tx1"/>
            </a:solidFill>
            <a:round/>
            <a:headEnd/>
            <a:tailEnd type="triangle" w="med" len="med"/>
          </a:ln>
        </p:spPr>
        <p:txBody>
          <a:bodyPr lIns="192902" tIns="96451" rIns="192902" bIns="96451"/>
          <a:lstStyle/>
          <a:p>
            <a:endParaRPr lang="en-US" dirty="0"/>
          </a:p>
        </p:txBody>
      </p:sp>
      <p:sp>
        <p:nvSpPr>
          <p:cNvPr id="11280" name="Text Box 21"/>
          <p:cNvSpPr txBox="1">
            <a:spLocks noChangeArrowheads="1"/>
          </p:cNvSpPr>
          <p:nvPr/>
        </p:nvSpPr>
        <p:spPr bwMode="auto">
          <a:xfrm>
            <a:off x="5653205" y="1392454"/>
            <a:ext cx="1284047" cy="1071949"/>
          </a:xfrm>
          <a:prstGeom prst="rect">
            <a:avLst/>
          </a:prstGeom>
          <a:noFill/>
          <a:ln w="9525">
            <a:noFill/>
            <a:miter lim="800000"/>
            <a:headEnd/>
            <a:tailEnd/>
          </a:ln>
        </p:spPr>
        <p:txBody>
          <a:bodyPr wrap="none" lIns="192902" tIns="96451" rIns="192902" bIns="96451">
            <a:spAutoFit/>
          </a:bodyPr>
          <a:lstStyle/>
          <a:p>
            <a:r>
              <a:rPr lang="fr-CH" i="1" dirty="0"/>
              <a:t>I(t)</a:t>
            </a:r>
            <a:endParaRPr lang="fr-FR" i="1" dirty="0"/>
          </a:p>
        </p:txBody>
      </p:sp>
      <p:sp>
        <p:nvSpPr>
          <p:cNvPr id="11281" name="Line 22"/>
          <p:cNvSpPr>
            <a:spLocks noChangeShapeType="1"/>
          </p:cNvSpPr>
          <p:nvPr/>
        </p:nvSpPr>
        <p:spPr bwMode="auto">
          <a:xfrm flipH="1">
            <a:off x="3318081" y="6076157"/>
            <a:ext cx="341367" cy="638560"/>
          </a:xfrm>
          <a:prstGeom prst="line">
            <a:avLst/>
          </a:prstGeom>
          <a:noFill/>
          <a:ln w="9525">
            <a:solidFill>
              <a:schemeClr val="tx1"/>
            </a:solidFill>
            <a:round/>
            <a:headEnd/>
            <a:tailEnd type="triangle" w="med" len="med"/>
          </a:ln>
        </p:spPr>
        <p:txBody>
          <a:bodyPr lIns="192902" tIns="96451" rIns="192902" bIns="96451"/>
          <a:lstStyle/>
          <a:p>
            <a:endParaRPr lang="en-US" dirty="0"/>
          </a:p>
        </p:txBody>
      </p:sp>
      <p:sp>
        <p:nvSpPr>
          <p:cNvPr id="11282" name="Text Box 23"/>
          <p:cNvSpPr txBox="1">
            <a:spLocks noChangeArrowheads="1"/>
          </p:cNvSpPr>
          <p:nvPr/>
        </p:nvSpPr>
        <p:spPr bwMode="auto">
          <a:xfrm>
            <a:off x="3783243" y="5730154"/>
            <a:ext cx="1284047" cy="1071949"/>
          </a:xfrm>
          <a:prstGeom prst="rect">
            <a:avLst/>
          </a:prstGeom>
          <a:noFill/>
          <a:ln w="9525">
            <a:noFill/>
            <a:miter lim="800000"/>
            <a:headEnd/>
            <a:tailEnd/>
          </a:ln>
        </p:spPr>
        <p:txBody>
          <a:bodyPr wrap="none" lIns="192902" tIns="96451" rIns="192902" bIns="96451">
            <a:spAutoFit/>
          </a:bodyPr>
          <a:lstStyle/>
          <a:p>
            <a:r>
              <a:rPr lang="fr-CH" i="1"/>
              <a:t>I(t)</a:t>
            </a:r>
            <a:endParaRPr lang="fr-FR" i="1"/>
          </a:p>
        </p:txBody>
      </p:sp>
      <p:sp>
        <p:nvSpPr>
          <p:cNvPr id="11283" name="Line 24"/>
          <p:cNvSpPr>
            <a:spLocks noChangeShapeType="1"/>
          </p:cNvSpPr>
          <p:nvPr/>
        </p:nvSpPr>
        <p:spPr bwMode="auto">
          <a:xfrm>
            <a:off x="1104818" y="8500993"/>
            <a:ext cx="1024102" cy="0"/>
          </a:xfrm>
          <a:prstGeom prst="line">
            <a:avLst/>
          </a:prstGeom>
          <a:noFill/>
          <a:ln w="57150">
            <a:solidFill>
              <a:schemeClr val="tx1"/>
            </a:solidFill>
            <a:round/>
            <a:headEnd/>
            <a:tailEnd/>
          </a:ln>
        </p:spPr>
        <p:txBody>
          <a:bodyPr lIns="192902" tIns="96451" rIns="192902" bIns="96451"/>
          <a:lstStyle/>
          <a:p>
            <a:endParaRPr lang="en-US" dirty="0"/>
          </a:p>
        </p:txBody>
      </p:sp>
      <p:sp>
        <p:nvSpPr>
          <p:cNvPr id="11284" name="Line 25"/>
          <p:cNvSpPr>
            <a:spLocks noChangeShapeType="1"/>
          </p:cNvSpPr>
          <p:nvPr/>
        </p:nvSpPr>
        <p:spPr bwMode="auto">
          <a:xfrm>
            <a:off x="1104818" y="8883566"/>
            <a:ext cx="1024102" cy="0"/>
          </a:xfrm>
          <a:prstGeom prst="line">
            <a:avLst/>
          </a:prstGeom>
          <a:noFill/>
          <a:ln w="57150">
            <a:solidFill>
              <a:schemeClr val="tx1"/>
            </a:solidFill>
            <a:round/>
            <a:headEnd/>
            <a:tailEnd/>
          </a:ln>
        </p:spPr>
        <p:txBody>
          <a:bodyPr lIns="192902" tIns="96451" rIns="192902" bIns="96451"/>
          <a:lstStyle/>
          <a:p>
            <a:endParaRPr lang="en-US" dirty="0"/>
          </a:p>
        </p:txBody>
      </p:sp>
      <p:sp>
        <p:nvSpPr>
          <p:cNvPr id="11285" name="Line 26"/>
          <p:cNvSpPr>
            <a:spLocks noChangeShapeType="1"/>
          </p:cNvSpPr>
          <p:nvPr/>
        </p:nvSpPr>
        <p:spPr bwMode="auto">
          <a:xfrm>
            <a:off x="1614993" y="7479863"/>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11286" name="Line 27"/>
          <p:cNvSpPr>
            <a:spLocks noChangeShapeType="1"/>
          </p:cNvSpPr>
          <p:nvPr/>
        </p:nvSpPr>
        <p:spPr bwMode="auto">
          <a:xfrm>
            <a:off x="3149271" y="6585319"/>
            <a:ext cx="0" cy="894545"/>
          </a:xfrm>
          <a:prstGeom prst="line">
            <a:avLst/>
          </a:prstGeom>
          <a:noFill/>
          <a:ln w="9525">
            <a:solidFill>
              <a:schemeClr val="tx1"/>
            </a:solidFill>
            <a:round/>
            <a:headEnd/>
            <a:tailEnd/>
          </a:ln>
        </p:spPr>
        <p:txBody>
          <a:bodyPr lIns="192902" tIns="96451" rIns="192902" bIns="96451"/>
          <a:lstStyle/>
          <a:p>
            <a:endParaRPr lang="en-US" dirty="0"/>
          </a:p>
        </p:txBody>
      </p:sp>
      <p:sp>
        <p:nvSpPr>
          <p:cNvPr id="11287" name="Line 28"/>
          <p:cNvSpPr>
            <a:spLocks noChangeShapeType="1"/>
          </p:cNvSpPr>
          <p:nvPr/>
        </p:nvSpPr>
        <p:spPr bwMode="auto">
          <a:xfrm>
            <a:off x="4169623" y="7479863"/>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11288" name="Line 29"/>
          <p:cNvSpPr>
            <a:spLocks noChangeShapeType="1"/>
          </p:cNvSpPr>
          <p:nvPr/>
        </p:nvSpPr>
        <p:spPr bwMode="auto">
          <a:xfrm>
            <a:off x="1614993" y="8883568"/>
            <a:ext cx="0" cy="1021133"/>
          </a:xfrm>
          <a:prstGeom prst="line">
            <a:avLst/>
          </a:prstGeom>
          <a:noFill/>
          <a:ln w="9525">
            <a:solidFill>
              <a:schemeClr val="tx1"/>
            </a:solidFill>
            <a:round/>
            <a:headEnd/>
            <a:tailEnd/>
          </a:ln>
        </p:spPr>
        <p:txBody>
          <a:bodyPr lIns="192902" tIns="96451" rIns="192902" bIns="96451"/>
          <a:lstStyle/>
          <a:p>
            <a:endParaRPr lang="en-US" dirty="0"/>
          </a:p>
        </p:txBody>
      </p:sp>
      <p:sp>
        <p:nvSpPr>
          <p:cNvPr id="11289" name="Line 30"/>
          <p:cNvSpPr>
            <a:spLocks noChangeShapeType="1"/>
          </p:cNvSpPr>
          <p:nvPr/>
        </p:nvSpPr>
        <p:spPr bwMode="auto">
          <a:xfrm>
            <a:off x="4169623" y="9266140"/>
            <a:ext cx="0" cy="638560"/>
          </a:xfrm>
          <a:prstGeom prst="line">
            <a:avLst/>
          </a:prstGeom>
          <a:noFill/>
          <a:ln w="9525">
            <a:solidFill>
              <a:schemeClr val="tx1"/>
            </a:solidFill>
            <a:round/>
            <a:headEnd/>
            <a:tailEnd/>
          </a:ln>
        </p:spPr>
        <p:txBody>
          <a:bodyPr lIns="192902" tIns="96451" rIns="192902" bIns="96451"/>
          <a:lstStyle/>
          <a:p>
            <a:endParaRPr lang="en-US" dirty="0"/>
          </a:p>
        </p:txBody>
      </p:sp>
      <p:sp>
        <p:nvSpPr>
          <p:cNvPr id="11290" name="Rectangle 31"/>
          <p:cNvSpPr>
            <a:spLocks noChangeArrowheads="1"/>
          </p:cNvSpPr>
          <p:nvPr/>
        </p:nvSpPr>
        <p:spPr bwMode="auto">
          <a:xfrm>
            <a:off x="4000818" y="8371595"/>
            <a:ext cx="337617" cy="894545"/>
          </a:xfrm>
          <a:prstGeom prst="rect">
            <a:avLst/>
          </a:prstGeom>
          <a:solidFill>
            <a:schemeClr val="tx2"/>
          </a:solidFill>
          <a:ln w="9525">
            <a:solidFill>
              <a:schemeClr val="tx1"/>
            </a:solidFill>
            <a:miter lim="800000"/>
            <a:headEnd/>
            <a:tailEnd/>
          </a:ln>
        </p:spPr>
        <p:txBody>
          <a:bodyPr wrap="none" lIns="192902" tIns="96451" rIns="192902" bIns="96451" anchor="ctr"/>
          <a:lstStyle/>
          <a:p>
            <a:endParaRPr lang="en-US" dirty="0"/>
          </a:p>
        </p:txBody>
      </p:sp>
      <p:sp>
        <p:nvSpPr>
          <p:cNvPr id="11291" name="Line 32"/>
          <p:cNvSpPr>
            <a:spLocks noChangeShapeType="1"/>
          </p:cNvSpPr>
          <p:nvPr/>
        </p:nvSpPr>
        <p:spPr bwMode="auto">
          <a:xfrm>
            <a:off x="1614994" y="7479862"/>
            <a:ext cx="2554631" cy="0"/>
          </a:xfrm>
          <a:prstGeom prst="line">
            <a:avLst/>
          </a:prstGeom>
          <a:noFill/>
          <a:ln w="9525">
            <a:solidFill>
              <a:schemeClr val="tx1"/>
            </a:solidFill>
            <a:round/>
            <a:headEnd/>
            <a:tailEnd/>
          </a:ln>
        </p:spPr>
        <p:txBody>
          <a:bodyPr lIns="192902" tIns="96451" rIns="192902" bIns="96451"/>
          <a:lstStyle/>
          <a:p>
            <a:endParaRPr lang="en-US" dirty="0"/>
          </a:p>
        </p:txBody>
      </p:sp>
      <p:sp>
        <p:nvSpPr>
          <p:cNvPr id="11292" name="Line 33"/>
          <p:cNvSpPr>
            <a:spLocks noChangeShapeType="1"/>
          </p:cNvSpPr>
          <p:nvPr/>
        </p:nvSpPr>
        <p:spPr bwMode="auto">
          <a:xfrm>
            <a:off x="1614994" y="9904699"/>
            <a:ext cx="2554631" cy="0"/>
          </a:xfrm>
          <a:prstGeom prst="line">
            <a:avLst/>
          </a:prstGeom>
          <a:noFill/>
          <a:ln w="9525">
            <a:solidFill>
              <a:schemeClr val="tx1"/>
            </a:solidFill>
            <a:round/>
            <a:headEnd/>
            <a:tailEnd/>
          </a:ln>
        </p:spPr>
        <p:txBody>
          <a:bodyPr lIns="192902" tIns="96451" rIns="192902" bIns="96451"/>
          <a:lstStyle/>
          <a:p>
            <a:endParaRPr lang="en-US" dirty="0"/>
          </a:p>
        </p:txBody>
      </p:sp>
      <p:sp>
        <p:nvSpPr>
          <p:cNvPr id="11293" name="Line 34"/>
          <p:cNvSpPr>
            <a:spLocks noChangeShapeType="1"/>
          </p:cNvSpPr>
          <p:nvPr/>
        </p:nvSpPr>
        <p:spPr bwMode="auto">
          <a:xfrm>
            <a:off x="2807904" y="9904699"/>
            <a:ext cx="0" cy="382573"/>
          </a:xfrm>
          <a:prstGeom prst="line">
            <a:avLst/>
          </a:prstGeom>
          <a:noFill/>
          <a:ln w="9525">
            <a:solidFill>
              <a:schemeClr val="tx1"/>
            </a:solidFill>
            <a:round/>
            <a:headEnd/>
            <a:tailEnd/>
          </a:ln>
        </p:spPr>
        <p:txBody>
          <a:bodyPr lIns="192902" tIns="96451" rIns="192902" bIns="96451"/>
          <a:lstStyle/>
          <a:p>
            <a:endParaRPr lang="en-US" dirty="0"/>
          </a:p>
        </p:txBody>
      </p:sp>
      <p:sp>
        <p:nvSpPr>
          <p:cNvPr id="11294" name="Line 35"/>
          <p:cNvSpPr>
            <a:spLocks noChangeShapeType="1"/>
          </p:cNvSpPr>
          <p:nvPr/>
        </p:nvSpPr>
        <p:spPr bwMode="auto">
          <a:xfrm>
            <a:off x="2128919" y="10287271"/>
            <a:ext cx="1189162" cy="0"/>
          </a:xfrm>
          <a:prstGeom prst="line">
            <a:avLst/>
          </a:prstGeom>
          <a:noFill/>
          <a:ln w="9525">
            <a:solidFill>
              <a:schemeClr val="tx1"/>
            </a:solidFill>
            <a:round/>
            <a:headEnd/>
            <a:tailEnd/>
          </a:ln>
        </p:spPr>
        <p:txBody>
          <a:bodyPr lIns="192902" tIns="96451" rIns="192902" bIns="96451"/>
          <a:lstStyle/>
          <a:p>
            <a:endParaRPr lang="en-US" dirty="0"/>
          </a:p>
        </p:txBody>
      </p:sp>
      <p:sp>
        <p:nvSpPr>
          <p:cNvPr id="11295" name="Line 36"/>
          <p:cNvSpPr>
            <a:spLocks noChangeShapeType="1"/>
          </p:cNvSpPr>
          <p:nvPr/>
        </p:nvSpPr>
        <p:spPr bwMode="auto">
          <a:xfrm>
            <a:off x="2466536" y="10413857"/>
            <a:ext cx="682736" cy="0"/>
          </a:xfrm>
          <a:prstGeom prst="line">
            <a:avLst/>
          </a:prstGeom>
          <a:noFill/>
          <a:ln w="9525">
            <a:solidFill>
              <a:schemeClr val="tx1"/>
            </a:solidFill>
            <a:round/>
            <a:headEnd/>
            <a:tailEnd/>
          </a:ln>
        </p:spPr>
        <p:txBody>
          <a:bodyPr lIns="192902" tIns="96451" rIns="192902" bIns="96451"/>
          <a:lstStyle/>
          <a:p>
            <a:endParaRPr lang="en-US" dirty="0"/>
          </a:p>
        </p:txBody>
      </p:sp>
      <p:sp>
        <p:nvSpPr>
          <p:cNvPr id="11296" name="Rectangle 37"/>
          <p:cNvSpPr>
            <a:spLocks noChangeArrowheads="1"/>
          </p:cNvSpPr>
          <p:nvPr/>
        </p:nvSpPr>
        <p:spPr bwMode="auto">
          <a:xfrm>
            <a:off x="5358786" y="8118421"/>
            <a:ext cx="1361719" cy="1277118"/>
          </a:xfrm>
          <a:prstGeom prst="rect">
            <a:avLst/>
          </a:prstGeom>
          <a:noFill/>
          <a:ln w="9525">
            <a:solidFill>
              <a:schemeClr val="tx1"/>
            </a:solidFill>
            <a:miter lim="800000"/>
            <a:headEnd/>
            <a:tailEnd/>
          </a:ln>
        </p:spPr>
        <p:txBody>
          <a:bodyPr wrap="none" lIns="192902" tIns="96451" rIns="192902" bIns="96451" anchor="ctr"/>
          <a:lstStyle/>
          <a:p>
            <a:endParaRPr lang="en-US" dirty="0"/>
          </a:p>
        </p:txBody>
      </p:sp>
      <p:graphicFrame>
        <p:nvGraphicFramePr>
          <p:cNvPr id="11267" name="Object 38"/>
          <p:cNvGraphicFramePr>
            <a:graphicFrameLocks noChangeAspect="1"/>
          </p:cNvGraphicFramePr>
          <p:nvPr/>
        </p:nvGraphicFramePr>
        <p:xfrm>
          <a:off x="5531347" y="8447546"/>
          <a:ext cx="997844" cy="945180"/>
        </p:xfrm>
        <a:graphic>
          <a:graphicData uri="http://schemas.openxmlformats.org/presentationml/2006/ole">
            <mc:AlternateContent xmlns:mc="http://schemas.openxmlformats.org/markup-compatibility/2006">
              <mc:Choice xmlns:v="urn:schemas-microsoft-com:vml" Requires="v">
                <p:oleObj spid="_x0000_s154709" name="Equation" r:id="rId8" imgW="139680" imgH="177480" progId="Equation.3">
                  <p:embed/>
                </p:oleObj>
              </mc:Choice>
              <mc:Fallback>
                <p:oleObj name="Equation" r:id="rId8" imgW="139680" imgH="177480" progId="Equation.3">
                  <p:embed/>
                  <p:pic>
                    <p:nvPicPr>
                      <p:cNvPr id="0" name="Object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1347" y="8447546"/>
                        <a:ext cx="997844" cy="945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97" name="Line 39"/>
          <p:cNvSpPr>
            <a:spLocks noChangeShapeType="1"/>
          </p:cNvSpPr>
          <p:nvPr/>
        </p:nvSpPr>
        <p:spPr bwMode="auto">
          <a:xfrm>
            <a:off x="5868961" y="7479862"/>
            <a:ext cx="0" cy="638558"/>
          </a:xfrm>
          <a:prstGeom prst="line">
            <a:avLst/>
          </a:prstGeom>
          <a:noFill/>
          <a:ln w="9525">
            <a:solidFill>
              <a:schemeClr val="tx1"/>
            </a:solidFill>
            <a:round/>
            <a:headEnd/>
            <a:tailEnd/>
          </a:ln>
        </p:spPr>
        <p:txBody>
          <a:bodyPr lIns="192902" tIns="96451" rIns="192902" bIns="96451"/>
          <a:lstStyle/>
          <a:p>
            <a:endParaRPr lang="en-US" dirty="0"/>
          </a:p>
        </p:txBody>
      </p:sp>
      <p:sp>
        <p:nvSpPr>
          <p:cNvPr id="11298" name="Line 40"/>
          <p:cNvSpPr>
            <a:spLocks noChangeShapeType="1"/>
          </p:cNvSpPr>
          <p:nvPr/>
        </p:nvSpPr>
        <p:spPr bwMode="auto">
          <a:xfrm>
            <a:off x="5868961" y="9392727"/>
            <a:ext cx="0" cy="511972"/>
          </a:xfrm>
          <a:prstGeom prst="line">
            <a:avLst/>
          </a:prstGeom>
          <a:noFill/>
          <a:ln w="9525">
            <a:solidFill>
              <a:schemeClr val="tx1"/>
            </a:solidFill>
            <a:round/>
            <a:headEnd/>
            <a:tailEnd/>
          </a:ln>
        </p:spPr>
        <p:txBody>
          <a:bodyPr lIns="192902" tIns="96451" rIns="192902" bIns="96451"/>
          <a:lstStyle/>
          <a:p>
            <a:endParaRPr lang="en-US" dirty="0"/>
          </a:p>
        </p:txBody>
      </p:sp>
      <p:sp>
        <p:nvSpPr>
          <p:cNvPr id="11299" name="Line 41"/>
          <p:cNvSpPr>
            <a:spLocks noChangeShapeType="1"/>
          </p:cNvSpPr>
          <p:nvPr/>
        </p:nvSpPr>
        <p:spPr bwMode="auto">
          <a:xfrm>
            <a:off x="4169624" y="7479862"/>
            <a:ext cx="1699338"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11300" name="Line 42"/>
          <p:cNvSpPr>
            <a:spLocks noChangeShapeType="1"/>
          </p:cNvSpPr>
          <p:nvPr/>
        </p:nvSpPr>
        <p:spPr bwMode="auto">
          <a:xfrm>
            <a:off x="4169624" y="9904699"/>
            <a:ext cx="1699338"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11304" name="Text Box 47"/>
          <p:cNvSpPr txBox="1">
            <a:spLocks noChangeArrowheads="1"/>
          </p:cNvSpPr>
          <p:nvPr/>
        </p:nvSpPr>
        <p:spPr bwMode="auto">
          <a:xfrm>
            <a:off x="9055630" y="1519040"/>
            <a:ext cx="9510530" cy="1071949"/>
          </a:xfrm>
          <a:prstGeom prst="rect">
            <a:avLst/>
          </a:prstGeom>
          <a:noFill/>
          <a:ln w="9525">
            <a:noFill/>
            <a:miter lim="800000"/>
            <a:headEnd/>
            <a:tailEnd/>
          </a:ln>
        </p:spPr>
        <p:txBody>
          <a:bodyPr wrap="none" lIns="192902" tIns="96451" rIns="192902" bIns="96451">
            <a:spAutoFit/>
          </a:bodyPr>
          <a:lstStyle/>
          <a:p>
            <a:r>
              <a:rPr lang="fr-CH" dirty="0"/>
              <a:t>CONSTANT input/</a:t>
            </a:r>
            <a:r>
              <a:rPr lang="fr-CH" dirty="0" err="1"/>
              <a:t>step</a:t>
            </a:r>
            <a:r>
              <a:rPr lang="fr-CH" dirty="0"/>
              <a:t> input</a:t>
            </a:r>
            <a:endParaRPr lang="fr-FR" dirty="0"/>
          </a:p>
        </p:txBody>
      </p:sp>
      <p:sp>
        <p:nvSpPr>
          <p:cNvPr id="49" name="Line 14"/>
          <p:cNvSpPr>
            <a:spLocks noChangeShapeType="1"/>
          </p:cNvSpPr>
          <p:nvPr/>
        </p:nvSpPr>
        <p:spPr bwMode="auto">
          <a:xfrm>
            <a:off x="7740916" y="11690447"/>
            <a:ext cx="13866547"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50" name="Line 15"/>
          <p:cNvSpPr>
            <a:spLocks noChangeShapeType="1"/>
          </p:cNvSpPr>
          <p:nvPr/>
        </p:nvSpPr>
        <p:spPr bwMode="auto">
          <a:xfrm flipV="1">
            <a:off x="8761855" y="10286875"/>
            <a:ext cx="0" cy="153117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51" name="Text Box 21"/>
          <p:cNvSpPr txBox="1">
            <a:spLocks noChangeArrowheads="1"/>
          </p:cNvSpPr>
          <p:nvPr/>
        </p:nvSpPr>
        <p:spPr bwMode="auto">
          <a:xfrm>
            <a:off x="7230449" y="10031680"/>
            <a:ext cx="1284047" cy="1071949"/>
          </a:xfrm>
          <a:prstGeom prst="rect">
            <a:avLst/>
          </a:prstGeom>
          <a:noFill/>
          <a:ln w="9525">
            <a:noFill/>
            <a:miter lim="800000"/>
            <a:headEnd/>
            <a:tailEnd/>
          </a:ln>
        </p:spPr>
        <p:txBody>
          <a:bodyPr wrap="none" lIns="192902" tIns="96451" rIns="192902" bIns="96451">
            <a:spAutoFit/>
          </a:bodyPr>
          <a:lstStyle/>
          <a:p>
            <a:r>
              <a:rPr lang="fr-CH" i="1" dirty="0"/>
              <a:t>I(t)</a:t>
            </a:r>
            <a:endParaRPr lang="fr-FR" i="1" dirty="0"/>
          </a:p>
        </p:txBody>
      </p:sp>
      <p:sp>
        <p:nvSpPr>
          <p:cNvPr id="46" name="Title 3"/>
          <p:cNvSpPr txBox="1">
            <a:spLocks/>
          </p:cNvSpPr>
          <p:nvPr/>
        </p:nvSpPr>
        <p:spPr>
          <a:xfrm>
            <a:off x="697827" y="32385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1.3</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lang="en-US" sz="6600" dirty="0">
                <a:solidFill>
                  <a:srgbClr val="FF0000"/>
                </a:solidFill>
                <a:latin typeface="Impact" charset="0"/>
                <a:ea typeface="ＭＳ Ｐゴシック" charset="0"/>
                <a:cs typeface="Impact" charset="0"/>
              </a:rPr>
              <a:t> Leaky Integrate-and-Fire Model</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3AF5A7C-8623-4887-A46E-CAF68E4FA669}"/>
              </a:ext>
            </a:extLst>
          </p:cNvPr>
          <p:cNvPicPr>
            <a:picLocks noChangeAspect="1"/>
          </p:cNvPicPr>
          <p:nvPr/>
        </p:nvPicPr>
        <p:blipFill>
          <a:blip r:embed="rId2"/>
          <a:stretch>
            <a:fillRect/>
          </a:stretch>
        </p:blipFill>
        <p:spPr>
          <a:xfrm>
            <a:off x="0" y="0"/>
            <a:ext cx="21632627" cy="12152313"/>
          </a:xfrm>
          <a:prstGeom prst="rect">
            <a:avLst/>
          </a:prstGeom>
        </p:spPr>
      </p:pic>
    </p:spTree>
    <p:extLst>
      <p:ext uri="{BB962C8B-B14F-4D97-AF65-F5344CB8AC3E}">
        <p14:creationId xmlns:p14="http://schemas.microsoft.com/office/powerpoint/2010/main" val="813240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1.1. Neurons and Synapses/Overview</a:t>
            </a:r>
          </a:p>
        </p:txBody>
      </p:sp>
      <p:pic>
        <p:nvPicPr>
          <p:cNvPr id="31" name="Picture 8" descr="cajal-neuron"/>
          <p:cNvPicPr>
            <a:picLocks noChangeAspect="1" noChangeArrowheads="1"/>
          </p:cNvPicPr>
          <p:nvPr/>
        </p:nvPicPr>
        <p:blipFill>
          <a:blip r:embed="rId3" cstate="print"/>
          <a:srcRect/>
          <a:stretch>
            <a:fillRect/>
          </a:stretch>
        </p:blipFill>
        <p:spPr bwMode="auto">
          <a:xfrm>
            <a:off x="12310218" y="3920127"/>
            <a:ext cx="6368716" cy="6052763"/>
          </a:xfrm>
          <a:prstGeom prst="rect">
            <a:avLst/>
          </a:prstGeom>
          <a:noFill/>
          <a:ln w="9525">
            <a:noFill/>
            <a:miter lim="800000"/>
            <a:headEnd/>
            <a:tailEnd/>
          </a:ln>
        </p:spPr>
      </p:pic>
      <p:sp>
        <p:nvSpPr>
          <p:cNvPr id="37" name="Text Box 9"/>
          <p:cNvSpPr txBox="1">
            <a:spLocks noChangeArrowheads="1"/>
          </p:cNvSpPr>
          <p:nvPr/>
        </p:nvSpPr>
        <p:spPr bwMode="auto">
          <a:xfrm>
            <a:off x="12706543" y="2194874"/>
            <a:ext cx="5182494" cy="1241224"/>
          </a:xfrm>
          <a:prstGeom prst="rect">
            <a:avLst/>
          </a:prstGeom>
          <a:noFill/>
          <a:ln w="9525">
            <a:noFill/>
            <a:miter lim="800000"/>
            <a:headEnd/>
            <a:tailEnd/>
          </a:ln>
        </p:spPr>
        <p:txBody>
          <a:bodyPr wrap="none">
            <a:spAutoFit/>
          </a:bodyPr>
          <a:lstStyle/>
          <a:p>
            <a:r>
              <a:rPr lang="en-US" dirty="0"/>
              <a:t>Signal:</a:t>
            </a:r>
          </a:p>
          <a:p>
            <a:r>
              <a:rPr lang="en-US" dirty="0"/>
              <a:t>action potential (spike)</a:t>
            </a:r>
          </a:p>
        </p:txBody>
      </p:sp>
      <p:sp>
        <p:nvSpPr>
          <p:cNvPr id="39" name="Freeform 10"/>
          <p:cNvSpPr>
            <a:spLocks/>
          </p:cNvSpPr>
          <p:nvPr/>
        </p:nvSpPr>
        <p:spPr bwMode="auto">
          <a:xfrm>
            <a:off x="16056039" y="6931295"/>
            <a:ext cx="2377948" cy="2204490"/>
          </a:xfrm>
          <a:custGeom>
            <a:avLst/>
            <a:gdLst>
              <a:gd name="T0" fmla="*/ 0 w 864"/>
              <a:gd name="T1" fmla="*/ 2147483647 h 920"/>
              <a:gd name="T2" fmla="*/ 2147483647 w 864"/>
              <a:gd name="T3" fmla="*/ 2147483647 h 920"/>
              <a:gd name="T4" fmla="*/ 2147483647 w 864"/>
              <a:gd name="T5" fmla="*/ 2147483647 h 920"/>
              <a:gd name="T6" fmla="*/ 2147483647 w 864"/>
              <a:gd name="T7" fmla="*/ 2147483647 h 920"/>
              <a:gd name="T8" fmla="*/ 2147483647 w 864"/>
              <a:gd name="T9" fmla="*/ 2147483647 h 920"/>
              <a:gd name="T10" fmla="*/ 2147483647 w 864"/>
              <a:gd name="T11" fmla="*/ 2147483647 h 920"/>
              <a:gd name="T12" fmla="*/ 2147483647 w 864"/>
              <a:gd name="T13" fmla="*/ 2147483647 h 920"/>
              <a:gd name="T14" fmla="*/ 2147483647 w 864"/>
              <a:gd name="T15" fmla="*/ 2147483647 h 920"/>
              <a:gd name="T16" fmla="*/ 2147483647 w 864"/>
              <a:gd name="T17" fmla="*/ 2147483647 h 920"/>
              <a:gd name="T18" fmla="*/ 2147483647 w 864"/>
              <a:gd name="T19" fmla="*/ 2147483647 h 920"/>
              <a:gd name="T20" fmla="*/ 2147483647 w 864"/>
              <a:gd name="T21" fmla="*/ 2147483647 h 9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4"/>
              <a:gd name="T34" fmla="*/ 0 h 920"/>
              <a:gd name="T35" fmla="*/ 864 w 864"/>
              <a:gd name="T36" fmla="*/ 920 h 9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4" h="920">
                <a:moveTo>
                  <a:pt x="0" y="768"/>
                </a:moveTo>
                <a:cubicBezTo>
                  <a:pt x="56" y="772"/>
                  <a:pt x="112" y="776"/>
                  <a:pt x="144" y="768"/>
                </a:cubicBezTo>
                <a:cubicBezTo>
                  <a:pt x="176" y="760"/>
                  <a:pt x="176" y="752"/>
                  <a:pt x="192" y="720"/>
                </a:cubicBezTo>
                <a:cubicBezTo>
                  <a:pt x="208" y="688"/>
                  <a:pt x="224" y="688"/>
                  <a:pt x="240" y="576"/>
                </a:cubicBezTo>
                <a:cubicBezTo>
                  <a:pt x="256" y="464"/>
                  <a:pt x="272" y="96"/>
                  <a:pt x="288" y="48"/>
                </a:cubicBezTo>
                <a:cubicBezTo>
                  <a:pt x="304" y="0"/>
                  <a:pt x="328" y="168"/>
                  <a:pt x="336" y="288"/>
                </a:cubicBezTo>
                <a:cubicBezTo>
                  <a:pt x="344" y="408"/>
                  <a:pt x="328" y="664"/>
                  <a:pt x="336" y="768"/>
                </a:cubicBezTo>
                <a:cubicBezTo>
                  <a:pt x="344" y="872"/>
                  <a:pt x="352" y="904"/>
                  <a:pt x="384" y="912"/>
                </a:cubicBezTo>
                <a:cubicBezTo>
                  <a:pt x="416" y="920"/>
                  <a:pt x="488" y="840"/>
                  <a:pt x="528" y="816"/>
                </a:cubicBezTo>
                <a:cubicBezTo>
                  <a:pt x="568" y="792"/>
                  <a:pt x="568" y="784"/>
                  <a:pt x="624" y="768"/>
                </a:cubicBezTo>
                <a:cubicBezTo>
                  <a:pt x="680" y="752"/>
                  <a:pt x="772" y="736"/>
                  <a:pt x="864" y="720"/>
                </a:cubicBezTo>
              </a:path>
            </a:pathLst>
          </a:custGeom>
          <a:noFill/>
          <a:ln w="57150">
            <a:solidFill>
              <a:srgbClr val="006600"/>
            </a:solidFill>
            <a:round/>
            <a:headEnd/>
            <a:tailEnd/>
          </a:ln>
        </p:spPr>
        <p:txBody>
          <a:bodyPr wrap="none" anchor="ctr"/>
          <a:lstStyle/>
          <a:p>
            <a:endParaRPr lang="en-US" dirty="0"/>
          </a:p>
        </p:txBody>
      </p:sp>
      <p:grpSp>
        <p:nvGrpSpPr>
          <p:cNvPr id="2" name="Group 11"/>
          <p:cNvGrpSpPr>
            <a:grpSpLocks/>
          </p:cNvGrpSpPr>
          <p:nvPr/>
        </p:nvGrpSpPr>
        <p:grpSpPr bwMode="auto">
          <a:xfrm>
            <a:off x="15109325" y="5281689"/>
            <a:ext cx="4246729" cy="2515994"/>
            <a:chOff x="4992" y="2352"/>
            <a:chExt cx="1543" cy="1050"/>
          </a:xfrm>
        </p:grpSpPr>
        <p:sp>
          <p:nvSpPr>
            <p:cNvPr id="42" name="Rectangle 12"/>
            <p:cNvSpPr>
              <a:spLocks noChangeArrowheads="1"/>
            </p:cNvSpPr>
            <p:nvPr/>
          </p:nvSpPr>
          <p:spPr bwMode="auto">
            <a:xfrm>
              <a:off x="4992" y="2352"/>
              <a:ext cx="384" cy="288"/>
            </a:xfrm>
            <a:prstGeom prst="rect">
              <a:avLst/>
            </a:prstGeom>
            <a:solidFill>
              <a:schemeClr val="bg1"/>
            </a:solidFill>
            <a:ln w="9525">
              <a:solidFill>
                <a:schemeClr val="bg1"/>
              </a:solidFill>
              <a:miter lim="800000"/>
              <a:headEnd/>
              <a:tailEnd/>
            </a:ln>
          </p:spPr>
          <p:txBody>
            <a:bodyPr wrap="none" anchor="ctr"/>
            <a:lstStyle/>
            <a:p>
              <a:endParaRPr lang="en-US" dirty="0"/>
            </a:p>
          </p:txBody>
        </p:sp>
        <p:sp>
          <p:nvSpPr>
            <p:cNvPr id="43" name="Text Box 13"/>
            <p:cNvSpPr txBox="1">
              <a:spLocks noChangeArrowheads="1"/>
            </p:cNvSpPr>
            <p:nvPr/>
          </p:nvSpPr>
          <p:spPr bwMode="auto">
            <a:xfrm>
              <a:off x="5692" y="2798"/>
              <a:ext cx="843" cy="604"/>
            </a:xfrm>
            <a:prstGeom prst="rect">
              <a:avLst/>
            </a:prstGeom>
            <a:solidFill>
              <a:schemeClr val="bg1"/>
            </a:solidFill>
            <a:ln w="9525">
              <a:noFill/>
              <a:miter lim="800000"/>
              <a:headEnd/>
              <a:tailEnd/>
            </a:ln>
          </p:spPr>
          <p:txBody>
            <a:bodyPr wrap="none">
              <a:spAutoFit/>
            </a:bodyPr>
            <a:lstStyle/>
            <a:p>
              <a:r>
                <a:rPr lang="en-US" sz="4400" dirty="0">
                  <a:solidFill>
                    <a:srgbClr val="00B050"/>
                  </a:solidFill>
                </a:rPr>
                <a:t>action </a:t>
              </a:r>
            </a:p>
            <a:p>
              <a:r>
                <a:rPr lang="en-US" sz="4400" dirty="0">
                  <a:solidFill>
                    <a:srgbClr val="00B050"/>
                  </a:solidFill>
                </a:rPr>
                <a:t>potential</a:t>
              </a:r>
            </a:p>
          </p:txBody>
        </p:sp>
      </p:grpSp>
      <p:sp>
        <p:nvSpPr>
          <p:cNvPr id="14" name="Oval 11"/>
          <p:cNvSpPr>
            <a:spLocks noChangeArrowheads="1"/>
          </p:cNvSpPr>
          <p:nvPr/>
        </p:nvSpPr>
        <p:spPr bwMode="auto">
          <a:xfrm>
            <a:off x="2729107" y="4403558"/>
            <a:ext cx="7562056" cy="6497053"/>
          </a:xfrm>
          <a:prstGeom prst="ellipse">
            <a:avLst/>
          </a:prstGeom>
          <a:noFill/>
          <a:ln w="9525">
            <a:solidFill>
              <a:srgbClr val="FF0000"/>
            </a:solidFill>
            <a:round/>
            <a:headEnd/>
            <a:tailEnd/>
          </a:ln>
        </p:spPr>
        <p:txBody>
          <a:bodyPr wrap="none" lIns="192902" tIns="96451" rIns="192902" bIns="96451" anchor="ctr"/>
          <a:lstStyle/>
          <a:p>
            <a:endParaRPr lang="en-US" dirty="0"/>
          </a:p>
        </p:txBody>
      </p:sp>
      <p:sp>
        <p:nvSpPr>
          <p:cNvPr id="16" name="Line 13"/>
          <p:cNvSpPr>
            <a:spLocks noChangeShapeType="1"/>
          </p:cNvSpPr>
          <p:nvPr/>
        </p:nvSpPr>
        <p:spPr bwMode="auto">
          <a:xfrm flipV="1">
            <a:off x="8670722" y="9217891"/>
            <a:ext cx="4672723" cy="1128045"/>
          </a:xfrm>
          <a:prstGeom prst="line">
            <a:avLst/>
          </a:prstGeom>
          <a:noFill/>
          <a:ln w="9525">
            <a:solidFill>
              <a:srgbClr val="FF0000"/>
            </a:solidFill>
            <a:round/>
            <a:headEnd/>
            <a:tailEnd/>
          </a:ln>
        </p:spPr>
        <p:txBody>
          <a:bodyPr wrap="none" lIns="192902" tIns="96451" rIns="192902" bIns="96451" anchor="ctr"/>
          <a:lstStyle/>
          <a:p>
            <a:endParaRPr lang="en-US" dirty="0"/>
          </a:p>
        </p:txBody>
      </p:sp>
      <p:sp>
        <p:nvSpPr>
          <p:cNvPr id="17" name="Line 14"/>
          <p:cNvSpPr>
            <a:spLocks noChangeShapeType="1"/>
          </p:cNvSpPr>
          <p:nvPr/>
        </p:nvSpPr>
        <p:spPr bwMode="auto">
          <a:xfrm>
            <a:off x="3989449" y="5977275"/>
            <a:ext cx="0" cy="3645694"/>
          </a:xfrm>
          <a:prstGeom prst="line">
            <a:avLst/>
          </a:prstGeom>
          <a:noFill/>
          <a:ln w="9525">
            <a:solidFill>
              <a:srgbClr val="FF0000"/>
            </a:solidFill>
            <a:round/>
            <a:headEnd/>
            <a:tailEnd/>
          </a:ln>
        </p:spPr>
        <p:txBody>
          <a:bodyPr wrap="none" lIns="192902" tIns="96451" rIns="192902" bIns="96451" anchor="ctr"/>
          <a:lstStyle/>
          <a:p>
            <a:endParaRPr lang="en-US" dirty="0"/>
          </a:p>
        </p:txBody>
      </p:sp>
      <p:sp>
        <p:nvSpPr>
          <p:cNvPr id="18" name="Line 15"/>
          <p:cNvSpPr>
            <a:spLocks noChangeShapeType="1"/>
          </p:cNvSpPr>
          <p:nvPr/>
        </p:nvSpPr>
        <p:spPr bwMode="auto">
          <a:xfrm>
            <a:off x="7230331" y="5977275"/>
            <a:ext cx="0" cy="1350257"/>
          </a:xfrm>
          <a:prstGeom prst="line">
            <a:avLst/>
          </a:prstGeom>
          <a:noFill/>
          <a:ln w="9525">
            <a:solidFill>
              <a:srgbClr val="FF0000"/>
            </a:solidFill>
            <a:round/>
            <a:headEnd/>
            <a:tailEnd/>
          </a:ln>
        </p:spPr>
        <p:txBody>
          <a:bodyPr wrap="none" lIns="192902" tIns="96451" rIns="192902" bIns="96451" anchor="ctr"/>
          <a:lstStyle/>
          <a:p>
            <a:endParaRPr lang="en-US" dirty="0"/>
          </a:p>
        </p:txBody>
      </p:sp>
      <p:sp>
        <p:nvSpPr>
          <p:cNvPr id="19" name="Line 16"/>
          <p:cNvSpPr>
            <a:spLocks noChangeShapeType="1"/>
          </p:cNvSpPr>
          <p:nvPr/>
        </p:nvSpPr>
        <p:spPr bwMode="auto">
          <a:xfrm>
            <a:off x="7770477" y="5977275"/>
            <a:ext cx="0" cy="1350257"/>
          </a:xfrm>
          <a:prstGeom prst="line">
            <a:avLst/>
          </a:prstGeom>
          <a:noFill/>
          <a:ln w="9525">
            <a:solidFill>
              <a:srgbClr val="FF0000"/>
            </a:solidFill>
            <a:round/>
            <a:headEnd/>
            <a:tailEnd/>
          </a:ln>
        </p:spPr>
        <p:txBody>
          <a:bodyPr wrap="none" lIns="192902" tIns="96451" rIns="192902" bIns="96451" anchor="ctr"/>
          <a:lstStyle/>
          <a:p>
            <a:endParaRPr lang="en-US" dirty="0"/>
          </a:p>
        </p:txBody>
      </p:sp>
      <p:sp>
        <p:nvSpPr>
          <p:cNvPr id="20" name="Line 17"/>
          <p:cNvSpPr>
            <a:spLocks noChangeShapeType="1"/>
          </p:cNvSpPr>
          <p:nvPr/>
        </p:nvSpPr>
        <p:spPr bwMode="auto">
          <a:xfrm>
            <a:off x="4529596" y="5977275"/>
            <a:ext cx="0" cy="3645694"/>
          </a:xfrm>
          <a:prstGeom prst="line">
            <a:avLst/>
          </a:prstGeom>
          <a:noFill/>
          <a:ln w="9525">
            <a:solidFill>
              <a:srgbClr val="FF0000"/>
            </a:solidFill>
            <a:round/>
            <a:headEnd/>
            <a:tailEnd/>
          </a:ln>
        </p:spPr>
        <p:txBody>
          <a:bodyPr wrap="none" lIns="192902" tIns="96451" rIns="192902" bIns="96451" anchor="ctr"/>
          <a:lstStyle/>
          <a:p>
            <a:endParaRPr lang="en-US" dirty="0"/>
          </a:p>
        </p:txBody>
      </p:sp>
      <p:sp>
        <p:nvSpPr>
          <p:cNvPr id="21" name="Line 18"/>
          <p:cNvSpPr>
            <a:spLocks noChangeShapeType="1"/>
          </p:cNvSpPr>
          <p:nvPr/>
        </p:nvSpPr>
        <p:spPr bwMode="auto">
          <a:xfrm>
            <a:off x="7230331" y="7867635"/>
            <a:ext cx="0" cy="1485283"/>
          </a:xfrm>
          <a:prstGeom prst="line">
            <a:avLst/>
          </a:prstGeom>
          <a:noFill/>
          <a:ln w="9525">
            <a:solidFill>
              <a:srgbClr val="FF0000"/>
            </a:solidFill>
            <a:round/>
            <a:headEnd/>
            <a:tailEnd/>
          </a:ln>
        </p:spPr>
        <p:txBody>
          <a:bodyPr wrap="none" lIns="192902" tIns="96451" rIns="192902" bIns="96451" anchor="ctr"/>
          <a:lstStyle/>
          <a:p>
            <a:endParaRPr lang="en-US" dirty="0"/>
          </a:p>
        </p:txBody>
      </p:sp>
      <p:sp>
        <p:nvSpPr>
          <p:cNvPr id="22" name="Line 19"/>
          <p:cNvSpPr>
            <a:spLocks noChangeShapeType="1"/>
          </p:cNvSpPr>
          <p:nvPr/>
        </p:nvSpPr>
        <p:spPr bwMode="auto">
          <a:xfrm>
            <a:off x="7770477" y="7867635"/>
            <a:ext cx="0" cy="1350257"/>
          </a:xfrm>
          <a:prstGeom prst="line">
            <a:avLst/>
          </a:prstGeom>
          <a:noFill/>
          <a:ln w="9525">
            <a:solidFill>
              <a:srgbClr val="FF0000"/>
            </a:solidFill>
            <a:round/>
            <a:headEnd/>
            <a:tailEnd/>
          </a:ln>
        </p:spPr>
        <p:txBody>
          <a:bodyPr wrap="none" lIns="192902" tIns="96451" rIns="192902" bIns="96451" anchor="ctr"/>
          <a:lstStyle/>
          <a:p>
            <a:endParaRPr lang="en-US" dirty="0"/>
          </a:p>
        </p:txBody>
      </p:sp>
      <p:sp>
        <p:nvSpPr>
          <p:cNvPr id="23" name="Oval 20"/>
          <p:cNvSpPr>
            <a:spLocks noChangeArrowheads="1"/>
          </p:cNvSpPr>
          <p:nvPr/>
        </p:nvSpPr>
        <p:spPr bwMode="auto">
          <a:xfrm>
            <a:off x="7050282" y="7327532"/>
            <a:ext cx="900245" cy="270051"/>
          </a:xfrm>
          <a:prstGeom prst="ellipse">
            <a:avLst/>
          </a:prstGeom>
          <a:solidFill>
            <a:srgbClr val="0000FF"/>
          </a:solidFill>
          <a:ln w="9525">
            <a:solidFill>
              <a:srgbClr val="FFFF00"/>
            </a:solidFill>
            <a:round/>
            <a:headEnd/>
            <a:tailEnd/>
          </a:ln>
        </p:spPr>
        <p:txBody>
          <a:bodyPr wrap="none" lIns="192902" tIns="96451" rIns="192902" bIns="96451" anchor="ctr"/>
          <a:lstStyle/>
          <a:p>
            <a:endParaRPr lang="en-US" dirty="0"/>
          </a:p>
        </p:txBody>
      </p:sp>
      <p:sp>
        <p:nvSpPr>
          <p:cNvPr id="24" name="Oval 21"/>
          <p:cNvSpPr>
            <a:spLocks noChangeArrowheads="1"/>
          </p:cNvSpPr>
          <p:nvPr/>
        </p:nvSpPr>
        <p:spPr bwMode="auto">
          <a:xfrm>
            <a:off x="7050282" y="7867635"/>
            <a:ext cx="900245" cy="270051"/>
          </a:xfrm>
          <a:prstGeom prst="ellipse">
            <a:avLst/>
          </a:prstGeom>
          <a:solidFill>
            <a:srgbClr val="0000FF"/>
          </a:solidFill>
          <a:ln w="9525">
            <a:solidFill>
              <a:srgbClr val="FFFF00"/>
            </a:solidFill>
            <a:round/>
            <a:headEnd/>
            <a:tailEnd/>
          </a:ln>
        </p:spPr>
        <p:txBody>
          <a:bodyPr wrap="none" lIns="192902" tIns="96451" rIns="192902" bIns="96451" anchor="ctr"/>
          <a:lstStyle/>
          <a:p>
            <a:endParaRPr lang="en-US" dirty="0"/>
          </a:p>
        </p:txBody>
      </p:sp>
      <p:sp>
        <p:nvSpPr>
          <p:cNvPr id="25" name="Oval 22"/>
          <p:cNvSpPr>
            <a:spLocks noChangeArrowheads="1"/>
          </p:cNvSpPr>
          <p:nvPr/>
        </p:nvSpPr>
        <p:spPr bwMode="auto">
          <a:xfrm>
            <a:off x="7050282" y="7597584"/>
            <a:ext cx="900245" cy="270051"/>
          </a:xfrm>
          <a:prstGeom prst="ellipse">
            <a:avLst/>
          </a:prstGeom>
          <a:solidFill>
            <a:srgbClr val="0000FF"/>
          </a:solidFill>
          <a:ln w="9525">
            <a:solidFill>
              <a:srgbClr val="FFFF00"/>
            </a:solidFill>
            <a:round/>
            <a:headEnd/>
            <a:tailEnd/>
          </a:ln>
        </p:spPr>
        <p:txBody>
          <a:bodyPr wrap="none" lIns="192902" tIns="96451" rIns="192902" bIns="96451" anchor="ctr"/>
          <a:lstStyle/>
          <a:p>
            <a:endParaRPr lang="en-US" dirty="0"/>
          </a:p>
        </p:txBody>
      </p:sp>
      <p:sp>
        <p:nvSpPr>
          <p:cNvPr id="26" name="Oval 23"/>
          <p:cNvSpPr>
            <a:spLocks noChangeArrowheads="1"/>
          </p:cNvSpPr>
          <p:nvPr/>
        </p:nvSpPr>
        <p:spPr bwMode="auto">
          <a:xfrm>
            <a:off x="5249792" y="6652403"/>
            <a:ext cx="180049" cy="135026"/>
          </a:xfrm>
          <a:prstGeom prst="ellipse">
            <a:avLst/>
          </a:prstGeom>
          <a:solidFill>
            <a:srgbClr val="66FFFF"/>
          </a:solidFill>
          <a:ln w="9525">
            <a:solidFill>
              <a:schemeClr val="tx1"/>
            </a:solidFill>
            <a:round/>
            <a:headEnd/>
            <a:tailEnd/>
          </a:ln>
        </p:spPr>
        <p:txBody>
          <a:bodyPr wrap="none" lIns="192902" tIns="96451" rIns="192902" bIns="96451" anchor="ctr"/>
          <a:lstStyle/>
          <a:p>
            <a:endParaRPr lang="en-US" dirty="0"/>
          </a:p>
        </p:txBody>
      </p:sp>
      <p:sp>
        <p:nvSpPr>
          <p:cNvPr id="27" name="Oval 24"/>
          <p:cNvSpPr>
            <a:spLocks noChangeArrowheads="1"/>
          </p:cNvSpPr>
          <p:nvPr/>
        </p:nvSpPr>
        <p:spPr bwMode="auto">
          <a:xfrm>
            <a:off x="5609890" y="6922455"/>
            <a:ext cx="180049" cy="135026"/>
          </a:xfrm>
          <a:prstGeom prst="ellipse">
            <a:avLst/>
          </a:prstGeom>
          <a:solidFill>
            <a:srgbClr val="66FFFF"/>
          </a:solidFill>
          <a:ln w="9525">
            <a:solidFill>
              <a:schemeClr val="tx1"/>
            </a:solidFill>
            <a:round/>
            <a:headEnd/>
            <a:tailEnd/>
          </a:ln>
        </p:spPr>
        <p:txBody>
          <a:bodyPr wrap="none" lIns="192902" tIns="96451" rIns="192902" bIns="96451" anchor="ctr"/>
          <a:lstStyle/>
          <a:p>
            <a:endParaRPr lang="en-US" dirty="0"/>
          </a:p>
        </p:txBody>
      </p:sp>
      <p:sp>
        <p:nvSpPr>
          <p:cNvPr id="28" name="Oval 25"/>
          <p:cNvSpPr>
            <a:spLocks noChangeArrowheads="1"/>
          </p:cNvSpPr>
          <p:nvPr/>
        </p:nvSpPr>
        <p:spPr bwMode="auto">
          <a:xfrm>
            <a:off x="8490673" y="6787429"/>
            <a:ext cx="180049" cy="135026"/>
          </a:xfrm>
          <a:prstGeom prst="ellipse">
            <a:avLst/>
          </a:prstGeom>
          <a:solidFill>
            <a:schemeClr val="accent1"/>
          </a:solidFill>
          <a:ln w="9525">
            <a:solidFill>
              <a:schemeClr val="tx1"/>
            </a:solidFill>
            <a:round/>
            <a:headEnd/>
            <a:tailEnd/>
          </a:ln>
        </p:spPr>
        <p:txBody>
          <a:bodyPr wrap="none" lIns="192902" tIns="96451" rIns="192902" bIns="96451" anchor="ctr"/>
          <a:lstStyle/>
          <a:p>
            <a:endParaRPr lang="en-US" dirty="0"/>
          </a:p>
        </p:txBody>
      </p:sp>
      <p:sp>
        <p:nvSpPr>
          <p:cNvPr id="29" name="Oval 26"/>
          <p:cNvSpPr>
            <a:spLocks noChangeArrowheads="1"/>
          </p:cNvSpPr>
          <p:nvPr/>
        </p:nvSpPr>
        <p:spPr bwMode="auto">
          <a:xfrm>
            <a:off x="5969988" y="8137686"/>
            <a:ext cx="180049" cy="135026"/>
          </a:xfrm>
          <a:prstGeom prst="ellipse">
            <a:avLst/>
          </a:prstGeom>
          <a:solidFill>
            <a:srgbClr val="66FFFF"/>
          </a:solidFill>
          <a:ln w="9525">
            <a:solidFill>
              <a:schemeClr val="tx1"/>
            </a:solidFill>
            <a:round/>
            <a:headEnd/>
            <a:tailEnd/>
          </a:ln>
        </p:spPr>
        <p:txBody>
          <a:bodyPr wrap="none" lIns="192902" tIns="96451" rIns="192902" bIns="96451" anchor="ctr"/>
          <a:lstStyle/>
          <a:p>
            <a:endParaRPr lang="en-US" dirty="0"/>
          </a:p>
        </p:txBody>
      </p:sp>
      <p:sp>
        <p:nvSpPr>
          <p:cNvPr id="30" name="Oval 27"/>
          <p:cNvSpPr>
            <a:spLocks noChangeArrowheads="1"/>
          </p:cNvSpPr>
          <p:nvPr/>
        </p:nvSpPr>
        <p:spPr bwMode="auto">
          <a:xfrm>
            <a:off x="9210869" y="7462558"/>
            <a:ext cx="180049" cy="135026"/>
          </a:xfrm>
          <a:prstGeom prst="ellipse">
            <a:avLst/>
          </a:prstGeom>
          <a:solidFill>
            <a:srgbClr val="66FFFF"/>
          </a:solidFill>
          <a:ln w="9525">
            <a:solidFill>
              <a:schemeClr val="tx1"/>
            </a:solidFill>
            <a:round/>
            <a:headEnd/>
            <a:tailEnd/>
          </a:ln>
        </p:spPr>
        <p:txBody>
          <a:bodyPr wrap="none" lIns="192902" tIns="96451" rIns="192902" bIns="96451" anchor="ctr"/>
          <a:lstStyle/>
          <a:p>
            <a:endParaRPr lang="en-US" dirty="0"/>
          </a:p>
        </p:txBody>
      </p:sp>
      <p:sp>
        <p:nvSpPr>
          <p:cNvPr id="36" name="Oval 28"/>
          <p:cNvSpPr>
            <a:spLocks noChangeArrowheads="1"/>
          </p:cNvSpPr>
          <p:nvPr/>
        </p:nvSpPr>
        <p:spPr bwMode="auto">
          <a:xfrm>
            <a:off x="6150037" y="9217892"/>
            <a:ext cx="180049" cy="135026"/>
          </a:xfrm>
          <a:prstGeom prst="ellipse">
            <a:avLst/>
          </a:prstGeom>
          <a:solidFill>
            <a:srgbClr val="FFFF00"/>
          </a:solidFill>
          <a:ln w="9525">
            <a:solidFill>
              <a:schemeClr val="tx1"/>
            </a:solidFill>
            <a:round/>
            <a:headEnd/>
            <a:tailEnd/>
          </a:ln>
        </p:spPr>
        <p:txBody>
          <a:bodyPr wrap="none" lIns="192902" tIns="96451" rIns="192902" bIns="96451" anchor="ctr"/>
          <a:lstStyle/>
          <a:p>
            <a:endParaRPr lang="en-US" dirty="0"/>
          </a:p>
        </p:txBody>
      </p:sp>
      <p:sp>
        <p:nvSpPr>
          <p:cNvPr id="38" name="Oval 29"/>
          <p:cNvSpPr>
            <a:spLocks noChangeArrowheads="1"/>
          </p:cNvSpPr>
          <p:nvPr/>
        </p:nvSpPr>
        <p:spPr bwMode="auto">
          <a:xfrm>
            <a:off x="6510135" y="8677789"/>
            <a:ext cx="180049" cy="135026"/>
          </a:xfrm>
          <a:prstGeom prst="ellipse">
            <a:avLst/>
          </a:prstGeom>
          <a:solidFill>
            <a:srgbClr val="FFFF00"/>
          </a:solidFill>
          <a:ln w="9525">
            <a:solidFill>
              <a:schemeClr val="tx1"/>
            </a:solidFill>
            <a:round/>
            <a:headEnd/>
            <a:tailEnd/>
          </a:ln>
        </p:spPr>
        <p:txBody>
          <a:bodyPr wrap="none" lIns="192902" tIns="96451" rIns="192902" bIns="96451" anchor="ctr"/>
          <a:lstStyle/>
          <a:p>
            <a:endParaRPr lang="en-US" dirty="0"/>
          </a:p>
        </p:txBody>
      </p:sp>
      <p:sp>
        <p:nvSpPr>
          <p:cNvPr id="40" name="Oval 30"/>
          <p:cNvSpPr>
            <a:spLocks noChangeArrowheads="1"/>
          </p:cNvSpPr>
          <p:nvPr/>
        </p:nvSpPr>
        <p:spPr bwMode="auto">
          <a:xfrm>
            <a:off x="6330086" y="6382352"/>
            <a:ext cx="180049" cy="135026"/>
          </a:xfrm>
          <a:prstGeom prst="ellipse">
            <a:avLst/>
          </a:prstGeom>
          <a:solidFill>
            <a:srgbClr val="FFFF00"/>
          </a:solidFill>
          <a:ln w="9525">
            <a:solidFill>
              <a:schemeClr val="tx1"/>
            </a:solidFill>
            <a:round/>
            <a:headEnd/>
            <a:tailEnd/>
          </a:ln>
        </p:spPr>
        <p:txBody>
          <a:bodyPr wrap="none" lIns="192902" tIns="96451" rIns="192902" bIns="96451" anchor="ctr"/>
          <a:lstStyle/>
          <a:p>
            <a:endParaRPr lang="en-US" dirty="0"/>
          </a:p>
        </p:txBody>
      </p:sp>
      <p:sp>
        <p:nvSpPr>
          <p:cNvPr id="41" name="Oval 31"/>
          <p:cNvSpPr>
            <a:spLocks noChangeArrowheads="1"/>
          </p:cNvSpPr>
          <p:nvPr/>
        </p:nvSpPr>
        <p:spPr bwMode="auto">
          <a:xfrm>
            <a:off x="5609890" y="8407738"/>
            <a:ext cx="180049" cy="135026"/>
          </a:xfrm>
          <a:prstGeom prst="ellipse">
            <a:avLst/>
          </a:prstGeom>
          <a:solidFill>
            <a:srgbClr val="FFFF00"/>
          </a:solidFill>
          <a:ln w="9525">
            <a:solidFill>
              <a:schemeClr val="tx1"/>
            </a:solidFill>
            <a:round/>
            <a:headEnd/>
            <a:tailEnd/>
          </a:ln>
        </p:spPr>
        <p:txBody>
          <a:bodyPr wrap="none" lIns="192902" tIns="96451" rIns="192902" bIns="96451" anchor="ctr"/>
          <a:lstStyle/>
          <a:p>
            <a:endParaRPr lang="en-US" dirty="0"/>
          </a:p>
        </p:txBody>
      </p:sp>
      <p:sp>
        <p:nvSpPr>
          <p:cNvPr id="44" name="Oval 32"/>
          <p:cNvSpPr>
            <a:spLocks noChangeArrowheads="1"/>
          </p:cNvSpPr>
          <p:nvPr/>
        </p:nvSpPr>
        <p:spPr bwMode="auto">
          <a:xfrm>
            <a:off x="5609890" y="7597583"/>
            <a:ext cx="180049" cy="135026"/>
          </a:xfrm>
          <a:prstGeom prst="ellipse">
            <a:avLst/>
          </a:prstGeom>
          <a:solidFill>
            <a:srgbClr val="FF6600"/>
          </a:solidFill>
          <a:ln w="9525">
            <a:solidFill>
              <a:srgbClr val="FF6600"/>
            </a:solidFill>
            <a:round/>
            <a:headEnd/>
            <a:tailEnd/>
          </a:ln>
        </p:spPr>
        <p:txBody>
          <a:bodyPr wrap="none" lIns="192902" tIns="96451" rIns="192902" bIns="96451" anchor="ctr"/>
          <a:lstStyle/>
          <a:p>
            <a:endParaRPr lang="en-US" dirty="0"/>
          </a:p>
        </p:txBody>
      </p:sp>
      <p:sp>
        <p:nvSpPr>
          <p:cNvPr id="45" name="Oval 33"/>
          <p:cNvSpPr>
            <a:spLocks noChangeArrowheads="1"/>
          </p:cNvSpPr>
          <p:nvPr/>
        </p:nvSpPr>
        <p:spPr bwMode="auto">
          <a:xfrm>
            <a:off x="4889694" y="8812815"/>
            <a:ext cx="180049" cy="135026"/>
          </a:xfrm>
          <a:prstGeom prst="ellipse">
            <a:avLst/>
          </a:prstGeom>
          <a:solidFill>
            <a:srgbClr val="FF6600"/>
          </a:solidFill>
          <a:ln w="9525">
            <a:solidFill>
              <a:srgbClr val="FF6600"/>
            </a:solidFill>
            <a:round/>
            <a:headEnd/>
            <a:tailEnd/>
          </a:ln>
        </p:spPr>
        <p:txBody>
          <a:bodyPr wrap="none" lIns="192902" tIns="96451" rIns="192902" bIns="96451" anchor="ctr"/>
          <a:lstStyle/>
          <a:p>
            <a:endParaRPr lang="en-US" dirty="0"/>
          </a:p>
        </p:txBody>
      </p:sp>
      <p:sp>
        <p:nvSpPr>
          <p:cNvPr id="46" name="Oval 34"/>
          <p:cNvSpPr>
            <a:spLocks noChangeArrowheads="1"/>
          </p:cNvSpPr>
          <p:nvPr/>
        </p:nvSpPr>
        <p:spPr bwMode="auto">
          <a:xfrm>
            <a:off x="6330086" y="8137686"/>
            <a:ext cx="180049" cy="135026"/>
          </a:xfrm>
          <a:prstGeom prst="ellipse">
            <a:avLst/>
          </a:prstGeom>
          <a:solidFill>
            <a:srgbClr val="FF6600"/>
          </a:solidFill>
          <a:ln w="9525">
            <a:solidFill>
              <a:srgbClr val="FF6600"/>
            </a:solidFill>
            <a:round/>
            <a:headEnd/>
            <a:tailEnd/>
          </a:ln>
        </p:spPr>
        <p:txBody>
          <a:bodyPr wrap="none" lIns="192902" tIns="96451" rIns="192902" bIns="96451" anchor="ctr"/>
          <a:lstStyle/>
          <a:p>
            <a:endParaRPr lang="en-US" dirty="0"/>
          </a:p>
        </p:txBody>
      </p:sp>
      <p:sp>
        <p:nvSpPr>
          <p:cNvPr id="47" name="Oval 35"/>
          <p:cNvSpPr>
            <a:spLocks noChangeArrowheads="1"/>
          </p:cNvSpPr>
          <p:nvPr/>
        </p:nvSpPr>
        <p:spPr bwMode="auto">
          <a:xfrm>
            <a:off x="8670722" y="8812815"/>
            <a:ext cx="180049" cy="135026"/>
          </a:xfrm>
          <a:prstGeom prst="ellipse">
            <a:avLst/>
          </a:prstGeom>
          <a:solidFill>
            <a:srgbClr val="FF6600"/>
          </a:solidFill>
          <a:ln w="9525">
            <a:solidFill>
              <a:srgbClr val="FF6600"/>
            </a:solidFill>
            <a:round/>
            <a:headEnd/>
            <a:tailEnd/>
          </a:ln>
        </p:spPr>
        <p:txBody>
          <a:bodyPr wrap="none" lIns="192902" tIns="96451" rIns="192902" bIns="96451" anchor="ctr"/>
          <a:lstStyle/>
          <a:p>
            <a:endParaRPr lang="en-US" dirty="0"/>
          </a:p>
        </p:txBody>
      </p:sp>
      <p:sp>
        <p:nvSpPr>
          <p:cNvPr id="48" name="Oval 36"/>
          <p:cNvSpPr>
            <a:spLocks noChangeArrowheads="1"/>
          </p:cNvSpPr>
          <p:nvPr/>
        </p:nvSpPr>
        <p:spPr bwMode="auto">
          <a:xfrm>
            <a:off x="8310624" y="7732609"/>
            <a:ext cx="180049" cy="135026"/>
          </a:xfrm>
          <a:prstGeom prst="ellipse">
            <a:avLst/>
          </a:prstGeom>
          <a:solidFill>
            <a:srgbClr val="FF6600"/>
          </a:solidFill>
          <a:ln w="9525">
            <a:solidFill>
              <a:srgbClr val="FF6600"/>
            </a:solidFill>
            <a:round/>
            <a:headEnd/>
            <a:tailEnd/>
          </a:ln>
        </p:spPr>
        <p:txBody>
          <a:bodyPr wrap="none" lIns="192902" tIns="96451" rIns="192902" bIns="96451" anchor="ctr"/>
          <a:lstStyle/>
          <a:p>
            <a:endParaRPr lang="en-US" dirty="0"/>
          </a:p>
        </p:txBody>
      </p:sp>
      <p:sp>
        <p:nvSpPr>
          <p:cNvPr id="49" name="Text Box 37"/>
          <p:cNvSpPr txBox="1">
            <a:spLocks noChangeArrowheads="1"/>
          </p:cNvSpPr>
          <p:nvPr/>
        </p:nvSpPr>
        <p:spPr bwMode="auto">
          <a:xfrm>
            <a:off x="8006794" y="8812815"/>
            <a:ext cx="1579000" cy="979616"/>
          </a:xfrm>
          <a:prstGeom prst="rect">
            <a:avLst/>
          </a:prstGeom>
          <a:noFill/>
          <a:ln w="9525">
            <a:noFill/>
            <a:miter lim="800000"/>
            <a:headEnd/>
            <a:tailEnd/>
          </a:ln>
        </p:spPr>
        <p:txBody>
          <a:bodyPr wrap="none" lIns="192902" tIns="96451" rIns="192902" bIns="96451">
            <a:spAutoFit/>
          </a:bodyPr>
          <a:lstStyle/>
          <a:p>
            <a:r>
              <a:rPr lang="en-US" dirty="0">
                <a:solidFill>
                  <a:srgbClr val="FF6600"/>
                </a:solidFill>
              </a:rPr>
              <a:t>Ca</a:t>
            </a:r>
            <a:r>
              <a:rPr lang="en-US" baseline="30000" dirty="0">
                <a:solidFill>
                  <a:srgbClr val="FF6600"/>
                </a:solidFill>
              </a:rPr>
              <a:t>2+</a:t>
            </a:r>
            <a:endParaRPr lang="en-US" dirty="0">
              <a:solidFill>
                <a:srgbClr val="FF6600"/>
              </a:solidFill>
            </a:endParaRPr>
          </a:p>
        </p:txBody>
      </p:sp>
      <p:sp>
        <p:nvSpPr>
          <p:cNvPr id="50" name="Text Box 38"/>
          <p:cNvSpPr txBox="1">
            <a:spLocks noChangeArrowheads="1"/>
          </p:cNvSpPr>
          <p:nvPr/>
        </p:nvSpPr>
        <p:spPr bwMode="auto">
          <a:xfrm>
            <a:off x="8093065" y="6112301"/>
            <a:ext cx="1609457" cy="1071949"/>
          </a:xfrm>
          <a:prstGeom prst="rect">
            <a:avLst/>
          </a:prstGeom>
          <a:noFill/>
          <a:ln w="9525">
            <a:noFill/>
            <a:miter lim="800000"/>
            <a:headEnd/>
            <a:tailEnd/>
          </a:ln>
        </p:spPr>
        <p:txBody>
          <a:bodyPr wrap="none" lIns="192902" tIns="96451" rIns="192902" bIns="96451">
            <a:spAutoFit/>
          </a:bodyPr>
          <a:lstStyle/>
          <a:p>
            <a:r>
              <a:rPr lang="en-US" dirty="0">
                <a:solidFill>
                  <a:schemeClr val="accent1"/>
                </a:solidFill>
              </a:rPr>
              <a:t>Na</a:t>
            </a:r>
            <a:r>
              <a:rPr lang="en-US" baseline="30000" dirty="0">
                <a:solidFill>
                  <a:schemeClr val="accent1"/>
                </a:solidFill>
              </a:rPr>
              <a:t>+</a:t>
            </a:r>
            <a:endParaRPr lang="en-US" dirty="0">
              <a:solidFill>
                <a:schemeClr val="accent1"/>
              </a:solidFill>
            </a:endParaRPr>
          </a:p>
        </p:txBody>
      </p:sp>
      <p:sp>
        <p:nvSpPr>
          <p:cNvPr id="51" name="Text Box 41"/>
          <p:cNvSpPr txBox="1">
            <a:spLocks noChangeArrowheads="1"/>
          </p:cNvSpPr>
          <p:nvPr/>
        </p:nvSpPr>
        <p:spPr bwMode="auto">
          <a:xfrm>
            <a:off x="4529597" y="7867635"/>
            <a:ext cx="1107717" cy="979616"/>
          </a:xfrm>
          <a:prstGeom prst="rect">
            <a:avLst/>
          </a:prstGeom>
          <a:noFill/>
          <a:ln w="9525">
            <a:noFill/>
            <a:miter lim="800000"/>
            <a:headEnd/>
            <a:tailEnd/>
          </a:ln>
        </p:spPr>
        <p:txBody>
          <a:bodyPr wrap="none" lIns="192902" tIns="96451" rIns="192902" bIns="96451">
            <a:spAutoFit/>
          </a:bodyPr>
          <a:lstStyle/>
          <a:p>
            <a:r>
              <a:rPr lang="en-US" dirty="0">
                <a:solidFill>
                  <a:srgbClr val="FF6600"/>
                </a:solidFill>
              </a:rPr>
              <a:t>K</a:t>
            </a:r>
            <a:r>
              <a:rPr lang="en-US" baseline="30000" dirty="0">
                <a:solidFill>
                  <a:srgbClr val="FF6600"/>
                </a:solidFill>
              </a:rPr>
              <a:t>+</a:t>
            </a:r>
            <a:endParaRPr lang="en-US" dirty="0">
              <a:solidFill>
                <a:srgbClr val="FF6600"/>
              </a:solidFill>
            </a:endParaRPr>
          </a:p>
        </p:txBody>
      </p:sp>
      <p:sp>
        <p:nvSpPr>
          <p:cNvPr id="52" name="Line 42"/>
          <p:cNvSpPr>
            <a:spLocks noChangeShapeType="1"/>
          </p:cNvSpPr>
          <p:nvPr/>
        </p:nvSpPr>
        <p:spPr bwMode="auto">
          <a:xfrm>
            <a:off x="6150037" y="5842249"/>
            <a:ext cx="1980539" cy="0"/>
          </a:xfrm>
          <a:prstGeom prst="line">
            <a:avLst/>
          </a:prstGeom>
          <a:noFill/>
          <a:ln w="9525">
            <a:solidFill>
              <a:srgbClr val="00FF00"/>
            </a:solidFill>
            <a:round/>
            <a:headEnd type="triangle" w="med" len="med"/>
            <a:tailEnd type="triangle" w="med" len="med"/>
          </a:ln>
        </p:spPr>
        <p:txBody>
          <a:bodyPr wrap="none" lIns="192902" tIns="96451" rIns="192902" bIns="96451" anchor="ctr"/>
          <a:lstStyle/>
          <a:p>
            <a:endParaRPr lang="en-US" dirty="0"/>
          </a:p>
        </p:txBody>
      </p:sp>
      <p:sp>
        <p:nvSpPr>
          <p:cNvPr id="53" name="Text Box 43"/>
          <p:cNvSpPr txBox="1">
            <a:spLocks noChangeArrowheads="1"/>
          </p:cNvSpPr>
          <p:nvPr/>
        </p:nvSpPr>
        <p:spPr bwMode="auto">
          <a:xfrm>
            <a:off x="5789939" y="4768352"/>
            <a:ext cx="2242643" cy="979616"/>
          </a:xfrm>
          <a:prstGeom prst="rect">
            <a:avLst/>
          </a:prstGeom>
          <a:noFill/>
          <a:ln w="9525">
            <a:noFill/>
            <a:miter lim="800000"/>
            <a:headEnd/>
            <a:tailEnd/>
          </a:ln>
        </p:spPr>
        <p:txBody>
          <a:bodyPr wrap="none" lIns="192902" tIns="96451" rIns="192902" bIns="96451">
            <a:spAutoFit/>
          </a:bodyPr>
          <a:lstStyle/>
          <a:p>
            <a:r>
              <a:rPr lang="en-US" dirty="0">
                <a:solidFill>
                  <a:srgbClr val="008000"/>
                </a:solidFill>
              </a:rPr>
              <a:t>-70mV</a:t>
            </a:r>
          </a:p>
        </p:txBody>
      </p:sp>
      <p:sp>
        <p:nvSpPr>
          <p:cNvPr id="54" name="Oval 44"/>
          <p:cNvSpPr>
            <a:spLocks noChangeArrowheads="1"/>
          </p:cNvSpPr>
          <p:nvPr/>
        </p:nvSpPr>
        <p:spPr bwMode="auto">
          <a:xfrm>
            <a:off x="4889694" y="7597583"/>
            <a:ext cx="180049" cy="135026"/>
          </a:xfrm>
          <a:prstGeom prst="ellipse">
            <a:avLst/>
          </a:prstGeom>
          <a:solidFill>
            <a:srgbClr val="FFFF00"/>
          </a:solidFill>
          <a:ln w="9525">
            <a:solidFill>
              <a:schemeClr val="tx1"/>
            </a:solidFill>
            <a:round/>
            <a:headEnd/>
            <a:tailEnd/>
          </a:ln>
        </p:spPr>
        <p:txBody>
          <a:bodyPr wrap="none" lIns="192902" tIns="96451" rIns="192902" bIns="96451" anchor="ctr"/>
          <a:lstStyle/>
          <a:p>
            <a:endParaRPr lang="en-US" dirty="0"/>
          </a:p>
        </p:txBody>
      </p:sp>
      <p:sp>
        <p:nvSpPr>
          <p:cNvPr id="55" name="Text Box 45"/>
          <p:cNvSpPr txBox="1">
            <a:spLocks noChangeArrowheads="1"/>
          </p:cNvSpPr>
          <p:nvPr/>
        </p:nvSpPr>
        <p:spPr bwMode="auto">
          <a:xfrm>
            <a:off x="4349547" y="9243210"/>
            <a:ext cx="4623872" cy="1102727"/>
          </a:xfrm>
          <a:prstGeom prst="rect">
            <a:avLst/>
          </a:prstGeom>
          <a:noFill/>
          <a:ln w="9525">
            <a:noFill/>
            <a:miter lim="800000"/>
            <a:headEnd/>
            <a:tailEnd/>
          </a:ln>
        </p:spPr>
        <p:txBody>
          <a:bodyPr wrap="none" lIns="192902" tIns="96451" rIns="192902" bIns="96451">
            <a:spAutoFit/>
          </a:bodyPr>
          <a:lstStyle/>
          <a:p>
            <a:r>
              <a:rPr lang="en-US" sz="5900" b="1" dirty="0"/>
              <a:t>Ions/proteins</a:t>
            </a:r>
            <a:endParaRPr lang="en-US" dirty="0"/>
          </a:p>
        </p:txBody>
      </p:sp>
      <p:sp>
        <p:nvSpPr>
          <p:cNvPr id="57" name="Rectangle 56"/>
          <p:cNvSpPr/>
          <p:nvPr/>
        </p:nvSpPr>
        <p:spPr>
          <a:xfrm>
            <a:off x="12158181" y="8542764"/>
            <a:ext cx="1365314" cy="484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Line 12"/>
          <p:cNvSpPr>
            <a:spLocks noChangeShapeType="1"/>
          </p:cNvSpPr>
          <p:nvPr/>
        </p:nvSpPr>
        <p:spPr bwMode="auto">
          <a:xfrm>
            <a:off x="9765844" y="5971789"/>
            <a:ext cx="3757651" cy="2976051"/>
          </a:xfrm>
          <a:prstGeom prst="line">
            <a:avLst/>
          </a:prstGeom>
          <a:noFill/>
          <a:ln w="9525">
            <a:solidFill>
              <a:srgbClr val="FF0000"/>
            </a:solidFill>
            <a:round/>
            <a:headEnd/>
            <a:tailEnd/>
          </a:ln>
        </p:spPr>
        <p:txBody>
          <a:bodyPr wrap="none" lIns="192902" tIns="96451" rIns="192902" bIns="96451" anchor="ctr"/>
          <a:lstStyle/>
          <a:p>
            <a:endParaRPr lang="en-US" dirty="0"/>
          </a:p>
        </p:txBody>
      </p:sp>
      <p:sp>
        <p:nvSpPr>
          <p:cNvPr id="13" name="Oval 10"/>
          <p:cNvSpPr>
            <a:spLocks noChangeArrowheads="1"/>
          </p:cNvSpPr>
          <p:nvPr/>
        </p:nvSpPr>
        <p:spPr bwMode="auto">
          <a:xfrm>
            <a:off x="13343446" y="8947841"/>
            <a:ext cx="360098" cy="270051"/>
          </a:xfrm>
          <a:prstGeom prst="ellipse">
            <a:avLst/>
          </a:prstGeom>
          <a:noFill/>
          <a:ln w="9525">
            <a:solidFill>
              <a:srgbClr val="FF0000"/>
            </a:solidFill>
            <a:round/>
            <a:headEnd/>
            <a:tailEnd/>
          </a:ln>
        </p:spPr>
        <p:txBody>
          <a:bodyPr wrap="none" lIns="192902" tIns="96451" rIns="192902" bIns="96451" anchor="ctr"/>
          <a:lstStyle/>
          <a:p>
            <a:endParaRPr lang="en-US" dirty="0"/>
          </a:p>
        </p:txBody>
      </p:sp>
      <p:sp>
        <p:nvSpPr>
          <p:cNvPr id="58" name="Text Box 46"/>
          <p:cNvSpPr txBox="1">
            <a:spLocks noChangeArrowheads="1"/>
          </p:cNvSpPr>
          <p:nvPr/>
        </p:nvSpPr>
        <p:spPr bwMode="auto">
          <a:xfrm>
            <a:off x="239564" y="1632461"/>
            <a:ext cx="12070654" cy="3334107"/>
          </a:xfrm>
          <a:prstGeom prst="rect">
            <a:avLst/>
          </a:prstGeom>
          <a:noFill/>
          <a:ln w="9525">
            <a:noFill/>
            <a:miter lim="800000"/>
            <a:headEnd/>
            <a:tailEnd/>
          </a:ln>
        </p:spPr>
        <p:txBody>
          <a:bodyPr wrap="none" lIns="192902" tIns="96451" rIns="192902" bIns="96451">
            <a:spAutoFit/>
          </a:bodyPr>
          <a:lstStyle/>
          <a:p>
            <a:r>
              <a:rPr lang="en-US" sz="6800" dirty="0">
                <a:solidFill>
                  <a:srgbClr val="FF0000"/>
                </a:solidFill>
              </a:rPr>
              <a:t>Hodgkin-Huxley type models:</a:t>
            </a:r>
          </a:p>
          <a:p>
            <a:r>
              <a:rPr lang="en-US" sz="6800" b="1" dirty="0">
                <a:solidFill>
                  <a:srgbClr val="FF0000"/>
                </a:solidFill>
              </a:rPr>
              <a:t>Biophysics, molecules, ions</a:t>
            </a:r>
          </a:p>
          <a:p>
            <a:r>
              <a:rPr lang="en-US" sz="6800" b="1" dirty="0">
                <a:solidFill>
                  <a:srgbClr val="FF0000"/>
                </a:solidFill>
              </a:rPr>
              <a:t>  </a:t>
            </a:r>
            <a:r>
              <a:rPr lang="en-US" sz="6000" i="1" dirty="0">
                <a:solidFill>
                  <a:srgbClr val="FF0000"/>
                </a:solidFill>
              </a:rPr>
              <a:t>(week 2)</a:t>
            </a:r>
            <a:endParaRPr lang="en-US" sz="6800"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right)">
                                      <p:cBhvr>
                                        <p:cTn id="11" dur="500"/>
                                        <p:tgtEl>
                                          <p:spTgt spid="16"/>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24" grpId="0" animBg="1"/>
      <p:bldP spid="25" grpId="0" animBg="1"/>
      <p:bldP spid="15" grpId="0" animBg="1"/>
      <p:bldP spid="5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sp>
        <p:nvSpPr>
          <p:cNvPr id="12295" name="Text Box 3"/>
          <p:cNvSpPr txBox="1">
            <a:spLocks noChangeArrowheads="1"/>
          </p:cNvSpPr>
          <p:nvPr/>
        </p:nvSpPr>
        <p:spPr bwMode="auto">
          <a:xfrm>
            <a:off x="1104817" y="334269"/>
            <a:ext cx="14646680" cy="1241226"/>
          </a:xfrm>
          <a:prstGeom prst="rect">
            <a:avLst/>
          </a:prstGeom>
          <a:noFill/>
          <a:ln w="9525">
            <a:noFill/>
            <a:miter lim="800000"/>
            <a:headEnd/>
            <a:tailEnd/>
          </a:ln>
        </p:spPr>
        <p:txBody>
          <a:bodyPr wrap="none" lIns="192902" tIns="96451" rIns="192902" bIns="96451">
            <a:spAutoFit/>
          </a:bodyPr>
          <a:lstStyle/>
          <a:p>
            <a:r>
              <a:rPr lang="en-US" sz="6800" dirty="0"/>
              <a:t>Leaky Integrate-and-Fire Model (LIF)</a:t>
            </a:r>
            <a:endParaRPr lang="en-US" sz="6800" dirty="0">
              <a:solidFill>
                <a:srgbClr val="FFFF00"/>
              </a:solidFill>
            </a:endParaRPr>
          </a:p>
        </p:txBody>
      </p:sp>
      <p:graphicFrame>
        <p:nvGraphicFramePr>
          <p:cNvPr id="12290" name="Object 5"/>
          <p:cNvGraphicFramePr>
            <a:graphicFrameLocks noChangeAspect="1"/>
          </p:cNvGraphicFramePr>
          <p:nvPr/>
        </p:nvGraphicFramePr>
        <p:xfrm>
          <a:off x="2134489" y="1814408"/>
          <a:ext cx="8136561" cy="2083824"/>
        </p:xfrm>
        <a:graphic>
          <a:graphicData uri="http://schemas.openxmlformats.org/presentationml/2006/ole">
            <mc:AlternateContent xmlns:mc="http://schemas.openxmlformats.org/markup-compatibility/2006">
              <mc:Choice xmlns:v="urn:schemas-microsoft-com:vml" Requires="v">
                <p:oleObj spid="_x0000_s155785" name="Equation" r:id="rId4" imgW="1371600" imgH="355320" progId="Equation.3">
                  <p:embed/>
                </p:oleObj>
              </mc:Choice>
              <mc:Fallback>
                <p:oleObj name="Equation" r:id="rId4" imgW="1371600" imgH="35532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4489" y="1814408"/>
                        <a:ext cx="8136561" cy="2083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2297" name="Text Box 6"/>
          <p:cNvSpPr txBox="1">
            <a:spLocks noChangeArrowheads="1"/>
          </p:cNvSpPr>
          <p:nvPr/>
        </p:nvSpPr>
        <p:spPr bwMode="auto">
          <a:xfrm>
            <a:off x="14329949" y="1609056"/>
            <a:ext cx="1487629" cy="1071949"/>
          </a:xfrm>
          <a:prstGeom prst="rect">
            <a:avLst/>
          </a:prstGeom>
          <a:noFill/>
          <a:ln w="9525">
            <a:noFill/>
            <a:miter lim="800000"/>
            <a:headEnd/>
            <a:tailEnd/>
          </a:ln>
        </p:spPr>
        <p:txBody>
          <a:bodyPr wrap="none" lIns="192902" tIns="96451" rIns="192902" bIns="96451">
            <a:spAutoFit/>
          </a:bodyPr>
          <a:lstStyle/>
          <a:p>
            <a:r>
              <a:rPr lang="fr-CH" b="1"/>
              <a:t>LIF</a:t>
            </a:r>
            <a:endParaRPr lang="fr-FR" b="1"/>
          </a:p>
        </p:txBody>
      </p:sp>
      <p:grpSp>
        <p:nvGrpSpPr>
          <p:cNvPr id="2" name="Group 7"/>
          <p:cNvGrpSpPr>
            <a:grpSpLocks/>
          </p:cNvGrpSpPr>
          <p:nvPr/>
        </p:nvGrpSpPr>
        <p:grpSpPr bwMode="auto">
          <a:xfrm>
            <a:off x="12788171" y="2284189"/>
            <a:ext cx="6002068" cy="2855228"/>
            <a:chOff x="1789" y="3441"/>
            <a:chExt cx="1600" cy="1015"/>
          </a:xfrm>
        </p:grpSpPr>
        <p:graphicFrame>
          <p:nvGraphicFramePr>
            <p:cNvPr id="12293" name="Object 8"/>
            <p:cNvGraphicFramePr>
              <a:graphicFrameLocks noChangeAspect="1"/>
            </p:cNvGraphicFramePr>
            <p:nvPr/>
          </p:nvGraphicFramePr>
          <p:xfrm>
            <a:off x="2838" y="3441"/>
            <a:ext cx="486" cy="391"/>
          </p:xfrm>
          <a:graphic>
            <a:graphicData uri="http://schemas.openxmlformats.org/presentationml/2006/ole">
              <mc:AlternateContent xmlns:mc="http://schemas.openxmlformats.org/markup-compatibility/2006">
                <mc:Choice xmlns:v="urn:schemas-microsoft-com:vml" Requires="v">
                  <p:oleObj spid="_x0000_s155786" name="Equation" r:id="rId6" imgW="457200" imgH="228600" progId="Equation.DSMT4">
                    <p:embed/>
                  </p:oleObj>
                </mc:Choice>
                <mc:Fallback>
                  <p:oleObj name="Equation" r:id="rId6" imgW="457200" imgH="228600"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8" y="3441"/>
                          <a:ext cx="486"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2349" name="Text Box 9"/>
            <p:cNvSpPr txBox="1">
              <a:spLocks noChangeArrowheads="1"/>
            </p:cNvSpPr>
            <p:nvPr/>
          </p:nvSpPr>
          <p:spPr bwMode="auto">
            <a:xfrm>
              <a:off x="1789" y="3488"/>
              <a:ext cx="1600" cy="968"/>
            </a:xfrm>
            <a:prstGeom prst="rect">
              <a:avLst/>
            </a:prstGeom>
            <a:noFill/>
            <a:ln w="9525">
              <a:noFill/>
              <a:miter lim="800000"/>
              <a:headEnd/>
              <a:tailEnd/>
            </a:ln>
          </p:spPr>
          <p:txBody>
            <a:bodyPr wrap="none">
              <a:spAutoFit/>
            </a:bodyPr>
            <a:lstStyle/>
            <a:p>
              <a:r>
                <a:rPr lang="fr-CH" dirty="0"/>
                <a:t>If   </a:t>
              </a:r>
            </a:p>
            <a:p>
              <a:endParaRPr lang="fr-CH" dirty="0"/>
            </a:p>
            <a:p>
              <a:r>
                <a:rPr lang="fr-CH" dirty="0"/>
                <a:t>                  ‘</a:t>
              </a:r>
              <a:r>
                <a:rPr lang="fr-CH" dirty="0" err="1"/>
                <a:t>Firing</a:t>
              </a:r>
              <a:r>
                <a:rPr lang="fr-CH" dirty="0"/>
                <a:t>’</a:t>
              </a:r>
              <a:endParaRPr lang="fr-FR" dirty="0"/>
            </a:p>
          </p:txBody>
        </p:sp>
      </p:grpSp>
      <p:grpSp>
        <p:nvGrpSpPr>
          <p:cNvPr id="3" name="Group 10"/>
          <p:cNvGrpSpPr>
            <a:grpSpLocks/>
          </p:cNvGrpSpPr>
          <p:nvPr/>
        </p:nvGrpSpPr>
        <p:grpSpPr bwMode="auto">
          <a:xfrm>
            <a:off x="255089" y="4672453"/>
            <a:ext cx="11400189" cy="3060583"/>
            <a:chOff x="2995" y="3249"/>
            <a:chExt cx="2470" cy="1088"/>
          </a:xfrm>
        </p:grpSpPr>
        <p:sp>
          <p:nvSpPr>
            <p:cNvPr id="12331" name="Text Box 11"/>
            <p:cNvSpPr txBox="1">
              <a:spLocks noChangeArrowheads="1"/>
            </p:cNvSpPr>
            <p:nvPr/>
          </p:nvSpPr>
          <p:spPr bwMode="auto">
            <a:xfrm>
              <a:off x="2995" y="3462"/>
              <a:ext cx="128" cy="345"/>
            </a:xfrm>
            <a:prstGeom prst="rect">
              <a:avLst/>
            </a:prstGeom>
            <a:noFill/>
            <a:ln w="9525">
              <a:noFill/>
              <a:miter lim="800000"/>
              <a:headEnd/>
              <a:tailEnd/>
            </a:ln>
          </p:spPr>
          <p:txBody>
            <a:bodyPr wrap="none">
              <a:spAutoFit/>
            </a:bodyPr>
            <a:lstStyle/>
            <a:p>
              <a:r>
                <a:rPr lang="fr-CH" i="1"/>
                <a:t>u</a:t>
              </a:r>
              <a:endParaRPr lang="fr-FR" i="1"/>
            </a:p>
          </p:txBody>
        </p:sp>
        <p:graphicFrame>
          <p:nvGraphicFramePr>
            <p:cNvPr id="12292" name="Object 12"/>
            <p:cNvGraphicFramePr>
              <a:graphicFrameLocks noChangeAspect="1"/>
            </p:cNvGraphicFramePr>
            <p:nvPr/>
          </p:nvGraphicFramePr>
          <p:xfrm>
            <a:off x="5225" y="3669"/>
            <a:ext cx="240" cy="305"/>
          </p:xfrm>
          <a:graphic>
            <a:graphicData uri="http://schemas.openxmlformats.org/presentationml/2006/ole">
              <mc:AlternateContent xmlns:mc="http://schemas.openxmlformats.org/markup-compatibility/2006">
                <mc:Choice xmlns:v="urn:schemas-microsoft-com:vml" Requires="v">
                  <p:oleObj spid="_x0000_s155787" name="Equation" r:id="rId8" imgW="139680" imgH="177480" progId="Equation.3">
                    <p:embed/>
                  </p:oleObj>
                </mc:Choice>
                <mc:Fallback>
                  <p:oleObj name="Equation" r:id="rId8" imgW="139680" imgH="17748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5" y="3669"/>
                          <a:ext cx="240"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2332" name="Text Box 13"/>
            <p:cNvSpPr txBox="1">
              <a:spLocks noChangeArrowheads="1"/>
            </p:cNvSpPr>
            <p:nvPr/>
          </p:nvSpPr>
          <p:spPr bwMode="auto">
            <a:xfrm>
              <a:off x="3515" y="3249"/>
              <a:ext cx="1461" cy="345"/>
            </a:xfrm>
            <a:prstGeom prst="rect">
              <a:avLst/>
            </a:prstGeom>
            <a:noFill/>
            <a:ln w="9525">
              <a:noFill/>
              <a:miter lim="800000"/>
              <a:headEnd/>
              <a:tailEnd/>
            </a:ln>
          </p:spPr>
          <p:txBody>
            <a:bodyPr wrap="none">
              <a:spAutoFit/>
            </a:bodyPr>
            <a:lstStyle/>
            <a:p>
              <a:r>
                <a:rPr lang="fr-CH" dirty="0" err="1"/>
                <a:t>Repetitive</a:t>
              </a:r>
              <a:r>
                <a:rPr lang="fr-CH" dirty="0"/>
                <a:t>, </a:t>
              </a:r>
              <a:r>
                <a:rPr lang="fr-CH" dirty="0" err="1"/>
                <a:t>current</a:t>
              </a:r>
              <a:r>
                <a:rPr lang="fr-CH" dirty="0"/>
                <a:t> I</a:t>
              </a:r>
              <a:r>
                <a:rPr lang="fr-CH" sz="3000" dirty="0"/>
                <a:t>0</a:t>
              </a:r>
              <a:endParaRPr lang="fr-FR" sz="3000" dirty="0"/>
            </a:p>
          </p:txBody>
        </p:sp>
        <p:sp>
          <p:nvSpPr>
            <p:cNvPr id="12333" name="Line 14"/>
            <p:cNvSpPr>
              <a:spLocks noChangeShapeType="1"/>
            </p:cNvSpPr>
            <p:nvPr/>
          </p:nvSpPr>
          <p:spPr bwMode="auto">
            <a:xfrm flipV="1">
              <a:off x="3177" y="3640"/>
              <a:ext cx="0" cy="697"/>
            </a:xfrm>
            <a:prstGeom prst="line">
              <a:avLst/>
            </a:prstGeom>
            <a:noFill/>
            <a:ln w="9525">
              <a:solidFill>
                <a:schemeClr val="tx1"/>
              </a:solidFill>
              <a:round/>
              <a:headEnd/>
              <a:tailEnd type="triangle" w="med" len="med"/>
            </a:ln>
          </p:spPr>
          <p:txBody>
            <a:bodyPr/>
            <a:lstStyle/>
            <a:p>
              <a:endParaRPr lang="en-US" dirty="0"/>
            </a:p>
          </p:txBody>
        </p:sp>
        <p:sp>
          <p:nvSpPr>
            <p:cNvPr id="12334" name="Line 15"/>
            <p:cNvSpPr>
              <a:spLocks noChangeShapeType="1"/>
            </p:cNvSpPr>
            <p:nvPr/>
          </p:nvSpPr>
          <p:spPr bwMode="auto">
            <a:xfrm>
              <a:off x="3177" y="4069"/>
              <a:ext cx="2132" cy="0"/>
            </a:xfrm>
            <a:prstGeom prst="line">
              <a:avLst/>
            </a:prstGeom>
            <a:noFill/>
            <a:ln w="9525">
              <a:solidFill>
                <a:schemeClr val="tx1"/>
              </a:solidFill>
              <a:round/>
              <a:headEnd/>
              <a:tailEnd type="triangle" w="med" len="med"/>
            </a:ln>
          </p:spPr>
          <p:txBody>
            <a:bodyPr/>
            <a:lstStyle/>
            <a:p>
              <a:endParaRPr lang="en-US" dirty="0"/>
            </a:p>
          </p:txBody>
        </p:sp>
        <p:sp>
          <p:nvSpPr>
            <p:cNvPr id="12335" name="Text Box 16"/>
            <p:cNvSpPr txBox="1">
              <a:spLocks noChangeArrowheads="1"/>
            </p:cNvSpPr>
            <p:nvPr/>
          </p:nvSpPr>
          <p:spPr bwMode="auto">
            <a:xfrm>
              <a:off x="5296" y="3991"/>
              <a:ext cx="84" cy="345"/>
            </a:xfrm>
            <a:prstGeom prst="rect">
              <a:avLst/>
            </a:prstGeom>
            <a:noFill/>
            <a:ln w="9525">
              <a:noFill/>
              <a:miter lim="800000"/>
              <a:headEnd/>
              <a:tailEnd/>
            </a:ln>
          </p:spPr>
          <p:txBody>
            <a:bodyPr wrap="none">
              <a:spAutoFit/>
            </a:bodyPr>
            <a:lstStyle/>
            <a:p>
              <a:r>
                <a:rPr lang="fr-CH" i="1"/>
                <a:t>t</a:t>
              </a:r>
              <a:endParaRPr lang="fr-FR" i="1"/>
            </a:p>
          </p:txBody>
        </p:sp>
        <p:sp>
          <p:nvSpPr>
            <p:cNvPr id="12336" name="Freeform 17"/>
            <p:cNvSpPr>
              <a:spLocks/>
            </p:cNvSpPr>
            <p:nvPr/>
          </p:nvSpPr>
          <p:spPr bwMode="auto">
            <a:xfrm>
              <a:off x="3197"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2337" name="Freeform 18"/>
            <p:cNvSpPr>
              <a:spLocks/>
            </p:cNvSpPr>
            <p:nvPr/>
          </p:nvSpPr>
          <p:spPr bwMode="auto">
            <a:xfrm>
              <a:off x="3515"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2338" name="Freeform 19"/>
            <p:cNvSpPr>
              <a:spLocks/>
            </p:cNvSpPr>
            <p:nvPr/>
          </p:nvSpPr>
          <p:spPr bwMode="auto">
            <a:xfrm>
              <a:off x="3833"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2339" name="Freeform 20"/>
            <p:cNvSpPr>
              <a:spLocks/>
            </p:cNvSpPr>
            <p:nvPr/>
          </p:nvSpPr>
          <p:spPr bwMode="auto">
            <a:xfrm>
              <a:off x="4150"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2340" name="Freeform 21"/>
            <p:cNvSpPr>
              <a:spLocks/>
            </p:cNvSpPr>
            <p:nvPr/>
          </p:nvSpPr>
          <p:spPr bwMode="auto">
            <a:xfrm>
              <a:off x="4468"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2341" name="Freeform 22"/>
            <p:cNvSpPr>
              <a:spLocks/>
            </p:cNvSpPr>
            <p:nvPr/>
          </p:nvSpPr>
          <p:spPr bwMode="auto">
            <a:xfrm>
              <a:off x="4785"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2342" name="Line 23"/>
            <p:cNvSpPr>
              <a:spLocks noChangeShapeType="1"/>
            </p:cNvSpPr>
            <p:nvPr/>
          </p:nvSpPr>
          <p:spPr bwMode="auto">
            <a:xfrm>
              <a:off x="3152" y="3838"/>
              <a:ext cx="2041" cy="0"/>
            </a:xfrm>
            <a:prstGeom prst="line">
              <a:avLst/>
            </a:prstGeom>
            <a:noFill/>
            <a:ln w="9525">
              <a:solidFill>
                <a:schemeClr val="tx1"/>
              </a:solidFill>
              <a:prstDash val="dash"/>
              <a:round/>
              <a:headEnd/>
              <a:tailEnd/>
            </a:ln>
          </p:spPr>
          <p:txBody>
            <a:bodyPr/>
            <a:lstStyle/>
            <a:p>
              <a:endParaRPr lang="en-US" dirty="0"/>
            </a:p>
          </p:txBody>
        </p:sp>
        <p:sp>
          <p:nvSpPr>
            <p:cNvPr id="12343" name="Line 24"/>
            <p:cNvSpPr>
              <a:spLocks noChangeShapeType="1"/>
            </p:cNvSpPr>
            <p:nvPr/>
          </p:nvSpPr>
          <p:spPr bwMode="auto">
            <a:xfrm flipV="1">
              <a:off x="3515" y="3653"/>
              <a:ext cx="0" cy="182"/>
            </a:xfrm>
            <a:prstGeom prst="line">
              <a:avLst/>
            </a:prstGeom>
            <a:noFill/>
            <a:ln w="9525">
              <a:solidFill>
                <a:srgbClr val="009900"/>
              </a:solidFill>
              <a:round/>
              <a:headEnd/>
              <a:tailEnd type="triangle" w="med" len="med"/>
            </a:ln>
          </p:spPr>
          <p:txBody>
            <a:bodyPr/>
            <a:lstStyle/>
            <a:p>
              <a:endParaRPr lang="en-US" dirty="0"/>
            </a:p>
          </p:txBody>
        </p:sp>
        <p:sp>
          <p:nvSpPr>
            <p:cNvPr id="12344" name="Line 25"/>
            <p:cNvSpPr>
              <a:spLocks noChangeShapeType="1"/>
            </p:cNvSpPr>
            <p:nvPr/>
          </p:nvSpPr>
          <p:spPr bwMode="auto">
            <a:xfrm flipV="1">
              <a:off x="3833" y="3653"/>
              <a:ext cx="0" cy="182"/>
            </a:xfrm>
            <a:prstGeom prst="line">
              <a:avLst/>
            </a:prstGeom>
            <a:noFill/>
            <a:ln w="9525">
              <a:solidFill>
                <a:srgbClr val="009900"/>
              </a:solidFill>
              <a:round/>
              <a:headEnd/>
              <a:tailEnd type="triangle" w="med" len="med"/>
            </a:ln>
          </p:spPr>
          <p:txBody>
            <a:bodyPr/>
            <a:lstStyle/>
            <a:p>
              <a:endParaRPr lang="en-US" dirty="0"/>
            </a:p>
          </p:txBody>
        </p:sp>
        <p:sp>
          <p:nvSpPr>
            <p:cNvPr id="12345" name="Line 26"/>
            <p:cNvSpPr>
              <a:spLocks noChangeShapeType="1"/>
            </p:cNvSpPr>
            <p:nvPr/>
          </p:nvSpPr>
          <p:spPr bwMode="auto">
            <a:xfrm flipV="1">
              <a:off x="4195" y="3653"/>
              <a:ext cx="0" cy="182"/>
            </a:xfrm>
            <a:prstGeom prst="line">
              <a:avLst/>
            </a:prstGeom>
            <a:noFill/>
            <a:ln w="9525">
              <a:solidFill>
                <a:srgbClr val="009900"/>
              </a:solidFill>
              <a:round/>
              <a:headEnd/>
              <a:tailEnd type="triangle" w="med" len="med"/>
            </a:ln>
          </p:spPr>
          <p:txBody>
            <a:bodyPr/>
            <a:lstStyle/>
            <a:p>
              <a:endParaRPr lang="en-US" dirty="0"/>
            </a:p>
          </p:txBody>
        </p:sp>
        <p:sp>
          <p:nvSpPr>
            <p:cNvPr id="12346" name="Line 27"/>
            <p:cNvSpPr>
              <a:spLocks noChangeShapeType="1"/>
            </p:cNvSpPr>
            <p:nvPr/>
          </p:nvSpPr>
          <p:spPr bwMode="auto">
            <a:xfrm flipV="1">
              <a:off x="4513" y="3653"/>
              <a:ext cx="0" cy="182"/>
            </a:xfrm>
            <a:prstGeom prst="line">
              <a:avLst/>
            </a:prstGeom>
            <a:noFill/>
            <a:ln w="9525">
              <a:solidFill>
                <a:srgbClr val="009900"/>
              </a:solidFill>
              <a:round/>
              <a:headEnd/>
              <a:tailEnd type="triangle" w="med" len="med"/>
            </a:ln>
          </p:spPr>
          <p:txBody>
            <a:bodyPr/>
            <a:lstStyle/>
            <a:p>
              <a:endParaRPr lang="en-US" dirty="0"/>
            </a:p>
          </p:txBody>
        </p:sp>
        <p:sp>
          <p:nvSpPr>
            <p:cNvPr id="12347" name="Line 28"/>
            <p:cNvSpPr>
              <a:spLocks noChangeShapeType="1"/>
            </p:cNvSpPr>
            <p:nvPr/>
          </p:nvSpPr>
          <p:spPr bwMode="auto">
            <a:xfrm flipV="1">
              <a:off x="4830" y="3653"/>
              <a:ext cx="0" cy="182"/>
            </a:xfrm>
            <a:prstGeom prst="line">
              <a:avLst/>
            </a:prstGeom>
            <a:noFill/>
            <a:ln w="9525">
              <a:solidFill>
                <a:srgbClr val="009900"/>
              </a:solidFill>
              <a:round/>
              <a:headEnd/>
              <a:tailEnd type="triangle" w="med" len="med"/>
            </a:ln>
          </p:spPr>
          <p:txBody>
            <a:bodyPr/>
            <a:lstStyle/>
            <a:p>
              <a:endParaRPr lang="en-US" dirty="0"/>
            </a:p>
          </p:txBody>
        </p:sp>
        <p:sp>
          <p:nvSpPr>
            <p:cNvPr id="12348" name="Line 29"/>
            <p:cNvSpPr>
              <a:spLocks noChangeShapeType="1"/>
            </p:cNvSpPr>
            <p:nvPr/>
          </p:nvSpPr>
          <p:spPr bwMode="auto">
            <a:xfrm flipV="1">
              <a:off x="5148" y="3653"/>
              <a:ext cx="0" cy="182"/>
            </a:xfrm>
            <a:prstGeom prst="line">
              <a:avLst/>
            </a:prstGeom>
            <a:noFill/>
            <a:ln w="9525">
              <a:solidFill>
                <a:srgbClr val="009900"/>
              </a:solidFill>
              <a:round/>
              <a:headEnd/>
              <a:tailEnd type="triangle" w="med" len="med"/>
            </a:ln>
          </p:spPr>
          <p:txBody>
            <a:bodyPr/>
            <a:lstStyle/>
            <a:p>
              <a:endParaRPr lang="en-US" dirty="0"/>
            </a:p>
          </p:txBody>
        </p:sp>
      </p:grpSp>
      <p:grpSp>
        <p:nvGrpSpPr>
          <p:cNvPr id="4" name="Group 33"/>
          <p:cNvGrpSpPr>
            <a:grpSpLocks/>
          </p:cNvGrpSpPr>
          <p:nvPr/>
        </p:nvGrpSpPr>
        <p:grpSpPr bwMode="auto">
          <a:xfrm>
            <a:off x="423898" y="7609262"/>
            <a:ext cx="9847152" cy="3060583"/>
            <a:chOff x="2995" y="3249"/>
            <a:chExt cx="2625" cy="1088"/>
          </a:xfrm>
        </p:grpSpPr>
        <p:sp>
          <p:nvSpPr>
            <p:cNvPr id="12313" name="Text Box 34"/>
            <p:cNvSpPr txBox="1">
              <a:spLocks noChangeArrowheads="1"/>
            </p:cNvSpPr>
            <p:nvPr/>
          </p:nvSpPr>
          <p:spPr bwMode="auto">
            <a:xfrm>
              <a:off x="2995" y="3462"/>
              <a:ext cx="158" cy="345"/>
            </a:xfrm>
            <a:prstGeom prst="rect">
              <a:avLst/>
            </a:prstGeom>
            <a:noFill/>
            <a:ln w="9525">
              <a:noFill/>
              <a:miter lim="800000"/>
              <a:headEnd/>
              <a:tailEnd/>
            </a:ln>
          </p:spPr>
          <p:txBody>
            <a:bodyPr wrap="none">
              <a:spAutoFit/>
            </a:bodyPr>
            <a:lstStyle/>
            <a:p>
              <a:r>
                <a:rPr lang="fr-CH" i="1"/>
                <a:t>u</a:t>
              </a:r>
              <a:endParaRPr lang="fr-FR" i="1"/>
            </a:p>
          </p:txBody>
        </p:sp>
        <p:graphicFrame>
          <p:nvGraphicFramePr>
            <p:cNvPr id="12291" name="Object 35"/>
            <p:cNvGraphicFramePr>
              <a:graphicFrameLocks noChangeAspect="1"/>
            </p:cNvGraphicFramePr>
            <p:nvPr/>
          </p:nvGraphicFramePr>
          <p:xfrm>
            <a:off x="5225" y="3669"/>
            <a:ext cx="240" cy="305"/>
          </p:xfrm>
          <a:graphic>
            <a:graphicData uri="http://schemas.openxmlformats.org/presentationml/2006/ole">
              <mc:AlternateContent xmlns:mc="http://schemas.openxmlformats.org/markup-compatibility/2006">
                <mc:Choice xmlns:v="urn:schemas-microsoft-com:vml" Requires="v">
                  <p:oleObj spid="_x0000_s155788" name="Equation" r:id="rId10" imgW="139680" imgH="177480" progId="Equation.3">
                    <p:embed/>
                  </p:oleObj>
                </mc:Choice>
                <mc:Fallback>
                  <p:oleObj name="Equation" r:id="rId10" imgW="139680" imgH="177480" progId="Equation.3">
                    <p:embed/>
                    <p:pic>
                      <p:nvPicPr>
                        <p:cNvPr id="0" name="Object 3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25" y="3669"/>
                          <a:ext cx="240"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2314" name="Text Box 36"/>
            <p:cNvSpPr txBox="1">
              <a:spLocks noChangeArrowheads="1"/>
            </p:cNvSpPr>
            <p:nvPr/>
          </p:nvSpPr>
          <p:spPr bwMode="auto">
            <a:xfrm>
              <a:off x="3515" y="3249"/>
              <a:ext cx="2105" cy="345"/>
            </a:xfrm>
            <a:prstGeom prst="rect">
              <a:avLst/>
            </a:prstGeom>
            <a:noFill/>
            <a:ln w="9525">
              <a:noFill/>
              <a:miter lim="800000"/>
              <a:headEnd/>
              <a:tailEnd/>
            </a:ln>
          </p:spPr>
          <p:txBody>
            <a:bodyPr wrap="none">
              <a:spAutoFit/>
            </a:bodyPr>
            <a:lstStyle/>
            <a:p>
              <a:r>
                <a:rPr lang="fr-CH" dirty="0" err="1"/>
                <a:t>Repetitive</a:t>
              </a:r>
              <a:r>
                <a:rPr lang="fr-CH" dirty="0"/>
                <a:t>, </a:t>
              </a:r>
              <a:r>
                <a:rPr lang="fr-CH" dirty="0" err="1"/>
                <a:t>current</a:t>
              </a:r>
              <a:r>
                <a:rPr lang="fr-CH" dirty="0"/>
                <a:t> I</a:t>
              </a:r>
              <a:r>
                <a:rPr lang="fr-CH" sz="3000" dirty="0"/>
                <a:t>1</a:t>
              </a:r>
              <a:r>
                <a:rPr lang="fr-CH" dirty="0"/>
                <a:t>&gt; I</a:t>
              </a:r>
              <a:r>
                <a:rPr lang="fr-CH" sz="3000" dirty="0"/>
                <a:t>0 </a:t>
              </a:r>
              <a:endParaRPr lang="fr-FR" sz="3000" dirty="0"/>
            </a:p>
          </p:txBody>
        </p:sp>
        <p:sp>
          <p:nvSpPr>
            <p:cNvPr id="12315" name="Line 37"/>
            <p:cNvSpPr>
              <a:spLocks noChangeShapeType="1"/>
            </p:cNvSpPr>
            <p:nvPr/>
          </p:nvSpPr>
          <p:spPr bwMode="auto">
            <a:xfrm flipV="1">
              <a:off x="3177" y="3640"/>
              <a:ext cx="0" cy="697"/>
            </a:xfrm>
            <a:prstGeom prst="line">
              <a:avLst/>
            </a:prstGeom>
            <a:noFill/>
            <a:ln w="9525">
              <a:solidFill>
                <a:schemeClr val="tx1"/>
              </a:solidFill>
              <a:round/>
              <a:headEnd/>
              <a:tailEnd type="triangle" w="med" len="med"/>
            </a:ln>
          </p:spPr>
          <p:txBody>
            <a:bodyPr/>
            <a:lstStyle/>
            <a:p>
              <a:endParaRPr lang="en-US" dirty="0"/>
            </a:p>
          </p:txBody>
        </p:sp>
        <p:sp>
          <p:nvSpPr>
            <p:cNvPr id="12316" name="Line 38"/>
            <p:cNvSpPr>
              <a:spLocks noChangeShapeType="1"/>
            </p:cNvSpPr>
            <p:nvPr/>
          </p:nvSpPr>
          <p:spPr bwMode="auto">
            <a:xfrm>
              <a:off x="3177" y="4069"/>
              <a:ext cx="2132" cy="0"/>
            </a:xfrm>
            <a:prstGeom prst="line">
              <a:avLst/>
            </a:prstGeom>
            <a:noFill/>
            <a:ln w="9525">
              <a:solidFill>
                <a:schemeClr val="tx1"/>
              </a:solidFill>
              <a:round/>
              <a:headEnd/>
              <a:tailEnd type="triangle" w="med" len="med"/>
            </a:ln>
          </p:spPr>
          <p:txBody>
            <a:bodyPr/>
            <a:lstStyle/>
            <a:p>
              <a:endParaRPr lang="en-US" dirty="0"/>
            </a:p>
          </p:txBody>
        </p:sp>
        <p:sp>
          <p:nvSpPr>
            <p:cNvPr id="12317" name="Text Box 39"/>
            <p:cNvSpPr txBox="1">
              <a:spLocks noChangeArrowheads="1"/>
            </p:cNvSpPr>
            <p:nvPr/>
          </p:nvSpPr>
          <p:spPr bwMode="auto">
            <a:xfrm>
              <a:off x="5296" y="3991"/>
              <a:ext cx="103" cy="345"/>
            </a:xfrm>
            <a:prstGeom prst="rect">
              <a:avLst/>
            </a:prstGeom>
            <a:noFill/>
            <a:ln w="9525">
              <a:noFill/>
              <a:miter lim="800000"/>
              <a:headEnd/>
              <a:tailEnd/>
            </a:ln>
          </p:spPr>
          <p:txBody>
            <a:bodyPr wrap="none">
              <a:spAutoFit/>
            </a:bodyPr>
            <a:lstStyle/>
            <a:p>
              <a:r>
                <a:rPr lang="fr-CH" i="1"/>
                <a:t>t</a:t>
              </a:r>
              <a:endParaRPr lang="fr-FR" i="1"/>
            </a:p>
          </p:txBody>
        </p:sp>
        <p:sp>
          <p:nvSpPr>
            <p:cNvPr id="12318" name="Freeform 40"/>
            <p:cNvSpPr>
              <a:spLocks/>
            </p:cNvSpPr>
            <p:nvPr/>
          </p:nvSpPr>
          <p:spPr bwMode="auto">
            <a:xfrm>
              <a:off x="3197"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2319" name="Freeform 41"/>
            <p:cNvSpPr>
              <a:spLocks/>
            </p:cNvSpPr>
            <p:nvPr/>
          </p:nvSpPr>
          <p:spPr bwMode="auto">
            <a:xfrm>
              <a:off x="3515"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2320" name="Freeform 42"/>
            <p:cNvSpPr>
              <a:spLocks/>
            </p:cNvSpPr>
            <p:nvPr/>
          </p:nvSpPr>
          <p:spPr bwMode="auto">
            <a:xfrm>
              <a:off x="3833"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2321" name="Freeform 43"/>
            <p:cNvSpPr>
              <a:spLocks/>
            </p:cNvSpPr>
            <p:nvPr/>
          </p:nvSpPr>
          <p:spPr bwMode="auto">
            <a:xfrm>
              <a:off x="4150"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2322" name="Freeform 44"/>
            <p:cNvSpPr>
              <a:spLocks/>
            </p:cNvSpPr>
            <p:nvPr/>
          </p:nvSpPr>
          <p:spPr bwMode="auto">
            <a:xfrm>
              <a:off x="4468"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2323" name="Freeform 45"/>
            <p:cNvSpPr>
              <a:spLocks/>
            </p:cNvSpPr>
            <p:nvPr/>
          </p:nvSpPr>
          <p:spPr bwMode="auto">
            <a:xfrm>
              <a:off x="4785"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2324" name="Line 46"/>
            <p:cNvSpPr>
              <a:spLocks noChangeShapeType="1"/>
            </p:cNvSpPr>
            <p:nvPr/>
          </p:nvSpPr>
          <p:spPr bwMode="auto">
            <a:xfrm>
              <a:off x="3152" y="3838"/>
              <a:ext cx="2041" cy="0"/>
            </a:xfrm>
            <a:prstGeom prst="line">
              <a:avLst/>
            </a:prstGeom>
            <a:noFill/>
            <a:ln w="9525">
              <a:solidFill>
                <a:schemeClr val="tx1"/>
              </a:solidFill>
              <a:prstDash val="dash"/>
              <a:round/>
              <a:headEnd/>
              <a:tailEnd/>
            </a:ln>
          </p:spPr>
          <p:txBody>
            <a:bodyPr/>
            <a:lstStyle/>
            <a:p>
              <a:endParaRPr lang="en-US" dirty="0"/>
            </a:p>
          </p:txBody>
        </p:sp>
        <p:sp>
          <p:nvSpPr>
            <p:cNvPr id="12325" name="Line 47"/>
            <p:cNvSpPr>
              <a:spLocks noChangeShapeType="1"/>
            </p:cNvSpPr>
            <p:nvPr/>
          </p:nvSpPr>
          <p:spPr bwMode="auto">
            <a:xfrm flipV="1">
              <a:off x="3515" y="3653"/>
              <a:ext cx="0" cy="182"/>
            </a:xfrm>
            <a:prstGeom prst="line">
              <a:avLst/>
            </a:prstGeom>
            <a:noFill/>
            <a:ln w="9525">
              <a:solidFill>
                <a:srgbClr val="009900"/>
              </a:solidFill>
              <a:round/>
              <a:headEnd/>
              <a:tailEnd type="triangle" w="med" len="med"/>
            </a:ln>
          </p:spPr>
          <p:txBody>
            <a:bodyPr/>
            <a:lstStyle/>
            <a:p>
              <a:endParaRPr lang="en-US" dirty="0"/>
            </a:p>
          </p:txBody>
        </p:sp>
        <p:sp>
          <p:nvSpPr>
            <p:cNvPr id="12326" name="Line 48"/>
            <p:cNvSpPr>
              <a:spLocks noChangeShapeType="1"/>
            </p:cNvSpPr>
            <p:nvPr/>
          </p:nvSpPr>
          <p:spPr bwMode="auto">
            <a:xfrm flipV="1">
              <a:off x="3833" y="3653"/>
              <a:ext cx="0" cy="182"/>
            </a:xfrm>
            <a:prstGeom prst="line">
              <a:avLst/>
            </a:prstGeom>
            <a:noFill/>
            <a:ln w="9525">
              <a:solidFill>
                <a:srgbClr val="009900"/>
              </a:solidFill>
              <a:round/>
              <a:headEnd/>
              <a:tailEnd type="triangle" w="med" len="med"/>
            </a:ln>
          </p:spPr>
          <p:txBody>
            <a:bodyPr/>
            <a:lstStyle/>
            <a:p>
              <a:endParaRPr lang="en-US" dirty="0"/>
            </a:p>
          </p:txBody>
        </p:sp>
        <p:sp>
          <p:nvSpPr>
            <p:cNvPr id="12327" name="Line 49"/>
            <p:cNvSpPr>
              <a:spLocks noChangeShapeType="1"/>
            </p:cNvSpPr>
            <p:nvPr/>
          </p:nvSpPr>
          <p:spPr bwMode="auto">
            <a:xfrm flipV="1">
              <a:off x="4195" y="3653"/>
              <a:ext cx="0" cy="182"/>
            </a:xfrm>
            <a:prstGeom prst="line">
              <a:avLst/>
            </a:prstGeom>
            <a:noFill/>
            <a:ln w="9525">
              <a:solidFill>
                <a:srgbClr val="009900"/>
              </a:solidFill>
              <a:round/>
              <a:headEnd/>
              <a:tailEnd type="triangle" w="med" len="med"/>
            </a:ln>
          </p:spPr>
          <p:txBody>
            <a:bodyPr/>
            <a:lstStyle/>
            <a:p>
              <a:endParaRPr lang="en-US" dirty="0"/>
            </a:p>
          </p:txBody>
        </p:sp>
        <p:sp>
          <p:nvSpPr>
            <p:cNvPr id="12328" name="Line 50"/>
            <p:cNvSpPr>
              <a:spLocks noChangeShapeType="1"/>
            </p:cNvSpPr>
            <p:nvPr/>
          </p:nvSpPr>
          <p:spPr bwMode="auto">
            <a:xfrm flipV="1">
              <a:off x="4513" y="3653"/>
              <a:ext cx="0" cy="182"/>
            </a:xfrm>
            <a:prstGeom prst="line">
              <a:avLst/>
            </a:prstGeom>
            <a:noFill/>
            <a:ln w="9525">
              <a:solidFill>
                <a:srgbClr val="009900"/>
              </a:solidFill>
              <a:round/>
              <a:headEnd/>
              <a:tailEnd type="triangle" w="med" len="med"/>
            </a:ln>
          </p:spPr>
          <p:txBody>
            <a:bodyPr/>
            <a:lstStyle/>
            <a:p>
              <a:endParaRPr lang="en-US" dirty="0"/>
            </a:p>
          </p:txBody>
        </p:sp>
        <p:sp>
          <p:nvSpPr>
            <p:cNvPr id="12329" name="Line 51"/>
            <p:cNvSpPr>
              <a:spLocks noChangeShapeType="1"/>
            </p:cNvSpPr>
            <p:nvPr/>
          </p:nvSpPr>
          <p:spPr bwMode="auto">
            <a:xfrm flipV="1">
              <a:off x="4830" y="3653"/>
              <a:ext cx="0" cy="182"/>
            </a:xfrm>
            <a:prstGeom prst="line">
              <a:avLst/>
            </a:prstGeom>
            <a:noFill/>
            <a:ln w="9525">
              <a:solidFill>
                <a:srgbClr val="009900"/>
              </a:solidFill>
              <a:round/>
              <a:headEnd/>
              <a:tailEnd type="triangle" w="med" len="med"/>
            </a:ln>
          </p:spPr>
          <p:txBody>
            <a:bodyPr/>
            <a:lstStyle/>
            <a:p>
              <a:endParaRPr lang="en-US" dirty="0"/>
            </a:p>
          </p:txBody>
        </p:sp>
        <p:sp>
          <p:nvSpPr>
            <p:cNvPr id="12330" name="Line 52"/>
            <p:cNvSpPr>
              <a:spLocks noChangeShapeType="1"/>
            </p:cNvSpPr>
            <p:nvPr/>
          </p:nvSpPr>
          <p:spPr bwMode="auto">
            <a:xfrm flipV="1">
              <a:off x="5148" y="3653"/>
              <a:ext cx="0" cy="182"/>
            </a:xfrm>
            <a:prstGeom prst="line">
              <a:avLst/>
            </a:prstGeom>
            <a:noFill/>
            <a:ln w="9525">
              <a:solidFill>
                <a:srgbClr val="009900"/>
              </a:solidFill>
              <a:round/>
              <a:headEnd/>
              <a:tailEnd type="triangle" w="med" len="med"/>
            </a:ln>
          </p:spPr>
          <p:txBody>
            <a:bodyPr/>
            <a:lstStyle/>
            <a:p>
              <a:endParaRPr lang="en-US" dirty="0"/>
            </a:p>
          </p:txBody>
        </p:sp>
      </p:grpSp>
      <p:grpSp>
        <p:nvGrpSpPr>
          <p:cNvPr id="5" name="Group 55"/>
          <p:cNvGrpSpPr>
            <a:grpSpLocks/>
          </p:cNvGrpSpPr>
          <p:nvPr/>
        </p:nvGrpSpPr>
        <p:grpSpPr bwMode="auto">
          <a:xfrm>
            <a:off x="5870781" y="5521991"/>
            <a:ext cx="1357969" cy="970497"/>
            <a:chOff x="1565" y="1963"/>
            <a:chExt cx="362" cy="345"/>
          </a:xfrm>
        </p:grpSpPr>
        <p:sp>
          <p:nvSpPr>
            <p:cNvPr id="12311" name="Line 53"/>
            <p:cNvSpPr>
              <a:spLocks noChangeShapeType="1"/>
            </p:cNvSpPr>
            <p:nvPr/>
          </p:nvSpPr>
          <p:spPr bwMode="auto">
            <a:xfrm>
              <a:off x="1565" y="1979"/>
              <a:ext cx="362" cy="0"/>
            </a:xfrm>
            <a:prstGeom prst="line">
              <a:avLst/>
            </a:prstGeom>
            <a:noFill/>
            <a:ln w="9525">
              <a:solidFill>
                <a:schemeClr val="accent2"/>
              </a:solidFill>
              <a:round/>
              <a:headEnd type="triangle" w="med" len="med"/>
              <a:tailEnd type="triangle" w="med" len="med"/>
            </a:ln>
          </p:spPr>
          <p:txBody>
            <a:bodyPr/>
            <a:lstStyle/>
            <a:p>
              <a:endParaRPr lang="en-US" dirty="0"/>
            </a:p>
          </p:txBody>
        </p:sp>
        <p:sp>
          <p:nvSpPr>
            <p:cNvPr id="12312" name="Text Box 54"/>
            <p:cNvSpPr txBox="1">
              <a:spLocks noChangeArrowheads="1"/>
            </p:cNvSpPr>
            <p:nvPr/>
          </p:nvSpPr>
          <p:spPr bwMode="auto">
            <a:xfrm>
              <a:off x="1610" y="1963"/>
              <a:ext cx="182" cy="345"/>
            </a:xfrm>
            <a:prstGeom prst="rect">
              <a:avLst/>
            </a:prstGeom>
            <a:noFill/>
            <a:ln w="9525">
              <a:noFill/>
              <a:miter lim="800000"/>
              <a:headEnd/>
              <a:tailEnd/>
            </a:ln>
          </p:spPr>
          <p:txBody>
            <a:bodyPr>
              <a:spAutoFit/>
            </a:bodyPr>
            <a:lstStyle/>
            <a:p>
              <a:pPr>
                <a:spcBef>
                  <a:spcPct val="50000"/>
                </a:spcBef>
              </a:pPr>
              <a:r>
                <a:rPr lang="fr-CH">
                  <a:solidFill>
                    <a:schemeClr val="accent2"/>
                  </a:solidFill>
                </a:rPr>
                <a:t>T</a:t>
              </a:r>
              <a:endParaRPr lang="fr-FR">
                <a:solidFill>
                  <a:schemeClr val="accent2"/>
                </a:solidFill>
              </a:endParaRPr>
            </a:p>
          </p:txBody>
        </p:sp>
      </p:grpSp>
      <p:grpSp>
        <p:nvGrpSpPr>
          <p:cNvPr id="6" name="Group 64"/>
          <p:cNvGrpSpPr>
            <a:grpSpLocks/>
          </p:cNvGrpSpPr>
          <p:nvPr/>
        </p:nvGrpSpPr>
        <p:grpSpPr bwMode="auto">
          <a:xfrm>
            <a:off x="12945724" y="6495300"/>
            <a:ext cx="8357887" cy="4022640"/>
            <a:chOff x="3451" y="2309"/>
            <a:chExt cx="2228" cy="1430"/>
          </a:xfrm>
        </p:grpSpPr>
        <p:sp>
          <p:nvSpPr>
            <p:cNvPr id="12303" name="Line 56"/>
            <p:cNvSpPr>
              <a:spLocks noChangeShapeType="1"/>
            </p:cNvSpPr>
            <p:nvPr/>
          </p:nvSpPr>
          <p:spPr bwMode="auto">
            <a:xfrm flipV="1">
              <a:off x="3833" y="2432"/>
              <a:ext cx="0" cy="1134"/>
            </a:xfrm>
            <a:prstGeom prst="line">
              <a:avLst/>
            </a:prstGeom>
            <a:noFill/>
            <a:ln w="9525">
              <a:solidFill>
                <a:schemeClr val="tx1"/>
              </a:solidFill>
              <a:round/>
              <a:headEnd/>
              <a:tailEnd type="triangle" w="med" len="med"/>
            </a:ln>
          </p:spPr>
          <p:txBody>
            <a:bodyPr/>
            <a:lstStyle/>
            <a:p>
              <a:endParaRPr lang="en-US" dirty="0"/>
            </a:p>
          </p:txBody>
        </p:sp>
        <p:sp>
          <p:nvSpPr>
            <p:cNvPr id="12304" name="Line 57"/>
            <p:cNvSpPr>
              <a:spLocks noChangeShapeType="1"/>
            </p:cNvSpPr>
            <p:nvPr/>
          </p:nvSpPr>
          <p:spPr bwMode="auto">
            <a:xfrm>
              <a:off x="3833" y="3521"/>
              <a:ext cx="1496" cy="0"/>
            </a:xfrm>
            <a:prstGeom prst="line">
              <a:avLst/>
            </a:prstGeom>
            <a:noFill/>
            <a:ln w="9525">
              <a:solidFill>
                <a:schemeClr val="tx1"/>
              </a:solidFill>
              <a:round/>
              <a:headEnd/>
              <a:tailEnd type="triangle" w="med" len="med"/>
            </a:ln>
          </p:spPr>
          <p:txBody>
            <a:bodyPr/>
            <a:lstStyle/>
            <a:p>
              <a:endParaRPr lang="en-US" dirty="0"/>
            </a:p>
          </p:txBody>
        </p:sp>
        <p:sp>
          <p:nvSpPr>
            <p:cNvPr id="12305" name="Text Box 58"/>
            <p:cNvSpPr txBox="1">
              <a:spLocks noChangeArrowheads="1"/>
            </p:cNvSpPr>
            <p:nvPr/>
          </p:nvSpPr>
          <p:spPr bwMode="auto">
            <a:xfrm>
              <a:off x="5329" y="3394"/>
              <a:ext cx="103" cy="345"/>
            </a:xfrm>
            <a:prstGeom prst="rect">
              <a:avLst/>
            </a:prstGeom>
            <a:noFill/>
            <a:ln w="9525">
              <a:noFill/>
              <a:miter lim="800000"/>
              <a:headEnd/>
              <a:tailEnd/>
            </a:ln>
          </p:spPr>
          <p:txBody>
            <a:bodyPr wrap="none">
              <a:spAutoFit/>
            </a:bodyPr>
            <a:lstStyle/>
            <a:p>
              <a:r>
                <a:rPr lang="fr-CH" i="1" dirty="0"/>
                <a:t>I</a:t>
              </a:r>
              <a:endParaRPr lang="fr-FR" i="1" dirty="0"/>
            </a:p>
          </p:txBody>
        </p:sp>
        <p:sp>
          <p:nvSpPr>
            <p:cNvPr id="12306" name="Freeform 59"/>
            <p:cNvSpPr>
              <a:spLocks/>
            </p:cNvSpPr>
            <p:nvPr/>
          </p:nvSpPr>
          <p:spPr bwMode="auto">
            <a:xfrm>
              <a:off x="4195" y="2795"/>
              <a:ext cx="726" cy="726"/>
            </a:xfrm>
            <a:custGeom>
              <a:avLst/>
              <a:gdLst>
                <a:gd name="T0" fmla="*/ 0 w 273"/>
                <a:gd name="T1" fmla="*/ 1240 h 635"/>
                <a:gd name="T2" fmla="*/ 12113 w 273"/>
                <a:gd name="T3" fmla="*/ 532 h 635"/>
                <a:gd name="T4" fmla="*/ 36316 w 273"/>
                <a:gd name="T5" fmla="*/ 0 h 635"/>
                <a:gd name="T6" fmla="*/ 0 60000 65536"/>
                <a:gd name="T7" fmla="*/ 0 60000 65536"/>
                <a:gd name="T8" fmla="*/ 0 60000 65536"/>
                <a:gd name="T9" fmla="*/ 0 w 273"/>
                <a:gd name="T10" fmla="*/ 0 h 635"/>
                <a:gd name="T11" fmla="*/ 273 w 273"/>
                <a:gd name="T12" fmla="*/ 635 h 635"/>
              </a:gdLst>
              <a:ahLst/>
              <a:cxnLst>
                <a:cxn ang="T6">
                  <a:pos x="T0" y="T1"/>
                </a:cxn>
                <a:cxn ang="T7">
                  <a:pos x="T2" y="T3"/>
                </a:cxn>
                <a:cxn ang="T8">
                  <a:pos x="T4" y="T5"/>
                </a:cxn>
              </a:cxnLst>
              <a:rect l="T9" t="T10" r="T11" b="T12"/>
              <a:pathLst>
                <a:path w="273" h="635">
                  <a:moveTo>
                    <a:pt x="0" y="635"/>
                  </a:moveTo>
                  <a:cubicBezTo>
                    <a:pt x="22" y="506"/>
                    <a:pt x="45" y="378"/>
                    <a:pt x="91" y="272"/>
                  </a:cubicBezTo>
                  <a:cubicBezTo>
                    <a:pt x="137" y="166"/>
                    <a:pt x="205" y="83"/>
                    <a:pt x="273" y="0"/>
                  </a:cubicBezTo>
                </a:path>
              </a:pathLst>
            </a:custGeom>
            <a:noFill/>
            <a:ln w="9525">
              <a:solidFill>
                <a:srgbClr val="FF0000"/>
              </a:solidFill>
              <a:round/>
              <a:headEnd/>
              <a:tailEnd/>
            </a:ln>
          </p:spPr>
          <p:txBody>
            <a:bodyPr/>
            <a:lstStyle/>
            <a:p>
              <a:endParaRPr lang="en-US" dirty="0"/>
            </a:p>
          </p:txBody>
        </p:sp>
        <p:sp>
          <p:nvSpPr>
            <p:cNvPr id="12307" name="Text Box 60"/>
            <p:cNvSpPr txBox="1">
              <a:spLocks noChangeArrowheads="1"/>
            </p:cNvSpPr>
            <p:nvPr/>
          </p:nvSpPr>
          <p:spPr bwMode="auto">
            <a:xfrm>
              <a:off x="3451" y="2354"/>
              <a:ext cx="331" cy="345"/>
            </a:xfrm>
            <a:prstGeom prst="rect">
              <a:avLst/>
            </a:prstGeom>
            <a:noFill/>
            <a:ln w="9525">
              <a:noFill/>
              <a:miter lim="800000"/>
              <a:headEnd/>
              <a:tailEnd/>
            </a:ln>
          </p:spPr>
          <p:txBody>
            <a:bodyPr wrap="none">
              <a:spAutoFit/>
            </a:bodyPr>
            <a:lstStyle/>
            <a:p>
              <a:r>
                <a:rPr lang="fr-CH"/>
                <a:t>1/T</a:t>
              </a:r>
              <a:endParaRPr lang="fr-FR"/>
            </a:p>
          </p:txBody>
        </p:sp>
        <p:sp>
          <p:nvSpPr>
            <p:cNvPr id="12308" name="Text Box 61"/>
            <p:cNvSpPr txBox="1">
              <a:spLocks noChangeArrowheads="1"/>
            </p:cNvSpPr>
            <p:nvPr/>
          </p:nvSpPr>
          <p:spPr bwMode="auto">
            <a:xfrm>
              <a:off x="4047" y="2309"/>
              <a:ext cx="1632" cy="656"/>
            </a:xfrm>
            <a:prstGeom prst="rect">
              <a:avLst/>
            </a:prstGeom>
            <a:noFill/>
            <a:ln w="9525">
              <a:noFill/>
              <a:miter lim="800000"/>
              <a:headEnd/>
              <a:tailEnd/>
            </a:ln>
          </p:spPr>
          <p:txBody>
            <a:bodyPr wrap="none">
              <a:spAutoFit/>
            </a:bodyPr>
            <a:lstStyle/>
            <a:p>
              <a:r>
                <a:rPr lang="fr-CH" dirty="0" err="1">
                  <a:solidFill>
                    <a:schemeClr val="accent2"/>
                  </a:solidFill>
                </a:rPr>
                <a:t>frequency</a:t>
              </a:r>
              <a:r>
                <a:rPr lang="fr-CH" dirty="0">
                  <a:solidFill>
                    <a:schemeClr val="accent2"/>
                  </a:solidFill>
                </a:rPr>
                <a:t>-</a:t>
              </a:r>
              <a:r>
                <a:rPr lang="fr-CH" dirty="0" err="1">
                  <a:solidFill>
                    <a:schemeClr val="accent2"/>
                  </a:solidFill>
                </a:rPr>
                <a:t>current</a:t>
              </a:r>
              <a:r>
                <a:rPr lang="fr-CH" dirty="0">
                  <a:solidFill>
                    <a:schemeClr val="accent2"/>
                  </a:solidFill>
                </a:rPr>
                <a:t> </a:t>
              </a:r>
            </a:p>
            <a:p>
              <a:r>
                <a:rPr lang="fr-CH" dirty="0">
                  <a:solidFill>
                    <a:schemeClr val="accent2"/>
                  </a:solidFill>
                </a:rPr>
                <a:t>    relation</a:t>
              </a:r>
              <a:endParaRPr lang="fr-FR" dirty="0">
                <a:solidFill>
                  <a:schemeClr val="accent2"/>
                </a:solidFill>
              </a:endParaRPr>
            </a:p>
          </p:txBody>
        </p:sp>
        <p:sp>
          <p:nvSpPr>
            <p:cNvPr id="12309" name="Line 62"/>
            <p:cNvSpPr>
              <a:spLocks noChangeShapeType="1"/>
            </p:cNvSpPr>
            <p:nvPr/>
          </p:nvSpPr>
          <p:spPr bwMode="auto">
            <a:xfrm flipV="1">
              <a:off x="4286" y="3521"/>
              <a:ext cx="0" cy="181"/>
            </a:xfrm>
            <a:prstGeom prst="line">
              <a:avLst/>
            </a:prstGeom>
            <a:noFill/>
            <a:ln w="9525">
              <a:solidFill>
                <a:schemeClr val="tx1"/>
              </a:solidFill>
              <a:round/>
              <a:headEnd/>
              <a:tailEnd type="triangle" w="med" len="med"/>
            </a:ln>
          </p:spPr>
          <p:txBody>
            <a:bodyPr/>
            <a:lstStyle/>
            <a:p>
              <a:endParaRPr lang="en-US" dirty="0"/>
            </a:p>
          </p:txBody>
        </p:sp>
        <p:sp>
          <p:nvSpPr>
            <p:cNvPr id="12310" name="Line 63"/>
            <p:cNvSpPr>
              <a:spLocks noChangeShapeType="1"/>
            </p:cNvSpPr>
            <p:nvPr/>
          </p:nvSpPr>
          <p:spPr bwMode="auto">
            <a:xfrm flipV="1">
              <a:off x="4513" y="3521"/>
              <a:ext cx="0" cy="181"/>
            </a:xfrm>
            <a:prstGeom prst="line">
              <a:avLst/>
            </a:prstGeom>
            <a:noFill/>
            <a:ln w="9525">
              <a:solidFill>
                <a:schemeClr val="tx1"/>
              </a:solidFill>
              <a:round/>
              <a:headEnd/>
              <a:tailEnd type="triangle" w="med" len="med"/>
            </a:ln>
          </p:spPr>
          <p:txBody>
            <a:bodyPr/>
            <a:lstStyle/>
            <a:p>
              <a:endParaRPr lang="en-US" dirty="0"/>
            </a:p>
          </p:txBody>
        </p:sp>
      </p:grpSp>
      <p:graphicFrame>
        <p:nvGraphicFramePr>
          <p:cNvPr id="429079" name="Object 23"/>
          <p:cNvGraphicFramePr>
            <a:graphicFrameLocks noChangeAspect="1"/>
          </p:cNvGraphicFramePr>
          <p:nvPr/>
        </p:nvGraphicFramePr>
        <p:xfrm>
          <a:off x="13526234" y="2362584"/>
          <a:ext cx="2860777" cy="1034026"/>
        </p:xfrm>
        <a:graphic>
          <a:graphicData uri="http://schemas.openxmlformats.org/presentationml/2006/ole">
            <mc:AlternateContent xmlns:mc="http://schemas.openxmlformats.org/markup-compatibility/2006">
              <mc:Choice xmlns:v="urn:schemas-microsoft-com:vml" Requires="v">
                <p:oleObj spid="_x0000_s155789" name="Equation" r:id="rId12" imgW="736560" imgH="253800" progId="Equation.DSMT4">
                  <p:embed/>
                </p:oleObj>
              </mc:Choice>
              <mc:Fallback>
                <p:oleObj name="Equation" r:id="rId12" imgW="736560" imgH="253800" progId="Equation.DSMT4">
                  <p:embed/>
                  <p:pic>
                    <p:nvPicPr>
                      <p:cNvPr id="0" name="Object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526234" y="2362584"/>
                        <a:ext cx="2860777" cy="103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62" name="TextBox 61"/>
          <p:cNvSpPr txBox="1"/>
          <p:nvPr/>
        </p:nvSpPr>
        <p:spPr>
          <a:xfrm rot="-660000">
            <a:off x="16444140" y="8430849"/>
            <a:ext cx="2411238" cy="830997"/>
          </a:xfrm>
          <a:prstGeom prst="rect">
            <a:avLst/>
          </a:prstGeom>
          <a:noFill/>
        </p:spPr>
        <p:txBody>
          <a:bodyPr wrap="none" rtlCol="0">
            <a:spAutoFit/>
          </a:bodyPr>
          <a:lstStyle/>
          <a:p>
            <a:r>
              <a:rPr lang="en-US" sz="4800" i="1" dirty="0">
                <a:solidFill>
                  <a:srgbClr val="FF0000"/>
                </a:solidFill>
              </a:rPr>
              <a:t>f-I curve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CE75DF4-8EC8-418A-9139-CE497804FC9C}"/>
              </a:ext>
            </a:extLst>
          </p:cNvPr>
          <p:cNvPicPr>
            <a:picLocks noChangeAspect="1"/>
          </p:cNvPicPr>
          <p:nvPr/>
        </p:nvPicPr>
        <p:blipFill>
          <a:blip r:embed="rId2"/>
          <a:stretch>
            <a:fillRect/>
          </a:stretch>
        </p:blipFill>
        <p:spPr>
          <a:xfrm>
            <a:off x="67870" y="132556"/>
            <a:ext cx="21471722" cy="11887200"/>
          </a:xfrm>
          <a:prstGeom prst="rect">
            <a:avLst/>
          </a:prstGeom>
        </p:spPr>
      </p:pic>
    </p:spTree>
    <p:extLst>
      <p:ext uri="{BB962C8B-B14F-4D97-AF65-F5344CB8AC3E}">
        <p14:creationId xmlns:p14="http://schemas.microsoft.com/office/powerpoint/2010/main" val="35185906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sp>
        <p:nvSpPr>
          <p:cNvPr id="85" name="Title 3"/>
          <p:cNvSpPr txBox="1">
            <a:spLocks/>
          </p:cNvSpPr>
          <p:nvPr/>
        </p:nvSpPr>
        <p:spPr>
          <a:xfrm>
            <a:off x="697827" y="32385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First week, Exercise </a:t>
            </a:r>
            <a:r>
              <a:rPr lang="en-US" sz="6600" dirty="0">
                <a:solidFill>
                  <a:srgbClr val="FF0000"/>
                </a:solidFill>
                <a:latin typeface="Impact" charset="0"/>
                <a:ea typeface="ＭＳ Ｐゴシック" charset="0"/>
                <a:cs typeface="Impact" charset="0"/>
              </a:rPr>
              <a:t> </a:t>
            </a:r>
            <a:r>
              <a:rPr lang="en-US" sz="6600" noProof="0" dirty="0">
                <a:solidFill>
                  <a:srgbClr val="FF0000"/>
                </a:solidFill>
                <a:latin typeface="Impact" charset="0"/>
                <a:ea typeface="ＭＳ Ｐゴシック" charset="0"/>
                <a:cs typeface="Impact" charset="0"/>
              </a:rPr>
              <a:t>2</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graphicFrame>
        <p:nvGraphicFramePr>
          <p:cNvPr id="88" name="Object 3"/>
          <p:cNvGraphicFramePr>
            <a:graphicFrameLocks noChangeAspect="1"/>
          </p:cNvGraphicFramePr>
          <p:nvPr/>
        </p:nvGraphicFramePr>
        <p:xfrm>
          <a:off x="12380840" y="1639597"/>
          <a:ext cx="7338444" cy="1942539"/>
        </p:xfrm>
        <a:graphic>
          <a:graphicData uri="http://schemas.openxmlformats.org/presentationml/2006/ole">
            <mc:AlternateContent xmlns:mc="http://schemas.openxmlformats.org/markup-compatibility/2006">
              <mc:Choice xmlns:v="urn:schemas-microsoft-com:vml" Requires="v">
                <p:oleObj spid="_x0000_s156701" name="Equation" r:id="rId4" imgW="1688760" imgH="393480" progId="Equation.3">
                  <p:embed/>
                </p:oleObj>
              </mc:Choice>
              <mc:Fallback>
                <p:oleObj name="Equation" r:id="rId4" imgW="1688760" imgH="39348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0840" y="1639597"/>
                        <a:ext cx="7338444" cy="194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64"/>
          <p:cNvGrpSpPr>
            <a:grpSpLocks/>
          </p:cNvGrpSpPr>
          <p:nvPr/>
        </p:nvGrpSpPr>
        <p:grpSpPr bwMode="auto">
          <a:xfrm>
            <a:off x="12945723" y="4537915"/>
            <a:ext cx="8046529" cy="4945315"/>
            <a:chOff x="3451" y="1981"/>
            <a:chExt cx="2145" cy="1758"/>
          </a:xfrm>
        </p:grpSpPr>
        <p:sp>
          <p:nvSpPr>
            <p:cNvPr id="53" name="Line 56"/>
            <p:cNvSpPr>
              <a:spLocks noChangeShapeType="1"/>
            </p:cNvSpPr>
            <p:nvPr/>
          </p:nvSpPr>
          <p:spPr bwMode="auto">
            <a:xfrm flipV="1">
              <a:off x="3833" y="2432"/>
              <a:ext cx="0" cy="1134"/>
            </a:xfrm>
            <a:prstGeom prst="line">
              <a:avLst/>
            </a:prstGeom>
            <a:noFill/>
            <a:ln w="9525">
              <a:solidFill>
                <a:schemeClr val="tx1"/>
              </a:solidFill>
              <a:round/>
              <a:headEnd/>
              <a:tailEnd type="triangle" w="med" len="med"/>
            </a:ln>
          </p:spPr>
          <p:txBody>
            <a:bodyPr/>
            <a:lstStyle/>
            <a:p>
              <a:endParaRPr lang="en-US" dirty="0"/>
            </a:p>
          </p:txBody>
        </p:sp>
        <p:sp>
          <p:nvSpPr>
            <p:cNvPr id="54" name="Line 57"/>
            <p:cNvSpPr>
              <a:spLocks noChangeShapeType="1"/>
            </p:cNvSpPr>
            <p:nvPr/>
          </p:nvSpPr>
          <p:spPr bwMode="auto">
            <a:xfrm>
              <a:off x="3833" y="3521"/>
              <a:ext cx="1496" cy="0"/>
            </a:xfrm>
            <a:prstGeom prst="line">
              <a:avLst/>
            </a:prstGeom>
            <a:noFill/>
            <a:ln w="9525">
              <a:solidFill>
                <a:schemeClr val="tx1"/>
              </a:solidFill>
              <a:round/>
              <a:headEnd/>
              <a:tailEnd type="triangle" w="med" len="med"/>
            </a:ln>
          </p:spPr>
          <p:txBody>
            <a:bodyPr/>
            <a:lstStyle/>
            <a:p>
              <a:endParaRPr lang="en-US" dirty="0"/>
            </a:p>
          </p:txBody>
        </p:sp>
        <p:sp>
          <p:nvSpPr>
            <p:cNvPr id="55" name="Text Box 58"/>
            <p:cNvSpPr txBox="1">
              <a:spLocks noChangeArrowheads="1"/>
            </p:cNvSpPr>
            <p:nvPr/>
          </p:nvSpPr>
          <p:spPr bwMode="auto">
            <a:xfrm>
              <a:off x="5329" y="3394"/>
              <a:ext cx="103" cy="345"/>
            </a:xfrm>
            <a:prstGeom prst="rect">
              <a:avLst/>
            </a:prstGeom>
            <a:noFill/>
            <a:ln w="9525">
              <a:noFill/>
              <a:miter lim="800000"/>
              <a:headEnd/>
              <a:tailEnd/>
            </a:ln>
          </p:spPr>
          <p:txBody>
            <a:bodyPr wrap="none">
              <a:spAutoFit/>
            </a:bodyPr>
            <a:lstStyle/>
            <a:p>
              <a:r>
                <a:rPr lang="fr-CH" i="1" dirty="0"/>
                <a:t>I</a:t>
              </a:r>
              <a:endParaRPr lang="fr-FR" i="1" dirty="0"/>
            </a:p>
          </p:txBody>
        </p:sp>
        <p:sp>
          <p:nvSpPr>
            <p:cNvPr id="76" name="Freeform 59"/>
            <p:cNvSpPr>
              <a:spLocks/>
            </p:cNvSpPr>
            <p:nvPr/>
          </p:nvSpPr>
          <p:spPr bwMode="auto">
            <a:xfrm>
              <a:off x="4195" y="2795"/>
              <a:ext cx="726" cy="726"/>
            </a:xfrm>
            <a:custGeom>
              <a:avLst/>
              <a:gdLst>
                <a:gd name="T0" fmla="*/ 0 w 273"/>
                <a:gd name="T1" fmla="*/ 1240 h 635"/>
                <a:gd name="T2" fmla="*/ 12113 w 273"/>
                <a:gd name="T3" fmla="*/ 532 h 635"/>
                <a:gd name="T4" fmla="*/ 36316 w 273"/>
                <a:gd name="T5" fmla="*/ 0 h 635"/>
                <a:gd name="T6" fmla="*/ 0 60000 65536"/>
                <a:gd name="T7" fmla="*/ 0 60000 65536"/>
                <a:gd name="T8" fmla="*/ 0 60000 65536"/>
                <a:gd name="T9" fmla="*/ 0 w 273"/>
                <a:gd name="T10" fmla="*/ 0 h 635"/>
                <a:gd name="T11" fmla="*/ 273 w 273"/>
                <a:gd name="T12" fmla="*/ 635 h 635"/>
              </a:gdLst>
              <a:ahLst/>
              <a:cxnLst>
                <a:cxn ang="T6">
                  <a:pos x="T0" y="T1"/>
                </a:cxn>
                <a:cxn ang="T7">
                  <a:pos x="T2" y="T3"/>
                </a:cxn>
                <a:cxn ang="T8">
                  <a:pos x="T4" y="T5"/>
                </a:cxn>
              </a:cxnLst>
              <a:rect l="T9" t="T10" r="T11" b="T12"/>
              <a:pathLst>
                <a:path w="273" h="635">
                  <a:moveTo>
                    <a:pt x="0" y="635"/>
                  </a:moveTo>
                  <a:cubicBezTo>
                    <a:pt x="22" y="506"/>
                    <a:pt x="45" y="378"/>
                    <a:pt x="91" y="272"/>
                  </a:cubicBezTo>
                  <a:cubicBezTo>
                    <a:pt x="137" y="166"/>
                    <a:pt x="205" y="83"/>
                    <a:pt x="273" y="0"/>
                  </a:cubicBezTo>
                </a:path>
              </a:pathLst>
            </a:custGeom>
            <a:noFill/>
            <a:ln w="9525">
              <a:solidFill>
                <a:srgbClr val="FF0000"/>
              </a:solidFill>
              <a:round/>
              <a:headEnd/>
              <a:tailEnd/>
            </a:ln>
          </p:spPr>
          <p:txBody>
            <a:bodyPr/>
            <a:lstStyle/>
            <a:p>
              <a:endParaRPr lang="en-US" dirty="0"/>
            </a:p>
          </p:txBody>
        </p:sp>
        <p:sp>
          <p:nvSpPr>
            <p:cNvPr id="91" name="Text Box 60"/>
            <p:cNvSpPr txBox="1">
              <a:spLocks noChangeArrowheads="1"/>
            </p:cNvSpPr>
            <p:nvPr/>
          </p:nvSpPr>
          <p:spPr bwMode="auto">
            <a:xfrm>
              <a:off x="3451" y="2354"/>
              <a:ext cx="331" cy="345"/>
            </a:xfrm>
            <a:prstGeom prst="rect">
              <a:avLst/>
            </a:prstGeom>
            <a:noFill/>
            <a:ln w="9525">
              <a:noFill/>
              <a:miter lim="800000"/>
              <a:headEnd/>
              <a:tailEnd/>
            </a:ln>
          </p:spPr>
          <p:txBody>
            <a:bodyPr wrap="none">
              <a:spAutoFit/>
            </a:bodyPr>
            <a:lstStyle/>
            <a:p>
              <a:r>
                <a:rPr lang="fr-CH"/>
                <a:t>1/T</a:t>
              </a:r>
              <a:endParaRPr lang="fr-FR"/>
            </a:p>
          </p:txBody>
        </p:sp>
        <p:sp>
          <p:nvSpPr>
            <p:cNvPr id="92" name="Text Box 61"/>
            <p:cNvSpPr txBox="1">
              <a:spLocks noChangeArrowheads="1"/>
            </p:cNvSpPr>
            <p:nvPr/>
          </p:nvSpPr>
          <p:spPr bwMode="auto">
            <a:xfrm>
              <a:off x="3964" y="1981"/>
              <a:ext cx="1632" cy="656"/>
            </a:xfrm>
            <a:prstGeom prst="rect">
              <a:avLst/>
            </a:prstGeom>
            <a:noFill/>
            <a:ln w="9525">
              <a:noFill/>
              <a:miter lim="800000"/>
              <a:headEnd/>
              <a:tailEnd/>
            </a:ln>
          </p:spPr>
          <p:txBody>
            <a:bodyPr wrap="none">
              <a:spAutoFit/>
            </a:bodyPr>
            <a:lstStyle/>
            <a:p>
              <a:r>
                <a:rPr lang="fr-CH" dirty="0" err="1">
                  <a:solidFill>
                    <a:schemeClr val="accent2"/>
                  </a:solidFill>
                </a:rPr>
                <a:t>frequency</a:t>
              </a:r>
              <a:r>
                <a:rPr lang="fr-CH" dirty="0">
                  <a:solidFill>
                    <a:schemeClr val="accent2"/>
                  </a:solidFill>
                </a:rPr>
                <a:t>-</a:t>
              </a:r>
              <a:r>
                <a:rPr lang="fr-CH" dirty="0" err="1">
                  <a:solidFill>
                    <a:schemeClr val="accent2"/>
                  </a:solidFill>
                </a:rPr>
                <a:t>current</a:t>
              </a:r>
              <a:r>
                <a:rPr lang="fr-CH" dirty="0">
                  <a:solidFill>
                    <a:schemeClr val="accent2"/>
                  </a:solidFill>
                </a:rPr>
                <a:t> </a:t>
              </a:r>
            </a:p>
            <a:p>
              <a:r>
                <a:rPr lang="fr-CH" dirty="0">
                  <a:solidFill>
                    <a:schemeClr val="accent2"/>
                  </a:solidFill>
                </a:rPr>
                <a:t>    relation</a:t>
              </a:r>
              <a:endParaRPr lang="fr-FR" dirty="0">
                <a:solidFill>
                  <a:schemeClr val="accent2"/>
                </a:solidFill>
              </a:endParaRPr>
            </a:p>
          </p:txBody>
        </p:sp>
        <p:sp>
          <p:nvSpPr>
            <p:cNvPr id="93" name="Line 62"/>
            <p:cNvSpPr>
              <a:spLocks noChangeShapeType="1"/>
            </p:cNvSpPr>
            <p:nvPr/>
          </p:nvSpPr>
          <p:spPr bwMode="auto">
            <a:xfrm flipV="1">
              <a:off x="4286" y="3521"/>
              <a:ext cx="0" cy="181"/>
            </a:xfrm>
            <a:prstGeom prst="line">
              <a:avLst/>
            </a:prstGeom>
            <a:noFill/>
            <a:ln w="9525">
              <a:solidFill>
                <a:schemeClr val="tx1"/>
              </a:solidFill>
              <a:round/>
              <a:headEnd/>
              <a:tailEnd type="triangle" w="med" len="med"/>
            </a:ln>
          </p:spPr>
          <p:txBody>
            <a:bodyPr/>
            <a:lstStyle/>
            <a:p>
              <a:endParaRPr lang="en-US" dirty="0"/>
            </a:p>
          </p:txBody>
        </p:sp>
        <p:sp>
          <p:nvSpPr>
            <p:cNvPr id="94" name="Line 63"/>
            <p:cNvSpPr>
              <a:spLocks noChangeShapeType="1"/>
            </p:cNvSpPr>
            <p:nvPr/>
          </p:nvSpPr>
          <p:spPr bwMode="auto">
            <a:xfrm flipV="1">
              <a:off x="4513" y="3521"/>
              <a:ext cx="0" cy="181"/>
            </a:xfrm>
            <a:prstGeom prst="line">
              <a:avLst/>
            </a:prstGeom>
            <a:noFill/>
            <a:ln w="9525">
              <a:solidFill>
                <a:schemeClr val="tx1"/>
              </a:solidFill>
              <a:round/>
              <a:headEnd/>
              <a:tailEnd type="triangle" w="med" len="med"/>
            </a:ln>
          </p:spPr>
          <p:txBody>
            <a:bodyPr/>
            <a:lstStyle/>
            <a:p>
              <a:endParaRPr lang="en-US" dirty="0"/>
            </a:p>
          </p:txBody>
        </p:sp>
      </p:grpSp>
      <p:sp>
        <p:nvSpPr>
          <p:cNvPr id="96" name="TextBox 95"/>
          <p:cNvSpPr txBox="1"/>
          <p:nvPr/>
        </p:nvSpPr>
        <p:spPr>
          <a:xfrm rot="-660000">
            <a:off x="16444140" y="7396140"/>
            <a:ext cx="2411238" cy="830997"/>
          </a:xfrm>
          <a:prstGeom prst="rect">
            <a:avLst/>
          </a:prstGeom>
          <a:noFill/>
        </p:spPr>
        <p:txBody>
          <a:bodyPr wrap="none" rtlCol="0">
            <a:spAutoFit/>
          </a:bodyPr>
          <a:lstStyle/>
          <a:p>
            <a:r>
              <a:rPr lang="en-US" sz="4800" i="1" dirty="0">
                <a:solidFill>
                  <a:srgbClr val="FF0000"/>
                </a:solidFill>
              </a:rPr>
              <a:t>f-I curve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31"/>
          <p:cNvSpPr>
            <a:spLocks noChangeArrowheads="1"/>
          </p:cNvSpPr>
          <p:nvPr/>
        </p:nvSpPr>
        <p:spPr bwMode="auto">
          <a:xfrm>
            <a:off x="1" y="1298402"/>
            <a:ext cx="21607463" cy="10796430"/>
          </a:xfrm>
          <a:prstGeom prst="rect">
            <a:avLst/>
          </a:prstGeom>
          <a:solidFill>
            <a:srgbClr val="FF6600">
              <a:alpha val="27843"/>
            </a:srgbClr>
          </a:solidFill>
          <a:ln w="57150">
            <a:solidFill>
              <a:schemeClr val="tx1"/>
            </a:solidFill>
            <a:prstDash val="dash"/>
            <a:miter lim="800000"/>
            <a:headEnd/>
            <a:tailEnd/>
          </a:ln>
        </p:spPr>
        <p:txBody>
          <a:bodyPr wrap="none" lIns="192902" tIns="96451" rIns="192902" bIns="96451" anchor="ctr"/>
          <a:lstStyle/>
          <a:p>
            <a:endParaRPr lang="fr-FR" dirty="0"/>
          </a:p>
        </p:txBody>
      </p:sp>
      <p:sp>
        <p:nvSpPr>
          <p:cNvPr id="13317"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graphicFrame>
        <p:nvGraphicFramePr>
          <p:cNvPr id="13314" name="Object 5"/>
          <p:cNvGraphicFramePr>
            <a:graphicFrameLocks noChangeAspect="1"/>
          </p:cNvGraphicFramePr>
          <p:nvPr/>
        </p:nvGraphicFramePr>
        <p:xfrm>
          <a:off x="2134489" y="1521855"/>
          <a:ext cx="6889195" cy="1710326"/>
        </p:xfrm>
        <a:graphic>
          <a:graphicData uri="http://schemas.openxmlformats.org/presentationml/2006/ole">
            <mc:AlternateContent xmlns:mc="http://schemas.openxmlformats.org/markup-compatibility/2006">
              <mc:Choice xmlns:v="urn:schemas-microsoft-com:vml" Requires="v">
                <p:oleObj spid="_x0000_s157782" name="Equation" r:id="rId4" imgW="1371600" imgH="355320" progId="Equation.3">
                  <p:embed/>
                </p:oleObj>
              </mc:Choice>
              <mc:Fallback>
                <p:oleObj name="Equation" r:id="rId4" imgW="1371600" imgH="35532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4489" y="1521855"/>
                        <a:ext cx="6889195" cy="1710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3319" name="Text Box 6"/>
          <p:cNvSpPr txBox="1">
            <a:spLocks noChangeArrowheads="1"/>
          </p:cNvSpPr>
          <p:nvPr/>
        </p:nvSpPr>
        <p:spPr bwMode="auto">
          <a:xfrm>
            <a:off x="646860" y="1841043"/>
            <a:ext cx="1487629" cy="1071949"/>
          </a:xfrm>
          <a:prstGeom prst="rect">
            <a:avLst/>
          </a:prstGeom>
          <a:noFill/>
          <a:ln w="9525">
            <a:noFill/>
            <a:miter lim="800000"/>
            <a:headEnd/>
            <a:tailEnd/>
          </a:ln>
        </p:spPr>
        <p:txBody>
          <a:bodyPr wrap="none" lIns="192902" tIns="96451" rIns="192902" bIns="96451">
            <a:spAutoFit/>
          </a:bodyPr>
          <a:lstStyle/>
          <a:p>
            <a:r>
              <a:rPr lang="fr-CH" b="1" dirty="0"/>
              <a:t>LIF</a:t>
            </a:r>
            <a:endParaRPr lang="fr-FR" b="1" dirty="0"/>
          </a:p>
        </p:txBody>
      </p:sp>
      <p:grpSp>
        <p:nvGrpSpPr>
          <p:cNvPr id="2" name="Group 7"/>
          <p:cNvGrpSpPr>
            <a:grpSpLocks/>
          </p:cNvGrpSpPr>
          <p:nvPr/>
        </p:nvGrpSpPr>
        <p:grpSpPr bwMode="auto">
          <a:xfrm>
            <a:off x="9793705" y="1860926"/>
            <a:ext cx="6414711" cy="1097084"/>
            <a:chOff x="1789" y="3459"/>
            <a:chExt cx="1710" cy="390"/>
          </a:xfrm>
        </p:grpSpPr>
        <p:graphicFrame>
          <p:nvGraphicFramePr>
            <p:cNvPr id="13316" name="Object 8"/>
            <p:cNvGraphicFramePr>
              <a:graphicFrameLocks noChangeAspect="1"/>
            </p:cNvGraphicFramePr>
            <p:nvPr/>
          </p:nvGraphicFramePr>
          <p:xfrm>
            <a:off x="2715" y="3459"/>
            <a:ext cx="784" cy="390"/>
          </p:xfrm>
          <a:graphic>
            <a:graphicData uri="http://schemas.openxmlformats.org/presentationml/2006/ole">
              <mc:AlternateContent xmlns:mc="http://schemas.openxmlformats.org/markup-compatibility/2006">
                <mc:Choice xmlns:v="urn:schemas-microsoft-com:vml" Requires="v">
                  <p:oleObj spid="_x0000_s157783" name="Equation" r:id="rId6" imgW="457200" imgH="228600" progId="Equation.DSMT4">
                    <p:embed/>
                  </p:oleObj>
                </mc:Choice>
                <mc:Fallback>
                  <p:oleObj name="Equation" r:id="rId6" imgW="457200" imgH="228600"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5" y="3459"/>
                          <a:ext cx="784"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3342" name="Text Box 9"/>
            <p:cNvSpPr txBox="1">
              <a:spLocks noChangeArrowheads="1"/>
            </p:cNvSpPr>
            <p:nvPr/>
          </p:nvSpPr>
          <p:spPr bwMode="auto">
            <a:xfrm>
              <a:off x="1789" y="3488"/>
              <a:ext cx="743" cy="345"/>
            </a:xfrm>
            <a:prstGeom prst="rect">
              <a:avLst/>
            </a:prstGeom>
            <a:noFill/>
            <a:ln w="9525">
              <a:noFill/>
              <a:miter lim="800000"/>
              <a:headEnd/>
              <a:tailEnd/>
            </a:ln>
          </p:spPr>
          <p:txBody>
            <a:bodyPr wrap="none">
              <a:spAutoFit/>
            </a:bodyPr>
            <a:lstStyle/>
            <a:p>
              <a:r>
                <a:rPr lang="fr-CH" dirty="0"/>
                <a:t>If  firing:</a:t>
              </a:r>
              <a:endParaRPr lang="fr-FR" dirty="0"/>
            </a:p>
          </p:txBody>
        </p:sp>
      </p:grpSp>
      <p:grpSp>
        <p:nvGrpSpPr>
          <p:cNvPr id="3" name="Group 10"/>
          <p:cNvGrpSpPr>
            <a:grpSpLocks/>
          </p:cNvGrpSpPr>
          <p:nvPr/>
        </p:nvGrpSpPr>
        <p:grpSpPr bwMode="auto">
          <a:xfrm>
            <a:off x="11235133" y="4672453"/>
            <a:ext cx="9265700" cy="3060583"/>
            <a:chOff x="2995" y="3249"/>
            <a:chExt cx="2470" cy="1088"/>
          </a:xfrm>
        </p:grpSpPr>
        <p:sp>
          <p:nvSpPr>
            <p:cNvPr id="13324" name="Text Box 11"/>
            <p:cNvSpPr txBox="1">
              <a:spLocks noChangeArrowheads="1"/>
            </p:cNvSpPr>
            <p:nvPr/>
          </p:nvSpPr>
          <p:spPr bwMode="auto">
            <a:xfrm>
              <a:off x="2995" y="3462"/>
              <a:ext cx="158" cy="345"/>
            </a:xfrm>
            <a:prstGeom prst="rect">
              <a:avLst/>
            </a:prstGeom>
            <a:noFill/>
            <a:ln w="9525">
              <a:noFill/>
              <a:miter lim="800000"/>
              <a:headEnd/>
              <a:tailEnd/>
            </a:ln>
          </p:spPr>
          <p:txBody>
            <a:bodyPr wrap="none">
              <a:spAutoFit/>
            </a:bodyPr>
            <a:lstStyle/>
            <a:p>
              <a:r>
                <a:rPr lang="fr-CH" i="1"/>
                <a:t>u</a:t>
              </a:r>
              <a:endParaRPr lang="fr-FR" i="1"/>
            </a:p>
          </p:txBody>
        </p:sp>
        <p:graphicFrame>
          <p:nvGraphicFramePr>
            <p:cNvPr id="13315" name="Object 12"/>
            <p:cNvGraphicFramePr>
              <a:graphicFrameLocks noChangeAspect="1"/>
            </p:cNvGraphicFramePr>
            <p:nvPr/>
          </p:nvGraphicFramePr>
          <p:xfrm>
            <a:off x="5225" y="3669"/>
            <a:ext cx="240" cy="305"/>
          </p:xfrm>
          <a:graphic>
            <a:graphicData uri="http://schemas.openxmlformats.org/presentationml/2006/ole">
              <mc:AlternateContent xmlns:mc="http://schemas.openxmlformats.org/markup-compatibility/2006">
                <mc:Choice xmlns:v="urn:schemas-microsoft-com:vml" Requires="v">
                  <p:oleObj spid="_x0000_s157784" name="Equation" r:id="rId8" imgW="139680" imgH="177480" progId="Equation.3">
                    <p:embed/>
                  </p:oleObj>
                </mc:Choice>
                <mc:Fallback>
                  <p:oleObj name="Equation" r:id="rId8" imgW="139680" imgH="17748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5" y="3669"/>
                          <a:ext cx="240"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3325" name="Text Box 13"/>
            <p:cNvSpPr txBox="1">
              <a:spLocks noChangeArrowheads="1"/>
            </p:cNvSpPr>
            <p:nvPr/>
          </p:nvSpPr>
          <p:spPr bwMode="auto">
            <a:xfrm>
              <a:off x="3515" y="3249"/>
              <a:ext cx="841" cy="345"/>
            </a:xfrm>
            <a:prstGeom prst="rect">
              <a:avLst/>
            </a:prstGeom>
            <a:noFill/>
            <a:ln w="9525">
              <a:noFill/>
              <a:miter lim="800000"/>
              <a:headEnd/>
              <a:tailEnd/>
            </a:ln>
          </p:spPr>
          <p:txBody>
            <a:bodyPr wrap="none">
              <a:spAutoFit/>
            </a:bodyPr>
            <a:lstStyle/>
            <a:p>
              <a:r>
                <a:rPr lang="fr-CH"/>
                <a:t>repetitive</a:t>
              </a:r>
              <a:endParaRPr lang="fr-FR"/>
            </a:p>
          </p:txBody>
        </p:sp>
        <p:sp>
          <p:nvSpPr>
            <p:cNvPr id="13326" name="Line 14"/>
            <p:cNvSpPr>
              <a:spLocks noChangeShapeType="1"/>
            </p:cNvSpPr>
            <p:nvPr/>
          </p:nvSpPr>
          <p:spPr bwMode="auto">
            <a:xfrm flipV="1">
              <a:off x="3177" y="3640"/>
              <a:ext cx="0" cy="697"/>
            </a:xfrm>
            <a:prstGeom prst="line">
              <a:avLst/>
            </a:prstGeom>
            <a:noFill/>
            <a:ln w="9525">
              <a:solidFill>
                <a:schemeClr val="tx1"/>
              </a:solidFill>
              <a:round/>
              <a:headEnd/>
              <a:tailEnd type="triangle" w="med" len="med"/>
            </a:ln>
          </p:spPr>
          <p:txBody>
            <a:bodyPr/>
            <a:lstStyle/>
            <a:p>
              <a:endParaRPr lang="en-US" dirty="0"/>
            </a:p>
          </p:txBody>
        </p:sp>
        <p:sp>
          <p:nvSpPr>
            <p:cNvPr id="13327" name="Line 15"/>
            <p:cNvSpPr>
              <a:spLocks noChangeShapeType="1"/>
            </p:cNvSpPr>
            <p:nvPr/>
          </p:nvSpPr>
          <p:spPr bwMode="auto">
            <a:xfrm>
              <a:off x="3177" y="4069"/>
              <a:ext cx="2132" cy="0"/>
            </a:xfrm>
            <a:prstGeom prst="line">
              <a:avLst/>
            </a:prstGeom>
            <a:noFill/>
            <a:ln w="9525">
              <a:solidFill>
                <a:schemeClr val="tx1"/>
              </a:solidFill>
              <a:round/>
              <a:headEnd/>
              <a:tailEnd type="triangle" w="med" len="med"/>
            </a:ln>
          </p:spPr>
          <p:txBody>
            <a:bodyPr/>
            <a:lstStyle/>
            <a:p>
              <a:endParaRPr lang="en-US" dirty="0"/>
            </a:p>
          </p:txBody>
        </p:sp>
        <p:sp>
          <p:nvSpPr>
            <p:cNvPr id="13328" name="Text Box 16"/>
            <p:cNvSpPr txBox="1">
              <a:spLocks noChangeArrowheads="1"/>
            </p:cNvSpPr>
            <p:nvPr/>
          </p:nvSpPr>
          <p:spPr bwMode="auto">
            <a:xfrm>
              <a:off x="5296" y="3991"/>
              <a:ext cx="103" cy="345"/>
            </a:xfrm>
            <a:prstGeom prst="rect">
              <a:avLst/>
            </a:prstGeom>
            <a:noFill/>
            <a:ln w="9525">
              <a:noFill/>
              <a:miter lim="800000"/>
              <a:headEnd/>
              <a:tailEnd/>
            </a:ln>
          </p:spPr>
          <p:txBody>
            <a:bodyPr wrap="none">
              <a:spAutoFit/>
            </a:bodyPr>
            <a:lstStyle/>
            <a:p>
              <a:r>
                <a:rPr lang="fr-CH" i="1"/>
                <a:t>t</a:t>
              </a:r>
              <a:endParaRPr lang="fr-FR" i="1"/>
            </a:p>
          </p:txBody>
        </p:sp>
        <p:sp>
          <p:nvSpPr>
            <p:cNvPr id="13329" name="Freeform 17"/>
            <p:cNvSpPr>
              <a:spLocks/>
            </p:cNvSpPr>
            <p:nvPr/>
          </p:nvSpPr>
          <p:spPr bwMode="auto">
            <a:xfrm>
              <a:off x="3197"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3330" name="Freeform 18"/>
            <p:cNvSpPr>
              <a:spLocks/>
            </p:cNvSpPr>
            <p:nvPr/>
          </p:nvSpPr>
          <p:spPr bwMode="auto">
            <a:xfrm>
              <a:off x="3515"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3331" name="Freeform 19"/>
            <p:cNvSpPr>
              <a:spLocks/>
            </p:cNvSpPr>
            <p:nvPr/>
          </p:nvSpPr>
          <p:spPr bwMode="auto">
            <a:xfrm>
              <a:off x="3833"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3332" name="Freeform 20"/>
            <p:cNvSpPr>
              <a:spLocks/>
            </p:cNvSpPr>
            <p:nvPr/>
          </p:nvSpPr>
          <p:spPr bwMode="auto">
            <a:xfrm>
              <a:off x="4150"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3333" name="Freeform 21"/>
            <p:cNvSpPr>
              <a:spLocks/>
            </p:cNvSpPr>
            <p:nvPr/>
          </p:nvSpPr>
          <p:spPr bwMode="auto">
            <a:xfrm>
              <a:off x="4468"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3334" name="Freeform 22"/>
            <p:cNvSpPr>
              <a:spLocks/>
            </p:cNvSpPr>
            <p:nvPr/>
          </p:nvSpPr>
          <p:spPr bwMode="auto">
            <a:xfrm>
              <a:off x="4785"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3335" name="Line 23"/>
            <p:cNvSpPr>
              <a:spLocks noChangeShapeType="1"/>
            </p:cNvSpPr>
            <p:nvPr/>
          </p:nvSpPr>
          <p:spPr bwMode="auto">
            <a:xfrm>
              <a:off x="3152" y="3838"/>
              <a:ext cx="2041" cy="0"/>
            </a:xfrm>
            <a:prstGeom prst="line">
              <a:avLst/>
            </a:prstGeom>
            <a:noFill/>
            <a:ln w="9525">
              <a:solidFill>
                <a:schemeClr val="tx1"/>
              </a:solidFill>
              <a:prstDash val="dash"/>
              <a:round/>
              <a:headEnd/>
              <a:tailEnd/>
            </a:ln>
          </p:spPr>
          <p:txBody>
            <a:bodyPr/>
            <a:lstStyle/>
            <a:p>
              <a:endParaRPr lang="en-US" dirty="0"/>
            </a:p>
          </p:txBody>
        </p:sp>
        <p:sp>
          <p:nvSpPr>
            <p:cNvPr id="13336" name="Line 24"/>
            <p:cNvSpPr>
              <a:spLocks noChangeShapeType="1"/>
            </p:cNvSpPr>
            <p:nvPr/>
          </p:nvSpPr>
          <p:spPr bwMode="auto">
            <a:xfrm flipV="1">
              <a:off x="3515" y="3653"/>
              <a:ext cx="0" cy="182"/>
            </a:xfrm>
            <a:prstGeom prst="line">
              <a:avLst/>
            </a:prstGeom>
            <a:noFill/>
            <a:ln w="9525">
              <a:solidFill>
                <a:srgbClr val="009900"/>
              </a:solidFill>
              <a:round/>
              <a:headEnd/>
              <a:tailEnd type="triangle" w="med" len="med"/>
            </a:ln>
          </p:spPr>
          <p:txBody>
            <a:bodyPr/>
            <a:lstStyle/>
            <a:p>
              <a:endParaRPr lang="en-US" dirty="0"/>
            </a:p>
          </p:txBody>
        </p:sp>
        <p:sp>
          <p:nvSpPr>
            <p:cNvPr id="13337" name="Line 25"/>
            <p:cNvSpPr>
              <a:spLocks noChangeShapeType="1"/>
            </p:cNvSpPr>
            <p:nvPr/>
          </p:nvSpPr>
          <p:spPr bwMode="auto">
            <a:xfrm flipV="1">
              <a:off x="3833" y="3653"/>
              <a:ext cx="0" cy="182"/>
            </a:xfrm>
            <a:prstGeom prst="line">
              <a:avLst/>
            </a:prstGeom>
            <a:noFill/>
            <a:ln w="9525">
              <a:solidFill>
                <a:srgbClr val="009900"/>
              </a:solidFill>
              <a:round/>
              <a:headEnd/>
              <a:tailEnd type="triangle" w="med" len="med"/>
            </a:ln>
          </p:spPr>
          <p:txBody>
            <a:bodyPr/>
            <a:lstStyle/>
            <a:p>
              <a:endParaRPr lang="en-US" dirty="0"/>
            </a:p>
          </p:txBody>
        </p:sp>
        <p:sp>
          <p:nvSpPr>
            <p:cNvPr id="13338" name="Line 26"/>
            <p:cNvSpPr>
              <a:spLocks noChangeShapeType="1"/>
            </p:cNvSpPr>
            <p:nvPr/>
          </p:nvSpPr>
          <p:spPr bwMode="auto">
            <a:xfrm flipV="1">
              <a:off x="4195" y="3653"/>
              <a:ext cx="0" cy="182"/>
            </a:xfrm>
            <a:prstGeom prst="line">
              <a:avLst/>
            </a:prstGeom>
            <a:noFill/>
            <a:ln w="9525">
              <a:solidFill>
                <a:srgbClr val="009900"/>
              </a:solidFill>
              <a:round/>
              <a:headEnd/>
              <a:tailEnd type="triangle" w="med" len="med"/>
            </a:ln>
          </p:spPr>
          <p:txBody>
            <a:bodyPr/>
            <a:lstStyle/>
            <a:p>
              <a:endParaRPr lang="en-US" dirty="0"/>
            </a:p>
          </p:txBody>
        </p:sp>
        <p:sp>
          <p:nvSpPr>
            <p:cNvPr id="13339" name="Line 27"/>
            <p:cNvSpPr>
              <a:spLocks noChangeShapeType="1"/>
            </p:cNvSpPr>
            <p:nvPr/>
          </p:nvSpPr>
          <p:spPr bwMode="auto">
            <a:xfrm flipV="1">
              <a:off x="4513" y="3653"/>
              <a:ext cx="0" cy="182"/>
            </a:xfrm>
            <a:prstGeom prst="line">
              <a:avLst/>
            </a:prstGeom>
            <a:noFill/>
            <a:ln w="9525">
              <a:solidFill>
                <a:srgbClr val="009900"/>
              </a:solidFill>
              <a:round/>
              <a:headEnd/>
              <a:tailEnd type="triangle" w="med" len="med"/>
            </a:ln>
          </p:spPr>
          <p:txBody>
            <a:bodyPr/>
            <a:lstStyle/>
            <a:p>
              <a:endParaRPr lang="en-US" dirty="0"/>
            </a:p>
          </p:txBody>
        </p:sp>
        <p:sp>
          <p:nvSpPr>
            <p:cNvPr id="13340" name="Line 28"/>
            <p:cNvSpPr>
              <a:spLocks noChangeShapeType="1"/>
            </p:cNvSpPr>
            <p:nvPr/>
          </p:nvSpPr>
          <p:spPr bwMode="auto">
            <a:xfrm flipV="1">
              <a:off x="4830" y="3653"/>
              <a:ext cx="0" cy="182"/>
            </a:xfrm>
            <a:prstGeom prst="line">
              <a:avLst/>
            </a:prstGeom>
            <a:noFill/>
            <a:ln w="9525">
              <a:solidFill>
                <a:srgbClr val="009900"/>
              </a:solidFill>
              <a:round/>
              <a:headEnd/>
              <a:tailEnd type="triangle" w="med" len="med"/>
            </a:ln>
          </p:spPr>
          <p:txBody>
            <a:bodyPr/>
            <a:lstStyle/>
            <a:p>
              <a:endParaRPr lang="en-US" dirty="0"/>
            </a:p>
          </p:txBody>
        </p:sp>
        <p:sp>
          <p:nvSpPr>
            <p:cNvPr id="13341" name="Line 29"/>
            <p:cNvSpPr>
              <a:spLocks noChangeShapeType="1"/>
            </p:cNvSpPr>
            <p:nvPr/>
          </p:nvSpPr>
          <p:spPr bwMode="auto">
            <a:xfrm flipV="1">
              <a:off x="5148" y="3653"/>
              <a:ext cx="0" cy="182"/>
            </a:xfrm>
            <a:prstGeom prst="line">
              <a:avLst/>
            </a:prstGeom>
            <a:noFill/>
            <a:ln w="9525">
              <a:solidFill>
                <a:srgbClr val="009900"/>
              </a:solidFill>
              <a:round/>
              <a:headEnd/>
              <a:tailEnd type="triangle" w="med" len="med"/>
            </a:ln>
          </p:spPr>
          <p:txBody>
            <a:bodyPr/>
            <a:lstStyle/>
            <a:p>
              <a:endParaRPr lang="en-US" dirty="0"/>
            </a:p>
          </p:txBody>
        </p:sp>
      </p:grpSp>
      <p:sp>
        <p:nvSpPr>
          <p:cNvPr id="13322" name="Text Box 30"/>
          <p:cNvSpPr txBox="1">
            <a:spLocks noChangeArrowheads="1"/>
          </p:cNvSpPr>
          <p:nvPr/>
        </p:nvSpPr>
        <p:spPr bwMode="auto">
          <a:xfrm>
            <a:off x="441405" y="3823594"/>
            <a:ext cx="10159759" cy="7673756"/>
          </a:xfrm>
          <a:prstGeom prst="rect">
            <a:avLst/>
          </a:prstGeom>
          <a:noFill/>
          <a:ln w="57150">
            <a:solidFill>
              <a:srgbClr val="FF0000"/>
            </a:solidFill>
            <a:miter lim="800000"/>
            <a:headEnd/>
            <a:tailEnd/>
          </a:ln>
        </p:spPr>
        <p:txBody>
          <a:bodyPr wrap="square" lIns="192902" tIns="96451" rIns="192902" bIns="96451">
            <a:spAutoFit/>
          </a:bodyPr>
          <a:lstStyle/>
          <a:p>
            <a:r>
              <a:rPr lang="fr-CH" sz="5400" b="1" dirty="0"/>
              <a:t>Exercise</a:t>
            </a:r>
            <a:r>
              <a:rPr lang="en-US" sz="5400" b="1" dirty="0"/>
              <a:t>: </a:t>
            </a:r>
          </a:p>
          <a:p>
            <a:endParaRPr lang="en-US" sz="5400" b="1" dirty="0"/>
          </a:p>
          <a:p>
            <a:r>
              <a:rPr lang="fr-CH" sz="5400" b="1" dirty="0"/>
              <a:t>Calculate the interspike interval </a:t>
            </a:r>
            <a:r>
              <a:rPr lang="fr-CH" sz="5400" b="1" i="1" dirty="0"/>
              <a:t>T </a:t>
            </a:r>
            <a:r>
              <a:rPr lang="fr-CH" sz="5400" b="1" dirty="0"/>
              <a:t>for constant input </a:t>
            </a:r>
            <a:r>
              <a:rPr lang="fr-CH" sz="5400" b="1" i="1" dirty="0"/>
              <a:t>I</a:t>
            </a:r>
            <a:r>
              <a:rPr lang="fr-CH" sz="5400" b="1" dirty="0"/>
              <a:t>. Firing rate is </a:t>
            </a:r>
            <a:r>
              <a:rPr lang="fr-CH" sz="5400" b="1" i="1" dirty="0"/>
              <a:t>f = 1/T.</a:t>
            </a:r>
            <a:r>
              <a:rPr lang="fr-CH" sz="5400" b="1" dirty="0"/>
              <a:t> Write </a:t>
            </a:r>
            <a:r>
              <a:rPr lang="fr-CH" sz="5400" b="1" i="1" dirty="0"/>
              <a:t>f</a:t>
            </a:r>
            <a:r>
              <a:rPr lang="fr-CH" sz="5400" b="1" dirty="0"/>
              <a:t> as a function of </a:t>
            </a:r>
            <a:r>
              <a:rPr lang="fr-CH" sz="5400" b="1" i="1" dirty="0"/>
              <a:t>I</a:t>
            </a:r>
            <a:r>
              <a:rPr lang="fr-CH" sz="5400" b="1" dirty="0"/>
              <a:t>.</a:t>
            </a:r>
          </a:p>
          <a:p>
            <a:endParaRPr lang="fr-CH" sz="5400" b="1" dirty="0"/>
          </a:p>
          <a:p>
            <a:r>
              <a:rPr lang="fr-CH" sz="5400" dirty="0">
                <a:solidFill>
                  <a:srgbClr val="FF0000"/>
                </a:solidFill>
              </a:rPr>
              <a:t>What is the </a:t>
            </a:r>
            <a:r>
              <a:rPr lang="en-US" altLang="zh-CN" sz="5400" dirty="0">
                <a:solidFill>
                  <a:srgbClr val="FF0000"/>
                </a:solidFill>
              </a:rPr>
              <a:t>f</a:t>
            </a:r>
            <a:r>
              <a:rPr lang="fr-CH" sz="5400" dirty="0">
                <a:solidFill>
                  <a:srgbClr val="FF0000"/>
                </a:solidFill>
              </a:rPr>
              <a:t>requency-current curve </a:t>
            </a:r>
            <a:r>
              <a:rPr lang="fr-CH" sz="5400" i="1" dirty="0">
                <a:solidFill>
                  <a:srgbClr val="FF0000"/>
                </a:solidFill>
              </a:rPr>
              <a:t>f=g(I)</a:t>
            </a:r>
            <a:r>
              <a:rPr lang="fr-CH" sz="5400" dirty="0">
                <a:solidFill>
                  <a:srgbClr val="FF0000"/>
                </a:solidFill>
              </a:rPr>
              <a:t> of the LIF?</a:t>
            </a:r>
          </a:p>
        </p:txBody>
      </p:sp>
      <p:sp>
        <p:nvSpPr>
          <p:cNvPr id="31" name="Title 3"/>
          <p:cNvSpPr txBox="1">
            <a:spLocks/>
          </p:cNvSpPr>
          <p:nvPr/>
        </p:nvSpPr>
        <p:spPr>
          <a:xfrm>
            <a:off x="1" y="57481"/>
            <a:ext cx="21607462" cy="1473200"/>
          </a:xfrm>
          <a:prstGeom prst="rect">
            <a:avLst/>
          </a:prstGeom>
        </p:spPr>
        <p:txBody>
          <a:bodyPr vert="horz" wrap="square" numCol="1" anchor="t" anchorCtr="0" compatLnSpc="1">
            <a:prstTxWarp prst="textNoShape">
              <a:avLst/>
            </a:prstTxWarp>
          </a:bodyPr>
          <a:lstStyle/>
          <a:p>
            <a:pPr lvl="0" eaLnBrk="0" hangingPunct="0">
              <a:spcAft>
                <a:spcPts val="2838"/>
              </a:spcAft>
              <a:defRPr/>
            </a:pPr>
            <a:r>
              <a:rPr lang="en-US" sz="6600" dirty="0">
                <a:latin typeface="Impact" charset="0"/>
                <a:ea typeface="ＭＳ Ｐゴシック" charset="0"/>
              </a:rPr>
              <a:t>EXERCISE 2 NOW:      </a:t>
            </a:r>
            <a:r>
              <a:rPr lang="en-US" sz="5400" dirty="0">
                <a:solidFill>
                  <a:srgbClr val="FF0000"/>
                </a:solidFill>
              </a:rPr>
              <a:t>Leaky Integrate-and-fire Model (LIF)</a:t>
            </a:r>
            <a:endParaRPr kumimoji="0" lang="en-US" sz="54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sp>
        <p:nvSpPr>
          <p:cNvPr id="32" name="Text Box 77"/>
          <p:cNvSpPr txBox="1">
            <a:spLocks noChangeArrowheads="1"/>
          </p:cNvSpPr>
          <p:nvPr/>
        </p:nvSpPr>
        <p:spPr bwMode="auto">
          <a:xfrm>
            <a:off x="12403137" y="9117015"/>
            <a:ext cx="8715307" cy="1846659"/>
          </a:xfrm>
          <a:prstGeom prst="rect">
            <a:avLst/>
          </a:prstGeom>
          <a:solidFill>
            <a:srgbClr val="FFFF00"/>
          </a:solidFill>
          <a:ln w="9525">
            <a:solidFill>
              <a:srgbClr val="FF0000"/>
            </a:solidFill>
            <a:miter lim="800000"/>
            <a:headEnd/>
            <a:tailEnd/>
          </a:ln>
        </p:spPr>
        <p:txBody>
          <a:bodyPr wrap="square">
            <a:spAutoFit/>
          </a:bodyPr>
          <a:lstStyle/>
          <a:p>
            <a:r>
              <a:rPr lang="fr-CH" b="1" dirty="0"/>
              <a:t>Start exercese at 10:55.</a:t>
            </a:r>
          </a:p>
          <a:p>
            <a:r>
              <a:rPr lang="fr-CH" b="1" dirty="0"/>
              <a:t>Next lecture at 11:15.</a:t>
            </a:r>
            <a:endParaRPr lang="fr-FR" b="1"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Neuronal Dynamics:</a:t>
            </a:r>
            <a:br>
              <a:rPr lang="en-US" dirty="0">
                <a:latin typeface="Impact" charset="0"/>
                <a:cs typeface="Impact" charset="0"/>
              </a:rPr>
            </a:br>
            <a:r>
              <a:rPr lang="en-US" sz="5400" dirty="0">
                <a:latin typeface="Impact" charset="0"/>
                <a:cs typeface="Impact" charset="0"/>
              </a:rPr>
              <a:t>Computational Neuroscience</a:t>
            </a:r>
            <a:br>
              <a:rPr lang="en-US" sz="5400" dirty="0">
                <a:latin typeface="Impact" charset="0"/>
                <a:cs typeface="Impact" charset="0"/>
              </a:rPr>
            </a:br>
            <a:r>
              <a:rPr lang="en-US" sz="5400" dirty="0">
                <a:latin typeface="Impact" charset="0"/>
                <a:cs typeface="Impact" charset="0"/>
              </a:rPr>
              <a:t>of Single Neurons</a:t>
            </a: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3092113" cy="906463"/>
          </a:xfrm>
          <a:noFill/>
          <a:ln>
            <a:miter lim="800000"/>
            <a:headEnd/>
            <a:tailEnd/>
          </a:ln>
        </p:spPr>
        <p:txBody>
          <a:bodyPr wrap="square" lIns="91440" tIns="45720" rIns="91440" bIns="45720" numCol="1" anchor="t" anchorCtr="0" compatLnSpc="1">
            <a:prstTxWarp prst="textNoShape">
              <a:avLst/>
            </a:prstTxWarp>
          </a:bodyPr>
          <a:lstStyle/>
          <a:p>
            <a:r>
              <a:rPr lang="en-US" dirty="0">
                <a:latin typeface="Arial Narrow" pitchFamily="34" charset="0"/>
                <a:ea typeface="ＭＳ Ｐゴシック" pitchFamily="34" charset="-128"/>
              </a:rPr>
              <a:t>Week 1 – neurons and mathematics:</a:t>
            </a:r>
          </a:p>
          <a:p>
            <a:r>
              <a:rPr lang="en-US" dirty="0">
                <a:latin typeface="Arial Narrow" pitchFamily="34" charset="0"/>
                <a:ea typeface="ＭＳ Ｐゴシック" pitchFamily="34" charset="-128"/>
              </a:rPr>
              <a:t>      a first simple neuron model</a:t>
            </a:r>
          </a:p>
        </p:txBody>
      </p:sp>
      <p:sp>
        <p:nvSpPr>
          <p:cNvPr id="9220" name="Text Placeholder 3"/>
          <p:cNvSpPr>
            <a:spLocks noGrp="1"/>
          </p:cNvSpPr>
          <p:nvPr>
            <p:ph type="body" sz="quarter" idx="13"/>
          </p:nvPr>
        </p:nvSpPr>
        <p:spPr bwMode="auto">
          <a:xfrm>
            <a:off x="1120781" y="8897938"/>
            <a:ext cx="13092113" cy="830262"/>
          </a:xfrm>
          <a:noFill/>
          <a:ln>
            <a:miter lim="800000"/>
            <a:headEnd/>
            <a:tailEnd/>
          </a:ln>
        </p:spPr>
        <p:txBody>
          <a:bodyPr wrap="square" lIns="91440" tIns="45720" rIns="91440" bIns="45720" numCol="1" anchor="t" anchorCtr="0" compatLnSpc="1">
            <a:prstTxWarp prst="textNoShape">
              <a:avLst/>
            </a:prstTxWarp>
          </a:bodyPr>
          <a:lstStyle/>
          <a:p>
            <a:r>
              <a:rPr lang="en-US" dirty="0">
                <a:latin typeface="Arial Narrow" pitchFamily="34" charset="0"/>
                <a:ea typeface="ＭＳ Ｐゴシック" pitchFamily="34" charset="-128"/>
              </a:rPr>
              <a:t>Wulfram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381873" y="2251661"/>
            <a:ext cx="10225589" cy="854551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1.1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Neurons</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and Synapses:  </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Overview</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1.2 </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The Passive Membrane</a:t>
            </a: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 </a:t>
            </a:r>
            <a:r>
              <a:rPr kumimoji="0" lang="fr-CH" sz="4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mn-cs"/>
              </a:rPr>
              <a:t>Linear</a:t>
            </a: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circuit</a:t>
            </a: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lang="fr-CH" sz="4400" dirty="0">
                <a:latin typeface="Arial Narrow" pitchFamily="34" charset="0"/>
              </a:rPr>
              <a:t>      - </a:t>
            </a: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Dirac delta-</a:t>
            </a:r>
            <a:r>
              <a:rPr kumimoji="0" lang="fr-CH" sz="4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mn-cs"/>
              </a:rPr>
              <a:t>function</a:t>
            </a:r>
            <a:endPar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1.3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Leaky</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Integrate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-and-</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Fire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Model</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1.4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Generalized</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Integrate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-and-</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Fire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          </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Model</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1.5.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Quality</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of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Integrate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-and-</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Fire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Models</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p:txBody>
      </p:sp>
      <p:sp>
        <p:nvSpPr>
          <p:cNvPr id="8" name="Text Placeholder 2"/>
          <p:cNvSpPr txBox="1">
            <a:spLocks/>
          </p:cNvSpPr>
          <p:nvPr/>
        </p:nvSpPr>
        <p:spPr bwMode="auto">
          <a:xfrm>
            <a:off x="1925054" y="368884"/>
            <a:ext cx="15079168"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1 – part 4:</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noProof="0" dirty="0">
                <a:solidFill>
                  <a:srgbClr val="C30000"/>
                </a:solidFill>
                <a:latin typeface="Arial Narrow" pitchFamily="34" charset="0"/>
                <a:cs typeface="Arial Narrow" charset="0"/>
              </a:rPr>
              <a:t>Generalized Integrate-and-Fire Model</a:t>
            </a: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a:t>
            </a:r>
          </a:p>
        </p:txBody>
      </p:sp>
      <p:grpSp>
        <p:nvGrpSpPr>
          <p:cNvPr id="3" name="Group 12"/>
          <p:cNvGrpSpPr/>
          <p:nvPr/>
        </p:nvGrpSpPr>
        <p:grpSpPr>
          <a:xfrm>
            <a:off x="11381873" y="6053615"/>
            <a:ext cx="312822" cy="659981"/>
            <a:chOff x="11381873" y="2275724"/>
            <a:chExt cx="312822" cy="659981"/>
          </a:xfrm>
        </p:grpSpPr>
        <p:cxnSp>
          <p:nvCxnSpPr>
            <p:cNvPr id="10" name="Straight Connector 9"/>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4" name="Rounded Rectangle 13"/>
          <p:cNvSpPr/>
          <p:nvPr/>
        </p:nvSpPr>
        <p:spPr>
          <a:xfrm>
            <a:off x="11694694" y="6761751"/>
            <a:ext cx="9577137" cy="1660337"/>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10"/>
          <p:cNvGrpSpPr/>
          <p:nvPr/>
        </p:nvGrpSpPr>
        <p:grpSpPr>
          <a:xfrm>
            <a:off x="11225462" y="3847826"/>
            <a:ext cx="312822" cy="659981"/>
            <a:chOff x="11381873" y="2275724"/>
            <a:chExt cx="312822" cy="659981"/>
          </a:xfrm>
        </p:grpSpPr>
        <p:cxnSp>
          <p:nvCxnSpPr>
            <p:cNvPr id="15" name="Straight Connector 14"/>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Group 16"/>
          <p:cNvGrpSpPr/>
          <p:nvPr/>
        </p:nvGrpSpPr>
        <p:grpSpPr>
          <a:xfrm>
            <a:off x="11185358" y="2251661"/>
            <a:ext cx="312822" cy="659981"/>
            <a:chOff x="11381873" y="2275724"/>
            <a:chExt cx="312822" cy="659981"/>
          </a:xfrm>
        </p:grpSpPr>
        <p:cxnSp>
          <p:nvCxnSpPr>
            <p:cNvPr id="18" name="Straight Connector 17"/>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1.4. Generalized Integrate-and Fire</a:t>
            </a:r>
          </a:p>
        </p:txBody>
      </p:sp>
      <p:sp>
        <p:nvSpPr>
          <p:cNvPr id="72" name="Text Box 46"/>
          <p:cNvSpPr txBox="1">
            <a:spLocks noChangeArrowheads="1"/>
          </p:cNvSpPr>
          <p:nvPr/>
        </p:nvSpPr>
        <p:spPr bwMode="auto">
          <a:xfrm>
            <a:off x="11214667" y="8054809"/>
            <a:ext cx="9703019" cy="1241226"/>
          </a:xfrm>
          <a:prstGeom prst="rect">
            <a:avLst/>
          </a:prstGeom>
          <a:noFill/>
          <a:ln w="9525">
            <a:noFill/>
            <a:miter lim="800000"/>
            <a:headEnd/>
            <a:tailEnd/>
          </a:ln>
        </p:spPr>
        <p:txBody>
          <a:bodyPr wrap="none" lIns="192902" tIns="96451" rIns="192902" bIns="96451">
            <a:spAutoFit/>
          </a:bodyPr>
          <a:lstStyle/>
          <a:p>
            <a:r>
              <a:rPr lang="en-US" sz="6800" dirty="0">
                <a:solidFill>
                  <a:srgbClr val="FF0000"/>
                </a:solidFill>
              </a:rPr>
              <a:t>Integrate-and-fire model</a:t>
            </a:r>
          </a:p>
        </p:txBody>
      </p:sp>
      <p:sp>
        <p:nvSpPr>
          <p:cNvPr id="61" name="Line 14"/>
          <p:cNvSpPr>
            <a:spLocks noChangeShapeType="1"/>
          </p:cNvSpPr>
          <p:nvPr/>
        </p:nvSpPr>
        <p:spPr bwMode="auto">
          <a:xfrm flipV="1">
            <a:off x="11936782" y="6395514"/>
            <a:ext cx="7771609" cy="32263"/>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70" name="Line 15"/>
          <p:cNvSpPr>
            <a:spLocks noChangeShapeType="1"/>
          </p:cNvSpPr>
          <p:nvPr/>
        </p:nvSpPr>
        <p:spPr bwMode="auto">
          <a:xfrm flipV="1">
            <a:off x="11918079" y="2773829"/>
            <a:ext cx="0" cy="365395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graphicFrame>
        <p:nvGraphicFramePr>
          <p:cNvPr id="73" name="Object 17"/>
          <p:cNvGraphicFramePr>
            <a:graphicFrameLocks noChangeAspect="1"/>
          </p:cNvGraphicFramePr>
          <p:nvPr/>
        </p:nvGraphicFramePr>
        <p:xfrm>
          <a:off x="14654024" y="4962190"/>
          <a:ext cx="701693" cy="1057701"/>
        </p:xfrm>
        <a:graphic>
          <a:graphicData uri="http://schemas.openxmlformats.org/presentationml/2006/ole">
            <mc:AlternateContent xmlns:mc="http://schemas.openxmlformats.org/markup-compatibility/2006">
              <mc:Choice xmlns:v="urn:schemas-microsoft-com:vml" Requires="v">
                <p:oleObj spid="_x0000_s158776" name="Equation" r:id="rId4" imgW="114120" imgH="215640" progId="Equation.3">
                  <p:embed/>
                </p:oleObj>
              </mc:Choice>
              <mc:Fallback>
                <p:oleObj name="Equation" r:id="rId4" imgW="114120" imgH="215640" progId="Equation.3">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54024" y="4962190"/>
                        <a:ext cx="701693" cy="1057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pSp>
        <p:nvGrpSpPr>
          <p:cNvPr id="2" name="Group 19"/>
          <p:cNvGrpSpPr>
            <a:grpSpLocks/>
          </p:cNvGrpSpPr>
          <p:nvPr/>
        </p:nvGrpSpPr>
        <p:grpSpPr bwMode="auto">
          <a:xfrm>
            <a:off x="11964564" y="3727265"/>
            <a:ext cx="9016769" cy="945180"/>
            <a:chOff x="2688" y="1296"/>
            <a:chExt cx="2570" cy="336"/>
          </a:xfrm>
        </p:grpSpPr>
        <p:graphicFrame>
          <p:nvGraphicFramePr>
            <p:cNvPr id="76" name="Object 20"/>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158777" name="Equation" r:id="rId6" imgW="139680" imgH="177480" progId="Equation.3">
                    <p:embed/>
                  </p:oleObj>
                </mc:Choice>
                <mc:Fallback>
                  <p:oleObj name="Equation" r:id="rId6" imgW="139680" imgH="177480" progId="Equation.3">
                    <p:embed/>
                    <p:pic>
                      <p:nvPicPr>
                        <p:cNvPr id="0"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 name="Line 21"/>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dirty="0"/>
            </a:p>
          </p:txBody>
        </p:sp>
      </p:grpSp>
      <p:sp>
        <p:nvSpPr>
          <p:cNvPr id="78" name="Text Box 27"/>
          <p:cNvSpPr txBox="1">
            <a:spLocks noChangeArrowheads="1"/>
          </p:cNvSpPr>
          <p:nvPr/>
        </p:nvSpPr>
        <p:spPr bwMode="auto">
          <a:xfrm>
            <a:off x="15602205" y="1701880"/>
            <a:ext cx="4964020" cy="1949112"/>
          </a:xfrm>
          <a:prstGeom prst="rect">
            <a:avLst/>
          </a:prstGeom>
          <a:noFill/>
          <a:ln w="9525">
            <a:noFill/>
            <a:miter lim="800000"/>
            <a:headEnd/>
            <a:tailEnd/>
          </a:ln>
        </p:spPr>
        <p:txBody>
          <a:bodyPr wrap="square" lIns="192902" tIns="96451" rIns="192902" bIns="96451">
            <a:spAutoFit/>
          </a:bodyPr>
          <a:lstStyle/>
          <a:p>
            <a:r>
              <a:rPr lang="en-US" dirty="0">
                <a:solidFill>
                  <a:srgbClr val="006600"/>
                </a:solidFill>
              </a:rPr>
              <a:t>Spike emission</a:t>
            </a:r>
          </a:p>
        </p:txBody>
      </p:sp>
      <p:grpSp>
        <p:nvGrpSpPr>
          <p:cNvPr id="3" name="Group 28"/>
          <p:cNvGrpSpPr>
            <a:grpSpLocks/>
          </p:cNvGrpSpPr>
          <p:nvPr/>
        </p:nvGrpSpPr>
        <p:grpSpPr bwMode="auto">
          <a:xfrm>
            <a:off x="12152893" y="5617625"/>
            <a:ext cx="2357691" cy="1620308"/>
            <a:chOff x="2880" y="2064"/>
            <a:chExt cx="672" cy="576"/>
          </a:xfrm>
        </p:grpSpPr>
        <p:sp>
          <p:nvSpPr>
            <p:cNvPr id="80" name="Line 29"/>
            <p:cNvSpPr>
              <a:spLocks noChangeShapeType="1"/>
            </p:cNvSpPr>
            <p:nvPr/>
          </p:nvSpPr>
          <p:spPr bwMode="auto">
            <a:xfrm flipV="1">
              <a:off x="2880" y="2400"/>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81" name="Line 30"/>
            <p:cNvSpPr>
              <a:spLocks noChangeShapeType="1"/>
            </p:cNvSpPr>
            <p:nvPr/>
          </p:nvSpPr>
          <p:spPr bwMode="auto">
            <a:xfrm flipV="1">
              <a:off x="2880" y="2064"/>
              <a:ext cx="0" cy="288"/>
            </a:xfrm>
            <a:prstGeom prst="line">
              <a:avLst/>
            </a:prstGeom>
            <a:noFill/>
            <a:ln w="28575">
              <a:solidFill>
                <a:srgbClr val="FF0000"/>
              </a:solidFill>
              <a:round/>
              <a:headEnd/>
              <a:tailEnd/>
            </a:ln>
          </p:spPr>
          <p:txBody>
            <a:bodyPr wrap="none" anchor="ctr"/>
            <a:lstStyle/>
            <a:p>
              <a:endParaRPr lang="en-US" dirty="0"/>
            </a:p>
          </p:txBody>
        </p:sp>
        <p:sp>
          <p:nvSpPr>
            <p:cNvPr id="82" name="Freeform 31"/>
            <p:cNvSpPr>
              <a:spLocks/>
            </p:cNvSpPr>
            <p:nvPr/>
          </p:nvSpPr>
          <p:spPr bwMode="auto">
            <a:xfrm>
              <a:off x="2880" y="2064"/>
              <a:ext cx="672" cy="288"/>
            </a:xfrm>
            <a:custGeom>
              <a:avLst/>
              <a:gdLst>
                <a:gd name="T0" fmla="*/ 0 w 912"/>
                <a:gd name="T1" fmla="*/ 0 h 288"/>
                <a:gd name="T2" fmla="*/ 31 w 912"/>
                <a:gd name="T3" fmla="*/ 144 h 288"/>
                <a:gd name="T4" fmla="*/ 114 w 912"/>
                <a:gd name="T5" fmla="*/ 240 h 288"/>
                <a:gd name="T6" fmla="*/ 198 w 912"/>
                <a:gd name="T7" fmla="*/ 288 h 288"/>
                <a:gd name="T8" fmla="*/ 0 60000 65536"/>
                <a:gd name="T9" fmla="*/ 0 60000 65536"/>
                <a:gd name="T10" fmla="*/ 0 60000 65536"/>
                <a:gd name="T11" fmla="*/ 0 60000 65536"/>
                <a:gd name="T12" fmla="*/ 0 w 912"/>
                <a:gd name="T13" fmla="*/ 0 h 288"/>
                <a:gd name="T14" fmla="*/ 912 w 912"/>
                <a:gd name="T15" fmla="*/ 288 h 288"/>
              </a:gdLst>
              <a:ahLst/>
              <a:cxnLst>
                <a:cxn ang="T8">
                  <a:pos x="T0" y="T1"/>
                </a:cxn>
                <a:cxn ang="T9">
                  <a:pos x="T2" y="T3"/>
                </a:cxn>
                <a:cxn ang="T10">
                  <a:pos x="T4" y="T5"/>
                </a:cxn>
                <a:cxn ang="T11">
                  <a:pos x="T6" y="T7"/>
                </a:cxn>
              </a:cxnLst>
              <a:rect l="T12" t="T13" r="T14" b="T15"/>
              <a:pathLst>
                <a:path w="912" h="288">
                  <a:moveTo>
                    <a:pt x="0" y="0"/>
                  </a:moveTo>
                  <a:cubicBezTo>
                    <a:pt x="28" y="52"/>
                    <a:pt x="56" y="104"/>
                    <a:pt x="144" y="144"/>
                  </a:cubicBezTo>
                  <a:cubicBezTo>
                    <a:pt x="232" y="184"/>
                    <a:pt x="400" y="216"/>
                    <a:pt x="528" y="240"/>
                  </a:cubicBezTo>
                  <a:cubicBezTo>
                    <a:pt x="656" y="264"/>
                    <a:pt x="848" y="280"/>
                    <a:pt x="912" y="288"/>
                  </a:cubicBezTo>
                </a:path>
              </a:pathLst>
            </a:custGeom>
            <a:noFill/>
            <a:ln w="28575">
              <a:solidFill>
                <a:srgbClr val="FF0000"/>
              </a:solidFill>
              <a:round/>
              <a:headEnd/>
              <a:tailEnd/>
            </a:ln>
          </p:spPr>
          <p:txBody>
            <a:bodyPr wrap="none" anchor="ctr"/>
            <a:lstStyle/>
            <a:p>
              <a:endParaRPr lang="en-US" dirty="0"/>
            </a:p>
          </p:txBody>
        </p:sp>
      </p:grpSp>
      <p:sp>
        <p:nvSpPr>
          <p:cNvPr id="83" name="Line 32"/>
          <p:cNvSpPr>
            <a:spLocks noChangeShapeType="1"/>
          </p:cNvSpPr>
          <p:nvPr/>
        </p:nvSpPr>
        <p:spPr bwMode="auto">
          <a:xfrm flipV="1">
            <a:off x="15745870" y="2647056"/>
            <a:ext cx="0" cy="1350257"/>
          </a:xfrm>
          <a:prstGeom prst="line">
            <a:avLst/>
          </a:prstGeom>
          <a:noFill/>
          <a:ln w="28575">
            <a:solidFill>
              <a:srgbClr val="006600"/>
            </a:solidFill>
            <a:round/>
            <a:headEnd/>
            <a:tailEnd type="triangle" w="med" len="med"/>
          </a:ln>
        </p:spPr>
        <p:txBody>
          <a:bodyPr wrap="none" lIns="192902" tIns="96451" rIns="192902" bIns="96451" anchor="ctr"/>
          <a:lstStyle/>
          <a:p>
            <a:endParaRPr lang="en-US" dirty="0"/>
          </a:p>
        </p:txBody>
      </p:sp>
      <p:sp>
        <p:nvSpPr>
          <p:cNvPr id="84" name="Line 33"/>
          <p:cNvSpPr>
            <a:spLocks noChangeShapeType="1"/>
          </p:cNvSpPr>
          <p:nvPr/>
        </p:nvSpPr>
        <p:spPr bwMode="auto">
          <a:xfrm>
            <a:off x="15925932" y="4132343"/>
            <a:ext cx="0" cy="2295437"/>
          </a:xfrm>
          <a:prstGeom prst="line">
            <a:avLst/>
          </a:prstGeom>
          <a:noFill/>
          <a:ln w="28575">
            <a:solidFill>
              <a:srgbClr val="006600"/>
            </a:solidFill>
            <a:round/>
            <a:headEnd/>
            <a:tailEnd/>
          </a:ln>
        </p:spPr>
        <p:txBody>
          <a:bodyPr wrap="none" lIns="192902" tIns="96451" rIns="192902" bIns="96451" anchor="ctr"/>
          <a:lstStyle/>
          <a:p>
            <a:endParaRPr lang="en-US" dirty="0"/>
          </a:p>
        </p:txBody>
      </p:sp>
      <p:grpSp>
        <p:nvGrpSpPr>
          <p:cNvPr id="5" name="Group 34"/>
          <p:cNvGrpSpPr>
            <a:grpSpLocks/>
          </p:cNvGrpSpPr>
          <p:nvPr/>
        </p:nvGrpSpPr>
        <p:grpSpPr bwMode="auto">
          <a:xfrm>
            <a:off x="14413269" y="4132344"/>
            <a:ext cx="1350763" cy="2970565"/>
            <a:chOff x="3504" y="1536"/>
            <a:chExt cx="385" cy="1056"/>
          </a:xfrm>
        </p:grpSpPr>
        <p:grpSp>
          <p:nvGrpSpPr>
            <p:cNvPr id="6" name="Group 35"/>
            <p:cNvGrpSpPr>
              <a:grpSpLocks/>
            </p:cNvGrpSpPr>
            <p:nvPr/>
          </p:nvGrpSpPr>
          <p:grpSpPr bwMode="auto">
            <a:xfrm>
              <a:off x="3504" y="2352"/>
              <a:ext cx="288" cy="240"/>
              <a:chOff x="3504" y="2352"/>
              <a:chExt cx="336" cy="240"/>
            </a:xfrm>
          </p:grpSpPr>
          <p:sp>
            <p:nvSpPr>
              <p:cNvPr id="95" name="Line 36"/>
              <p:cNvSpPr>
                <a:spLocks noChangeShapeType="1"/>
              </p:cNvSpPr>
              <p:nvPr/>
            </p:nvSpPr>
            <p:spPr bwMode="auto">
              <a:xfrm flipV="1">
                <a:off x="3504"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96" name="Line 37"/>
              <p:cNvSpPr>
                <a:spLocks noChangeShapeType="1"/>
              </p:cNvSpPr>
              <p:nvPr/>
            </p:nvSpPr>
            <p:spPr bwMode="auto">
              <a:xfrm flipV="1">
                <a:off x="3696"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97" name="Line 38"/>
              <p:cNvSpPr>
                <a:spLocks noChangeShapeType="1"/>
              </p:cNvSpPr>
              <p:nvPr/>
            </p:nvSpPr>
            <p:spPr bwMode="auto">
              <a:xfrm flipV="1">
                <a:off x="3840" y="2352"/>
                <a:ext cx="0" cy="240"/>
              </a:xfrm>
              <a:prstGeom prst="line">
                <a:avLst/>
              </a:prstGeom>
              <a:noFill/>
              <a:ln w="38100">
                <a:solidFill>
                  <a:srgbClr val="FF0000"/>
                </a:solidFill>
                <a:round/>
                <a:headEnd/>
                <a:tailEnd type="triangle" w="med" len="med"/>
              </a:ln>
            </p:spPr>
            <p:txBody>
              <a:bodyPr wrap="none" anchor="ctr"/>
              <a:lstStyle/>
              <a:p>
                <a:endParaRPr lang="en-US" dirty="0"/>
              </a:p>
            </p:txBody>
          </p:sp>
        </p:grpSp>
        <p:sp>
          <p:nvSpPr>
            <p:cNvPr id="87" name="Line 39"/>
            <p:cNvSpPr>
              <a:spLocks noChangeShapeType="1"/>
            </p:cNvSpPr>
            <p:nvPr/>
          </p:nvSpPr>
          <p:spPr bwMode="auto">
            <a:xfrm flipV="1">
              <a:off x="3504" y="2064"/>
              <a:ext cx="1" cy="288"/>
            </a:xfrm>
            <a:prstGeom prst="line">
              <a:avLst/>
            </a:prstGeom>
            <a:noFill/>
            <a:ln w="28575">
              <a:solidFill>
                <a:srgbClr val="FF0000"/>
              </a:solidFill>
              <a:round/>
              <a:headEnd/>
              <a:tailEnd/>
            </a:ln>
          </p:spPr>
          <p:txBody>
            <a:bodyPr wrap="none" anchor="ctr"/>
            <a:lstStyle/>
            <a:p>
              <a:endParaRPr lang="en-US" dirty="0"/>
            </a:p>
          </p:txBody>
        </p:sp>
        <p:sp>
          <p:nvSpPr>
            <p:cNvPr id="88" name="Freeform 40"/>
            <p:cNvSpPr>
              <a:spLocks/>
            </p:cNvSpPr>
            <p:nvPr/>
          </p:nvSpPr>
          <p:spPr bwMode="auto">
            <a:xfrm>
              <a:off x="3504" y="2064"/>
              <a:ext cx="192" cy="144"/>
            </a:xfrm>
            <a:custGeom>
              <a:avLst/>
              <a:gdLst>
                <a:gd name="T0" fmla="*/ 0 w 192"/>
                <a:gd name="T1" fmla="*/ 0 h 240"/>
                <a:gd name="T2" fmla="*/ 96 w 192"/>
                <a:gd name="T3" fmla="*/ 11 h 240"/>
                <a:gd name="T4" fmla="*/ 192 w 192"/>
                <a:gd name="T5" fmla="*/ 19 h 240"/>
                <a:gd name="T6" fmla="*/ 0 60000 65536"/>
                <a:gd name="T7" fmla="*/ 0 60000 65536"/>
                <a:gd name="T8" fmla="*/ 0 60000 65536"/>
                <a:gd name="T9" fmla="*/ 0 w 192"/>
                <a:gd name="T10" fmla="*/ 0 h 240"/>
                <a:gd name="T11" fmla="*/ 192 w 192"/>
                <a:gd name="T12" fmla="*/ 240 h 240"/>
              </a:gdLst>
              <a:ahLst/>
              <a:cxnLst>
                <a:cxn ang="T6">
                  <a:pos x="T0" y="T1"/>
                </a:cxn>
                <a:cxn ang="T7">
                  <a:pos x="T2" y="T3"/>
                </a:cxn>
                <a:cxn ang="T8">
                  <a:pos x="T4" y="T5"/>
                </a:cxn>
              </a:cxnLst>
              <a:rect l="T9" t="T10" r="T11" b="T12"/>
              <a:pathLst>
                <a:path w="192" h="240">
                  <a:moveTo>
                    <a:pt x="0" y="0"/>
                  </a:moveTo>
                  <a:cubicBezTo>
                    <a:pt x="32" y="52"/>
                    <a:pt x="64" y="104"/>
                    <a:pt x="96" y="144"/>
                  </a:cubicBezTo>
                  <a:cubicBezTo>
                    <a:pt x="128" y="184"/>
                    <a:pt x="160" y="212"/>
                    <a:pt x="192" y="240"/>
                  </a:cubicBezTo>
                </a:path>
              </a:pathLst>
            </a:custGeom>
            <a:noFill/>
            <a:ln w="28575">
              <a:solidFill>
                <a:srgbClr val="FF0000"/>
              </a:solidFill>
              <a:round/>
              <a:headEnd/>
              <a:tailEnd/>
            </a:ln>
          </p:spPr>
          <p:txBody>
            <a:bodyPr wrap="none" anchor="ctr"/>
            <a:lstStyle/>
            <a:p>
              <a:endParaRPr lang="en-US" dirty="0"/>
            </a:p>
          </p:txBody>
        </p:sp>
        <p:sp>
          <p:nvSpPr>
            <p:cNvPr id="89" name="Line 41"/>
            <p:cNvSpPr>
              <a:spLocks noChangeShapeType="1"/>
            </p:cNvSpPr>
            <p:nvPr/>
          </p:nvSpPr>
          <p:spPr bwMode="auto">
            <a:xfrm flipV="1">
              <a:off x="3696" y="1920"/>
              <a:ext cx="1" cy="288"/>
            </a:xfrm>
            <a:prstGeom prst="line">
              <a:avLst/>
            </a:prstGeom>
            <a:noFill/>
            <a:ln w="28575">
              <a:solidFill>
                <a:srgbClr val="FF0000"/>
              </a:solidFill>
              <a:round/>
              <a:headEnd/>
              <a:tailEnd/>
            </a:ln>
          </p:spPr>
          <p:txBody>
            <a:bodyPr wrap="none" anchor="ctr"/>
            <a:lstStyle/>
            <a:p>
              <a:endParaRPr lang="en-US" dirty="0"/>
            </a:p>
          </p:txBody>
        </p:sp>
        <p:sp>
          <p:nvSpPr>
            <p:cNvPr id="90" name="Line 42"/>
            <p:cNvSpPr>
              <a:spLocks noChangeShapeType="1"/>
            </p:cNvSpPr>
            <p:nvPr/>
          </p:nvSpPr>
          <p:spPr bwMode="auto">
            <a:xfrm flipV="1">
              <a:off x="3792" y="1728"/>
              <a:ext cx="1" cy="288"/>
            </a:xfrm>
            <a:prstGeom prst="line">
              <a:avLst/>
            </a:prstGeom>
            <a:noFill/>
            <a:ln w="28575">
              <a:solidFill>
                <a:srgbClr val="FF0000"/>
              </a:solidFill>
              <a:round/>
              <a:headEnd/>
              <a:tailEnd/>
            </a:ln>
          </p:spPr>
          <p:txBody>
            <a:bodyPr wrap="none" anchor="ctr"/>
            <a:lstStyle/>
            <a:p>
              <a:endParaRPr lang="en-US" dirty="0"/>
            </a:p>
          </p:txBody>
        </p:sp>
        <p:sp>
          <p:nvSpPr>
            <p:cNvPr id="91" name="Line 43"/>
            <p:cNvSpPr>
              <a:spLocks noChangeShapeType="1"/>
            </p:cNvSpPr>
            <p:nvPr/>
          </p:nvSpPr>
          <p:spPr bwMode="auto">
            <a:xfrm flipV="1">
              <a:off x="3888" y="1536"/>
              <a:ext cx="1" cy="288"/>
            </a:xfrm>
            <a:prstGeom prst="line">
              <a:avLst/>
            </a:prstGeom>
            <a:noFill/>
            <a:ln w="28575">
              <a:solidFill>
                <a:srgbClr val="FF0000"/>
              </a:solidFill>
              <a:round/>
              <a:headEnd/>
              <a:tailEnd/>
            </a:ln>
          </p:spPr>
          <p:txBody>
            <a:bodyPr wrap="none" anchor="ctr"/>
            <a:lstStyle/>
            <a:p>
              <a:endParaRPr lang="en-US" dirty="0"/>
            </a:p>
          </p:txBody>
        </p:sp>
        <p:sp>
          <p:nvSpPr>
            <p:cNvPr id="92" name="Line 44"/>
            <p:cNvSpPr>
              <a:spLocks noChangeShapeType="1"/>
            </p:cNvSpPr>
            <p:nvPr/>
          </p:nvSpPr>
          <p:spPr bwMode="auto">
            <a:xfrm flipV="1">
              <a:off x="3888" y="2352"/>
              <a:ext cx="1"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93" name="Freeform 45"/>
            <p:cNvSpPr>
              <a:spLocks/>
            </p:cNvSpPr>
            <p:nvPr/>
          </p:nvSpPr>
          <p:spPr bwMode="auto">
            <a:xfrm>
              <a:off x="3696" y="1920"/>
              <a:ext cx="96" cy="96"/>
            </a:xfrm>
            <a:custGeom>
              <a:avLst/>
              <a:gdLst>
                <a:gd name="T0" fmla="*/ 0 w 192"/>
                <a:gd name="T1" fmla="*/ 0 h 240"/>
                <a:gd name="T2" fmla="*/ 3 w 192"/>
                <a:gd name="T3" fmla="*/ 2 h 240"/>
                <a:gd name="T4" fmla="*/ 6 w 192"/>
                <a:gd name="T5" fmla="*/ 2 h 240"/>
                <a:gd name="T6" fmla="*/ 0 60000 65536"/>
                <a:gd name="T7" fmla="*/ 0 60000 65536"/>
                <a:gd name="T8" fmla="*/ 0 60000 65536"/>
                <a:gd name="T9" fmla="*/ 0 w 192"/>
                <a:gd name="T10" fmla="*/ 0 h 240"/>
                <a:gd name="T11" fmla="*/ 192 w 192"/>
                <a:gd name="T12" fmla="*/ 240 h 240"/>
              </a:gdLst>
              <a:ahLst/>
              <a:cxnLst>
                <a:cxn ang="T6">
                  <a:pos x="T0" y="T1"/>
                </a:cxn>
                <a:cxn ang="T7">
                  <a:pos x="T2" y="T3"/>
                </a:cxn>
                <a:cxn ang="T8">
                  <a:pos x="T4" y="T5"/>
                </a:cxn>
              </a:cxnLst>
              <a:rect l="T9" t="T10" r="T11" b="T12"/>
              <a:pathLst>
                <a:path w="192" h="240">
                  <a:moveTo>
                    <a:pt x="0" y="0"/>
                  </a:moveTo>
                  <a:cubicBezTo>
                    <a:pt x="32" y="52"/>
                    <a:pt x="64" y="104"/>
                    <a:pt x="96" y="144"/>
                  </a:cubicBezTo>
                  <a:cubicBezTo>
                    <a:pt x="128" y="184"/>
                    <a:pt x="160" y="212"/>
                    <a:pt x="192" y="240"/>
                  </a:cubicBezTo>
                </a:path>
              </a:pathLst>
            </a:custGeom>
            <a:noFill/>
            <a:ln w="28575">
              <a:solidFill>
                <a:srgbClr val="FF0000"/>
              </a:solidFill>
              <a:round/>
              <a:headEnd/>
              <a:tailEnd/>
            </a:ln>
          </p:spPr>
          <p:txBody>
            <a:bodyPr wrap="none" anchor="ctr"/>
            <a:lstStyle/>
            <a:p>
              <a:endParaRPr lang="en-US" dirty="0"/>
            </a:p>
          </p:txBody>
        </p:sp>
        <p:sp>
          <p:nvSpPr>
            <p:cNvPr id="94" name="Freeform 46"/>
            <p:cNvSpPr>
              <a:spLocks/>
            </p:cNvSpPr>
            <p:nvPr/>
          </p:nvSpPr>
          <p:spPr bwMode="auto">
            <a:xfrm>
              <a:off x="3792" y="1728"/>
              <a:ext cx="96" cy="96"/>
            </a:xfrm>
            <a:custGeom>
              <a:avLst/>
              <a:gdLst>
                <a:gd name="T0" fmla="*/ 0 w 192"/>
                <a:gd name="T1" fmla="*/ 0 h 240"/>
                <a:gd name="T2" fmla="*/ 3 w 192"/>
                <a:gd name="T3" fmla="*/ 2 h 240"/>
                <a:gd name="T4" fmla="*/ 6 w 192"/>
                <a:gd name="T5" fmla="*/ 2 h 240"/>
                <a:gd name="T6" fmla="*/ 0 60000 65536"/>
                <a:gd name="T7" fmla="*/ 0 60000 65536"/>
                <a:gd name="T8" fmla="*/ 0 60000 65536"/>
                <a:gd name="T9" fmla="*/ 0 w 192"/>
                <a:gd name="T10" fmla="*/ 0 h 240"/>
                <a:gd name="T11" fmla="*/ 192 w 192"/>
                <a:gd name="T12" fmla="*/ 240 h 240"/>
              </a:gdLst>
              <a:ahLst/>
              <a:cxnLst>
                <a:cxn ang="T6">
                  <a:pos x="T0" y="T1"/>
                </a:cxn>
                <a:cxn ang="T7">
                  <a:pos x="T2" y="T3"/>
                </a:cxn>
                <a:cxn ang="T8">
                  <a:pos x="T4" y="T5"/>
                </a:cxn>
              </a:cxnLst>
              <a:rect l="T9" t="T10" r="T11" b="T12"/>
              <a:pathLst>
                <a:path w="192" h="240">
                  <a:moveTo>
                    <a:pt x="0" y="0"/>
                  </a:moveTo>
                  <a:cubicBezTo>
                    <a:pt x="32" y="52"/>
                    <a:pt x="64" y="104"/>
                    <a:pt x="96" y="144"/>
                  </a:cubicBezTo>
                  <a:cubicBezTo>
                    <a:pt x="128" y="184"/>
                    <a:pt x="160" y="212"/>
                    <a:pt x="192" y="240"/>
                  </a:cubicBezTo>
                </a:path>
              </a:pathLst>
            </a:custGeom>
            <a:noFill/>
            <a:ln w="28575">
              <a:solidFill>
                <a:srgbClr val="FF0000"/>
              </a:solidFill>
              <a:round/>
              <a:headEnd/>
              <a:tailEnd/>
            </a:ln>
          </p:spPr>
          <p:txBody>
            <a:bodyPr wrap="none" anchor="ctr"/>
            <a:lstStyle/>
            <a:p>
              <a:endParaRPr lang="en-US" dirty="0"/>
            </a:p>
          </p:txBody>
        </p:sp>
      </p:grpSp>
      <p:sp>
        <p:nvSpPr>
          <p:cNvPr id="98" name="Text Box 48"/>
          <p:cNvSpPr txBox="1">
            <a:spLocks noChangeArrowheads="1"/>
          </p:cNvSpPr>
          <p:nvPr/>
        </p:nvSpPr>
        <p:spPr bwMode="auto">
          <a:xfrm>
            <a:off x="16256653" y="4672445"/>
            <a:ext cx="2753231" cy="1071949"/>
          </a:xfrm>
          <a:prstGeom prst="rect">
            <a:avLst/>
          </a:prstGeom>
          <a:noFill/>
          <a:ln w="9525">
            <a:noFill/>
            <a:miter lim="800000"/>
            <a:headEnd/>
            <a:tailEnd/>
          </a:ln>
        </p:spPr>
        <p:txBody>
          <a:bodyPr wrap="square" lIns="192902" tIns="96451" rIns="192902" bIns="96451">
            <a:spAutoFit/>
          </a:bodyPr>
          <a:lstStyle/>
          <a:p>
            <a:r>
              <a:rPr lang="en-US" dirty="0">
                <a:solidFill>
                  <a:srgbClr val="006600"/>
                </a:solidFill>
              </a:rPr>
              <a:t>reset</a:t>
            </a:r>
          </a:p>
        </p:txBody>
      </p:sp>
      <p:grpSp>
        <p:nvGrpSpPr>
          <p:cNvPr id="7" name="Group 49"/>
          <p:cNvGrpSpPr>
            <a:grpSpLocks/>
          </p:cNvGrpSpPr>
          <p:nvPr/>
        </p:nvGrpSpPr>
        <p:grpSpPr bwMode="auto">
          <a:xfrm>
            <a:off x="17194634" y="5617625"/>
            <a:ext cx="2357691" cy="1620308"/>
            <a:chOff x="2880" y="2064"/>
            <a:chExt cx="672" cy="576"/>
          </a:xfrm>
        </p:grpSpPr>
        <p:sp>
          <p:nvSpPr>
            <p:cNvPr id="100" name="Line 50"/>
            <p:cNvSpPr>
              <a:spLocks noChangeShapeType="1"/>
            </p:cNvSpPr>
            <p:nvPr/>
          </p:nvSpPr>
          <p:spPr bwMode="auto">
            <a:xfrm flipV="1">
              <a:off x="2880" y="2400"/>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101" name="Line 51"/>
            <p:cNvSpPr>
              <a:spLocks noChangeShapeType="1"/>
            </p:cNvSpPr>
            <p:nvPr/>
          </p:nvSpPr>
          <p:spPr bwMode="auto">
            <a:xfrm flipV="1">
              <a:off x="2880" y="2064"/>
              <a:ext cx="0" cy="288"/>
            </a:xfrm>
            <a:prstGeom prst="line">
              <a:avLst/>
            </a:prstGeom>
            <a:noFill/>
            <a:ln w="28575">
              <a:solidFill>
                <a:srgbClr val="FF0000"/>
              </a:solidFill>
              <a:round/>
              <a:headEnd/>
              <a:tailEnd/>
            </a:ln>
          </p:spPr>
          <p:txBody>
            <a:bodyPr wrap="none" anchor="ctr"/>
            <a:lstStyle/>
            <a:p>
              <a:endParaRPr lang="en-US" dirty="0"/>
            </a:p>
          </p:txBody>
        </p:sp>
        <p:sp>
          <p:nvSpPr>
            <p:cNvPr id="102" name="Freeform 52"/>
            <p:cNvSpPr>
              <a:spLocks/>
            </p:cNvSpPr>
            <p:nvPr/>
          </p:nvSpPr>
          <p:spPr bwMode="auto">
            <a:xfrm>
              <a:off x="2880" y="2064"/>
              <a:ext cx="672" cy="288"/>
            </a:xfrm>
            <a:custGeom>
              <a:avLst/>
              <a:gdLst>
                <a:gd name="T0" fmla="*/ 0 w 912"/>
                <a:gd name="T1" fmla="*/ 0 h 288"/>
                <a:gd name="T2" fmla="*/ 31 w 912"/>
                <a:gd name="T3" fmla="*/ 144 h 288"/>
                <a:gd name="T4" fmla="*/ 114 w 912"/>
                <a:gd name="T5" fmla="*/ 240 h 288"/>
                <a:gd name="T6" fmla="*/ 198 w 912"/>
                <a:gd name="T7" fmla="*/ 288 h 288"/>
                <a:gd name="T8" fmla="*/ 0 60000 65536"/>
                <a:gd name="T9" fmla="*/ 0 60000 65536"/>
                <a:gd name="T10" fmla="*/ 0 60000 65536"/>
                <a:gd name="T11" fmla="*/ 0 60000 65536"/>
                <a:gd name="T12" fmla="*/ 0 w 912"/>
                <a:gd name="T13" fmla="*/ 0 h 288"/>
                <a:gd name="T14" fmla="*/ 912 w 912"/>
                <a:gd name="T15" fmla="*/ 288 h 288"/>
              </a:gdLst>
              <a:ahLst/>
              <a:cxnLst>
                <a:cxn ang="T8">
                  <a:pos x="T0" y="T1"/>
                </a:cxn>
                <a:cxn ang="T9">
                  <a:pos x="T2" y="T3"/>
                </a:cxn>
                <a:cxn ang="T10">
                  <a:pos x="T4" y="T5"/>
                </a:cxn>
                <a:cxn ang="T11">
                  <a:pos x="T6" y="T7"/>
                </a:cxn>
              </a:cxnLst>
              <a:rect l="T12" t="T13" r="T14" b="T15"/>
              <a:pathLst>
                <a:path w="912" h="288">
                  <a:moveTo>
                    <a:pt x="0" y="0"/>
                  </a:moveTo>
                  <a:cubicBezTo>
                    <a:pt x="28" y="52"/>
                    <a:pt x="56" y="104"/>
                    <a:pt x="144" y="144"/>
                  </a:cubicBezTo>
                  <a:cubicBezTo>
                    <a:pt x="232" y="184"/>
                    <a:pt x="400" y="216"/>
                    <a:pt x="528" y="240"/>
                  </a:cubicBezTo>
                  <a:cubicBezTo>
                    <a:pt x="656" y="264"/>
                    <a:pt x="848" y="280"/>
                    <a:pt x="912" y="288"/>
                  </a:cubicBezTo>
                </a:path>
              </a:pathLst>
            </a:custGeom>
            <a:noFill/>
            <a:ln w="28575">
              <a:solidFill>
                <a:srgbClr val="FF0000"/>
              </a:solidFill>
              <a:round/>
              <a:headEnd/>
              <a:tailEnd/>
            </a:ln>
          </p:spPr>
          <p:txBody>
            <a:bodyPr wrap="none" anchor="ctr"/>
            <a:lstStyle/>
            <a:p>
              <a:endParaRPr lang="en-US" dirty="0"/>
            </a:p>
          </p:txBody>
        </p:sp>
      </p:grpSp>
      <p:sp>
        <p:nvSpPr>
          <p:cNvPr id="103" name="TextBox 102"/>
          <p:cNvSpPr txBox="1"/>
          <p:nvPr/>
        </p:nvSpPr>
        <p:spPr>
          <a:xfrm>
            <a:off x="12152893" y="10299032"/>
            <a:ext cx="7282763" cy="969496"/>
          </a:xfrm>
          <a:prstGeom prst="rect">
            <a:avLst/>
          </a:prstGeom>
          <a:noFill/>
        </p:spPr>
        <p:txBody>
          <a:bodyPr wrap="none" rtlCol="0">
            <a:spAutoFit/>
          </a:bodyPr>
          <a:lstStyle/>
          <a:p>
            <a:r>
              <a:rPr lang="en-US" dirty="0"/>
              <a:t>LIF: linear + threshold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0"/>
                                        </p:tgtEl>
                                        <p:attrNameLst>
                                          <p:attrName>style.visibility</p:attrName>
                                        </p:attrNameLst>
                                      </p:cBhvr>
                                      <p:to>
                                        <p:strVal val="visible"/>
                                      </p:to>
                                    </p:se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499"/>
                                          </p:stCondLst>
                                        </p:cTn>
                                        <p:tgtEl>
                                          <p:spTgt spid="2"/>
                                        </p:tgtEl>
                                        <p:attrNameLst>
                                          <p:attrName>style.visibility</p:attrName>
                                        </p:attrNameLst>
                                      </p:cBhvr>
                                      <p:to>
                                        <p:strVal val="visible"/>
                                      </p:to>
                                    </p:set>
                                  </p:childTnLst>
                                </p:cTn>
                              </p:par>
                            </p:childTnLst>
                          </p:cTn>
                        </p:par>
                        <p:par>
                          <p:cTn id="22" fill="hold">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wipe(down)">
                                      <p:cBhvr>
                                        <p:cTn id="25" dur="500"/>
                                        <p:tgtEl>
                                          <p:spTgt spid="83"/>
                                        </p:tgtEl>
                                      </p:cBhvr>
                                    </p:animEffect>
                                  </p:childTnLst>
                                </p:cTn>
                              </p:par>
                            </p:childTnLst>
                          </p:cTn>
                        </p:par>
                        <p:par>
                          <p:cTn id="26" fill="hold">
                            <p:stCondLst>
                              <p:cond delay="1500"/>
                            </p:stCondLst>
                            <p:childTnLst>
                              <p:par>
                                <p:cTn id="27" presetID="1" presetClass="entr" presetSubtype="0" fill="hold" grpId="0" nodeType="afterEffect">
                                  <p:stCondLst>
                                    <p:cond delay="0"/>
                                  </p:stCondLst>
                                  <p:childTnLst>
                                    <p:set>
                                      <p:cBhvr>
                                        <p:cTn id="28" dur="1" fill="hold">
                                          <p:stCondLst>
                                            <p:cond delay="499"/>
                                          </p:stCondLst>
                                        </p:cTn>
                                        <p:tgtEl>
                                          <p:spTgt spid="78"/>
                                        </p:tgtEl>
                                        <p:attrNameLst>
                                          <p:attrName>style.visibility</p:attrName>
                                        </p:attrNameLst>
                                      </p:cBhvr>
                                      <p:to>
                                        <p:strVal val="visible"/>
                                      </p:to>
                                    </p:set>
                                  </p:childTnLst>
                                </p:cTn>
                              </p:par>
                            </p:childTnLst>
                          </p:cTn>
                        </p:par>
                        <p:par>
                          <p:cTn id="29" fill="hold">
                            <p:stCondLst>
                              <p:cond delay="2000"/>
                            </p:stCondLst>
                            <p:childTnLst>
                              <p:par>
                                <p:cTn id="30" presetID="22" presetClass="entr" presetSubtype="1" fill="hold" grpId="0"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wipe(up)">
                                      <p:cBhvr>
                                        <p:cTn id="32" dur="500"/>
                                        <p:tgtEl>
                                          <p:spTgt spid="84"/>
                                        </p:tgtEl>
                                      </p:cBhvr>
                                    </p:animEffect>
                                  </p:childTnLst>
                                </p:cTn>
                              </p:par>
                            </p:childTnLst>
                          </p:cTn>
                        </p:par>
                        <p:par>
                          <p:cTn id="33" fill="hold">
                            <p:stCondLst>
                              <p:cond delay="2500"/>
                            </p:stCondLst>
                            <p:childTnLst>
                              <p:par>
                                <p:cTn id="34" presetID="1" presetClass="entr" presetSubtype="0" fill="hold" grpId="0" nodeType="afterEffect">
                                  <p:stCondLst>
                                    <p:cond delay="0"/>
                                  </p:stCondLst>
                                  <p:childTnLst>
                                    <p:set>
                                      <p:cBhvr>
                                        <p:cTn id="35" dur="1" fill="hold">
                                          <p:stCondLst>
                                            <p:cond delay="499"/>
                                          </p:stCondLst>
                                        </p:cTn>
                                        <p:tgtEl>
                                          <p:spTgt spid="98"/>
                                        </p:tgtEl>
                                        <p:attrNameLst>
                                          <p:attrName>style.visibility</p:attrName>
                                        </p:attrNameLst>
                                      </p:cBhvr>
                                      <p:to>
                                        <p:strVal val="visible"/>
                                      </p:to>
                                    </p:se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0" grpId="0" animBg="1"/>
      <p:bldP spid="78" grpId="0" autoUpdateAnimBg="0"/>
      <p:bldP spid="83" grpId="0" animBg="1"/>
      <p:bldP spid="84" grpId="0" animBg="1"/>
      <p:bldP spid="98"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179472"/>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1.4. Leaky Integrate-and Fire revisited</a:t>
            </a:r>
          </a:p>
        </p:txBody>
      </p:sp>
      <p:sp>
        <p:nvSpPr>
          <p:cNvPr id="36" name="Text Box 6"/>
          <p:cNvSpPr txBox="1">
            <a:spLocks noChangeArrowheads="1"/>
          </p:cNvSpPr>
          <p:nvPr/>
        </p:nvSpPr>
        <p:spPr bwMode="auto">
          <a:xfrm>
            <a:off x="38140" y="2834086"/>
            <a:ext cx="2118398" cy="969496"/>
          </a:xfrm>
          <a:prstGeom prst="rect">
            <a:avLst/>
          </a:prstGeom>
          <a:noFill/>
          <a:ln w="9525">
            <a:noFill/>
            <a:miter lim="800000"/>
            <a:headEnd/>
            <a:tailEnd/>
          </a:ln>
        </p:spPr>
        <p:txBody>
          <a:bodyPr wrap="square">
            <a:spAutoFit/>
          </a:bodyPr>
          <a:lstStyle/>
          <a:p>
            <a:r>
              <a:rPr lang="fr-CH" b="1" dirty="0"/>
              <a:t>LIF</a:t>
            </a:r>
            <a:endParaRPr lang="fr-FR" b="1" dirty="0"/>
          </a:p>
        </p:txBody>
      </p:sp>
      <p:grpSp>
        <p:nvGrpSpPr>
          <p:cNvPr id="2" name="Group 7"/>
          <p:cNvGrpSpPr>
            <a:grpSpLocks/>
          </p:cNvGrpSpPr>
          <p:nvPr/>
        </p:nvGrpSpPr>
        <p:grpSpPr bwMode="auto">
          <a:xfrm>
            <a:off x="136984" y="5814144"/>
            <a:ext cx="2584049" cy="2245449"/>
            <a:chOff x="1789" y="3488"/>
            <a:chExt cx="1305" cy="825"/>
          </a:xfrm>
        </p:grpSpPr>
        <p:graphicFrame>
          <p:nvGraphicFramePr>
            <p:cNvPr id="38" name="Object 8"/>
            <p:cNvGraphicFramePr>
              <a:graphicFrameLocks noChangeAspect="1"/>
            </p:cNvGraphicFramePr>
            <p:nvPr/>
          </p:nvGraphicFramePr>
          <p:xfrm>
            <a:off x="2095" y="3923"/>
            <a:ext cx="998" cy="390"/>
          </p:xfrm>
          <a:graphic>
            <a:graphicData uri="http://schemas.openxmlformats.org/presentationml/2006/ole">
              <mc:AlternateContent xmlns:mc="http://schemas.openxmlformats.org/markup-compatibility/2006">
                <mc:Choice xmlns:v="urn:schemas-microsoft-com:vml" Requires="v">
                  <p:oleObj spid="_x0000_s159942" name="Equation" r:id="rId4" imgW="457200" imgH="228600" progId="Equation.DSMT4">
                    <p:embed/>
                  </p:oleObj>
                </mc:Choice>
                <mc:Fallback>
                  <p:oleObj name="Equation" r:id="rId4" imgW="457200" imgH="228600"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 y="3923"/>
                          <a:ext cx="998"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39" name="Text Box 9"/>
            <p:cNvSpPr txBox="1">
              <a:spLocks noChangeArrowheads="1"/>
            </p:cNvSpPr>
            <p:nvPr/>
          </p:nvSpPr>
          <p:spPr bwMode="auto">
            <a:xfrm>
              <a:off x="1789" y="3488"/>
              <a:ext cx="1305" cy="356"/>
            </a:xfrm>
            <a:prstGeom prst="rect">
              <a:avLst/>
            </a:prstGeom>
            <a:noFill/>
            <a:ln w="9525">
              <a:noFill/>
              <a:miter lim="800000"/>
              <a:headEnd/>
              <a:tailEnd/>
            </a:ln>
          </p:spPr>
          <p:txBody>
            <a:bodyPr wrap="none">
              <a:spAutoFit/>
            </a:bodyPr>
            <a:lstStyle/>
            <a:p>
              <a:r>
                <a:rPr lang="fr-CH" dirty="0"/>
                <a:t>If firing:</a:t>
              </a:r>
              <a:endParaRPr lang="fr-FR" dirty="0"/>
            </a:p>
          </p:txBody>
        </p:sp>
      </p:grpSp>
      <p:sp>
        <p:nvSpPr>
          <p:cNvPr id="40" name="Line 10"/>
          <p:cNvSpPr>
            <a:spLocks noChangeShapeType="1"/>
          </p:cNvSpPr>
          <p:nvPr/>
        </p:nvSpPr>
        <p:spPr bwMode="auto">
          <a:xfrm>
            <a:off x="7654561" y="6290030"/>
            <a:ext cx="4480981" cy="0"/>
          </a:xfrm>
          <a:prstGeom prst="line">
            <a:avLst/>
          </a:prstGeom>
          <a:noFill/>
          <a:ln w="9525">
            <a:solidFill>
              <a:schemeClr val="tx1"/>
            </a:solidFill>
            <a:round/>
            <a:headEnd/>
            <a:tailEnd type="triangle" w="med" len="med"/>
          </a:ln>
        </p:spPr>
        <p:txBody>
          <a:bodyPr/>
          <a:lstStyle/>
          <a:p>
            <a:endParaRPr lang="en-US" dirty="0"/>
          </a:p>
        </p:txBody>
      </p:sp>
      <p:sp>
        <p:nvSpPr>
          <p:cNvPr id="41" name="Line 11"/>
          <p:cNvSpPr>
            <a:spLocks noChangeShapeType="1"/>
          </p:cNvSpPr>
          <p:nvPr/>
        </p:nvSpPr>
        <p:spPr bwMode="auto">
          <a:xfrm flipH="1" flipV="1">
            <a:off x="7624633" y="2248870"/>
            <a:ext cx="1587" cy="4586625"/>
          </a:xfrm>
          <a:prstGeom prst="line">
            <a:avLst/>
          </a:prstGeom>
          <a:noFill/>
          <a:ln w="9525">
            <a:solidFill>
              <a:schemeClr val="tx1"/>
            </a:solidFill>
            <a:round/>
            <a:headEnd/>
            <a:tailEnd type="triangle" w="med" len="med"/>
          </a:ln>
        </p:spPr>
        <p:txBody>
          <a:bodyPr/>
          <a:lstStyle/>
          <a:p>
            <a:endParaRPr lang="en-US" dirty="0"/>
          </a:p>
        </p:txBody>
      </p:sp>
      <p:sp>
        <p:nvSpPr>
          <p:cNvPr id="42" name="Text Box 12"/>
          <p:cNvSpPr txBox="1">
            <a:spLocks noChangeArrowheads="1"/>
          </p:cNvSpPr>
          <p:nvPr/>
        </p:nvSpPr>
        <p:spPr bwMode="auto">
          <a:xfrm>
            <a:off x="9191824" y="1642071"/>
            <a:ext cx="2179638" cy="969496"/>
          </a:xfrm>
          <a:prstGeom prst="rect">
            <a:avLst/>
          </a:prstGeom>
          <a:noFill/>
          <a:ln w="9525">
            <a:noFill/>
            <a:miter lim="800000"/>
            <a:headEnd/>
            <a:tailEnd/>
          </a:ln>
        </p:spPr>
        <p:txBody>
          <a:bodyPr wrap="square">
            <a:spAutoFit/>
          </a:bodyPr>
          <a:lstStyle/>
          <a:p>
            <a:r>
              <a:rPr lang="fr-CH" i="1" dirty="0"/>
              <a:t>I=0</a:t>
            </a:r>
            <a:endParaRPr lang="fr-FR" i="1" dirty="0"/>
          </a:p>
        </p:txBody>
      </p:sp>
      <p:graphicFrame>
        <p:nvGraphicFramePr>
          <p:cNvPr id="43" name="Object 13"/>
          <p:cNvGraphicFramePr>
            <a:graphicFrameLocks noChangeAspect="1"/>
          </p:cNvGraphicFramePr>
          <p:nvPr/>
        </p:nvGraphicFramePr>
        <p:xfrm>
          <a:off x="6298728" y="1791670"/>
          <a:ext cx="1256383" cy="1617732"/>
        </p:xfrm>
        <a:graphic>
          <a:graphicData uri="http://schemas.openxmlformats.org/presentationml/2006/ole">
            <mc:AlternateContent xmlns:mc="http://schemas.openxmlformats.org/markup-compatibility/2006">
              <mc:Choice xmlns:v="urn:schemas-microsoft-com:vml" Requires="v">
                <p:oleObj spid="_x0000_s159943" name="Equation" r:id="rId6" imgW="304560" imgH="393480" progId="Equation.3">
                  <p:embed/>
                </p:oleObj>
              </mc:Choice>
              <mc:Fallback>
                <p:oleObj name="Equation" r:id="rId6" imgW="304560" imgH="393480"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8728" y="1791670"/>
                        <a:ext cx="1256383" cy="1617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44" name="Text Box 14"/>
          <p:cNvSpPr txBox="1">
            <a:spLocks noChangeArrowheads="1"/>
          </p:cNvSpPr>
          <p:nvPr/>
        </p:nvSpPr>
        <p:spPr bwMode="auto">
          <a:xfrm>
            <a:off x="6832636" y="7824086"/>
            <a:ext cx="336550" cy="969496"/>
          </a:xfrm>
          <a:prstGeom prst="rect">
            <a:avLst/>
          </a:prstGeom>
          <a:noFill/>
          <a:ln w="9525">
            <a:noFill/>
            <a:miter lim="800000"/>
            <a:headEnd/>
            <a:tailEnd/>
          </a:ln>
        </p:spPr>
        <p:txBody>
          <a:bodyPr wrap="square">
            <a:spAutoFit/>
          </a:bodyPr>
          <a:lstStyle/>
          <a:p>
            <a:r>
              <a:rPr lang="fr-CH" i="1" dirty="0"/>
              <a:t>u</a:t>
            </a:r>
            <a:endParaRPr lang="fr-FR" i="1" dirty="0"/>
          </a:p>
        </p:txBody>
      </p:sp>
      <p:graphicFrame>
        <p:nvGraphicFramePr>
          <p:cNvPr id="45" name="Object 15"/>
          <p:cNvGraphicFramePr>
            <a:graphicFrameLocks noChangeAspect="1"/>
          </p:cNvGraphicFramePr>
          <p:nvPr/>
        </p:nvGraphicFramePr>
        <p:xfrm>
          <a:off x="10147499" y="5538396"/>
          <a:ext cx="667106" cy="847780"/>
        </p:xfrm>
        <a:graphic>
          <a:graphicData uri="http://schemas.openxmlformats.org/presentationml/2006/ole">
            <mc:AlternateContent xmlns:mc="http://schemas.openxmlformats.org/markup-compatibility/2006">
              <mc:Choice xmlns:v="urn:schemas-microsoft-com:vml" Requires="v">
                <p:oleObj spid="_x0000_s159944" name="Equation" r:id="rId8" imgW="139680" imgH="177480" progId="Equation.3">
                  <p:embed/>
                </p:oleObj>
              </mc:Choice>
              <mc:Fallback>
                <p:oleObj name="Equation" r:id="rId8" imgW="139680" imgH="177480"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47499" y="5538396"/>
                        <a:ext cx="667106" cy="847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46" name="Line 16"/>
          <p:cNvSpPr>
            <a:spLocks noChangeShapeType="1"/>
          </p:cNvSpPr>
          <p:nvPr/>
        </p:nvSpPr>
        <p:spPr bwMode="auto">
          <a:xfrm>
            <a:off x="7289921" y="4582350"/>
            <a:ext cx="2930603" cy="2833416"/>
          </a:xfrm>
          <a:prstGeom prst="line">
            <a:avLst/>
          </a:prstGeom>
          <a:noFill/>
          <a:ln w="38100">
            <a:solidFill>
              <a:srgbClr val="FF0000"/>
            </a:solidFill>
            <a:prstDash val="sysDot"/>
            <a:round/>
            <a:headEnd/>
            <a:tailEnd/>
          </a:ln>
        </p:spPr>
        <p:txBody>
          <a:bodyPr/>
          <a:lstStyle/>
          <a:p>
            <a:endParaRPr lang="en-US" dirty="0"/>
          </a:p>
        </p:txBody>
      </p:sp>
      <p:sp>
        <p:nvSpPr>
          <p:cNvPr id="47" name="Line 17"/>
          <p:cNvSpPr>
            <a:spLocks noChangeShapeType="1"/>
          </p:cNvSpPr>
          <p:nvPr/>
        </p:nvSpPr>
        <p:spPr bwMode="auto">
          <a:xfrm>
            <a:off x="10220524" y="3293791"/>
            <a:ext cx="0" cy="4286156"/>
          </a:xfrm>
          <a:prstGeom prst="line">
            <a:avLst/>
          </a:prstGeom>
          <a:noFill/>
          <a:ln w="38100">
            <a:solidFill>
              <a:schemeClr val="tx1"/>
            </a:solidFill>
            <a:prstDash val="sysDot"/>
            <a:round/>
            <a:headEnd/>
            <a:tailEnd/>
          </a:ln>
        </p:spPr>
        <p:txBody>
          <a:bodyPr/>
          <a:lstStyle/>
          <a:p>
            <a:endParaRPr lang="en-US" dirty="0"/>
          </a:p>
        </p:txBody>
      </p:sp>
      <p:sp>
        <p:nvSpPr>
          <p:cNvPr id="48" name="Line 18"/>
          <p:cNvSpPr>
            <a:spLocks noChangeShapeType="1"/>
          </p:cNvSpPr>
          <p:nvPr/>
        </p:nvSpPr>
        <p:spPr bwMode="auto">
          <a:xfrm flipH="1">
            <a:off x="9426773" y="6285970"/>
            <a:ext cx="608694" cy="0"/>
          </a:xfrm>
          <a:prstGeom prst="line">
            <a:avLst/>
          </a:prstGeom>
          <a:noFill/>
          <a:ln w="57150">
            <a:solidFill>
              <a:srgbClr val="FF0000"/>
            </a:solidFill>
            <a:round/>
            <a:headEnd/>
            <a:tailEnd type="triangle" w="med" len="med"/>
          </a:ln>
        </p:spPr>
        <p:txBody>
          <a:bodyPr/>
          <a:lstStyle/>
          <a:p>
            <a:endParaRPr lang="en-US" dirty="0"/>
          </a:p>
        </p:txBody>
      </p:sp>
      <p:sp>
        <p:nvSpPr>
          <p:cNvPr id="49" name="Line 19"/>
          <p:cNvSpPr>
            <a:spLocks noChangeShapeType="1"/>
          </p:cNvSpPr>
          <p:nvPr/>
        </p:nvSpPr>
        <p:spPr bwMode="auto">
          <a:xfrm>
            <a:off x="7963432" y="6290031"/>
            <a:ext cx="636586" cy="0"/>
          </a:xfrm>
          <a:prstGeom prst="line">
            <a:avLst/>
          </a:prstGeom>
          <a:noFill/>
          <a:ln w="57150">
            <a:solidFill>
              <a:srgbClr val="FF0000"/>
            </a:solidFill>
            <a:round/>
            <a:headEnd/>
            <a:tailEnd type="triangle" w="med" len="med"/>
          </a:ln>
        </p:spPr>
        <p:txBody>
          <a:bodyPr/>
          <a:lstStyle/>
          <a:p>
            <a:endParaRPr lang="en-US" dirty="0"/>
          </a:p>
        </p:txBody>
      </p:sp>
      <p:grpSp>
        <p:nvGrpSpPr>
          <p:cNvPr id="3" name="Group 33"/>
          <p:cNvGrpSpPr>
            <a:grpSpLocks/>
          </p:cNvGrpSpPr>
          <p:nvPr/>
        </p:nvGrpSpPr>
        <p:grpSpPr bwMode="auto">
          <a:xfrm>
            <a:off x="14432654" y="2248870"/>
            <a:ext cx="6096328" cy="5093955"/>
            <a:chOff x="2862" y="1344"/>
            <a:chExt cx="2558" cy="2177"/>
          </a:xfrm>
        </p:grpSpPr>
        <p:sp>
          <p:nvSpPr>
            <p:cNvPr id="51" name="Line 20"/>
            <p:cNvSpPr>
              <a:spLocks noChangeShapeType="1"/>
            </p:cNvSpPr>
            <p:nvPr/>
          </p:nvSpPr>
          <p:spPr bwMode="auto">
            <a:xfrm>
              <a:off x="3407" y="3009"/>
              <a:ext cx="1859" cy="0"/>
            </a:xfrm>
            <a:prstGeom prst="line">
              <a:avLst/>
            </a:prstGeom>
            <a:noFill/>
            <a:ln w="9525">
              <a:solidFill>
                <a:schemeClr val="tx1"/>
              </a:solidFill>
              <a:round/>
              <a:headEnd/>
              <a:tailEnd type="triangle" w="med" len="med"/>
            </a:ln>
          </p:spPr>
          <p:txBody>
            <a:bodyPr/>
            <a:lstStyle/>
            <a:p>
              <a:endParaRPr lang="en-US" dirty="0"/>
            </a:p>
          </p:txBody>
        </p:sp>
        <p:sp>
          <p:nvSpPr>
            <p:cNvPr id="52" name="Line 21"/>
            <p:cNvSpPr>
              <a:spLocks noChangeShapeType="1"/>
            </p:cNvSpPr>
            <p:nvPr/>
          </p:nvSpPr>
          <p:spPr bwMode="auto">
            <a:xfrm flipV="1">
              <a:off x="3407" y="1467"/>
              <a:ext cx="0" cy="1860"/>
            </a:xfrm>
            <a:prstGeom prst="line">
              <a:avLst/>
            </a:prstGeom>
            <a:noFill/>
            <a:ln w="9525">
              <a:solidFill>
                <a:schemeClr val="tx1"/>
              </a:solidFill>
              <a:round/>
              <a:headEnd/>
              <a:tailEnd type="triangle" w="med" len="med"/>
            </a:ln>
          </p:spPr>
          <p:txBody>
            <a:bodyPr/>
            <a:lstStyle/>
            <a:p>
              <a:endParaRPr lang="en-US" dirty="0"/>
            </a:p>
          </p:txBody>
        </p:sp>
        <p:sp>
          <p:nvSpPr>
            <p:cNvPr id="53" name="Text Box 22"/>
            <p:cNvSpPr txBox="1">
              <a:spLocks noChangeArrowheads="1"/>
            </p:cNvSpPr>
            <p:nvPr/>
          </p:nvSpPr>
          <p:spPr bwMode="auto">
            <a:xfrm>
              <a:off x="3893" y="1344"/>
              <a:ext cx="406" cy="288"/>
            </a:xfrm>
            <a:prstGeom prst="rect">
              <a:avLst/>
            </a:prstGeom>
            <a:noFill/>
            <a:ln w="9525">
              <a:noFill/>
              <a:miter lim="800000"/>
              <a:headEnd/>
              <a:tailEnd/>
            </a:ln>
          </p:spPr>
          <p:txBody>
            <a:bodyPr wrap="none">
              <a:spAutoFit/>
            </a:bodyPr>
            <a:lstStyle/>
            <a:p>
              <a:r>
                <a:rPr lang="fr-CH" i="1"/>
                <a:t>I&gt;0</a:t>
              </a:r>
              <a:endParaRPr lang="fr-FR" i="1"/>
            </a:p>
          </p:txBody>
        </p:sp>
        <p:graphicFrame>
          <p:nvGraphicFramePr>
            <p:cNvPr id="54" name="Object 23"/>
            <p:cNvGraphicFramePr>
              <a:graphicFrameLocks noChangeAspect="1"/>
            </p:cNvGraphicFramePr>
            <p:nvPr/>
          </p:nvGraphicFramePr>
          <p:xfrm>
            <a:off x="2862" y="1467"/>
            <a:ext cx="452" cy="582"/>
          </p:xfrm>
          <a:graphic>
            <a:graphicData uri="http://schemas.openxmlformats.org/presentationml/2006/ole">
              <mc:AlternateContent xmlns:mc="http://schemas.openxmlformats.org/markup-compatibility/2006">
                <mc:Choice xmlns:v="urn:schemas-microsoft-com:vml" Requires="v">
                  <p:oleObj spid="_x0000_s159945" name="Equation" r:id="rId10" imgW="304560" imgH="393480" progId="Equation.3">
                    <p:embed/>
                  </p:oleObj>
                </mc:Choice>
                <mc:Fallback>
                  <p:oleObj name="Equation" r:id="rId10" imgW="304560" imgH="393480" progId="Equation.3">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2" y="1467"/>
                          <a:ext cx="452"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5" name="Text Box 24"/>
            <p:cNvSpPr txBox="1">
              <a:spLocks noChangeArrowheads="1"/>
            </p:cNvSpPr>
            <p:nvPr/>
          </p:nvSpPr>
          <p:spPr bwMode="auto">
            <a:xfrm>
              <a:off x="5208" y="3022"/>
              <a:ext cx="212" cy="288"/>
            </a:xfrm>
            <a:prstGeom prst="rect">
              <a:avLst/>
            </a:prstGeom>
            <a:noFill/>
            <a:ln w="9525">
              <a:noFill/>
              <a:miter lim="800000"/>
              <a:headEnd/>
              <a:tailEnd/>
            </a:ln>
          </p:spPr>
          <p:txBody>
            <a:bodyPr wrap="none">
              <a:spAutoFit/>
            </a:bodyPr>
            <a:lstStyle/>
            <a:p>
              <a:r>
                <a:rPr lang="fr-CH" i="1"/>
                <a:t>u</a:t>
              </a:r>
              <a:endParaRPr lang="fr-FR" i="1"/>
            </a:p>
          </p:txBody>
        </p:sp>
        <p:graphicFrame>
          <p:nvGraphicFramePr>
            <p:cNvPr id="56" name="Object 25"/>
            <p:cNvGraphicFramePr>
              <a:graphicFrameLocks noChangeAspect="1"/>
            </p:cNvGraphicFramePr>
            <p:nvPr/>
          </p:nvGraphicFramePr>
          <p:xfrm>
            <a:off x="4468" y="3216"/>
            <a:ext cx="240" cy="305"/>
          </p:xfrm>
          <a:graphic>
            <a:graphicData uri="http://schemas.openxmlformats.org/presentationml/2006/ole">
              <mc:AlternateContent xmlns:mc="http://schemas.openxmlformats.org/markup-compatibility/2006">
                <mc:Choice xmlns:v="urn:schemas-microsoft-com:vml" Requires="v">
                  <p:oleObj spid="_x0000_s159946" name="Equation" r:id="rId12" imgW="139680" imgH="177480" progId="Equation.3">
                    <p:embed/>
                  </p:oleObj>
                </mc:Choice>
                <mc:Fallback>
                  <p:oleObj name="Equation" r:id="rId12" imgW="139680" imgH="177480" progId="Equation.3">
                    <p:embed/>
                    <p:pic>
                      <p:nvPicPr>
                        <p:cNvPr id="0"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68" y="3216"/>
                          <a:ext cx="240"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7" name="Line 26"/>
            <p:cNvSpPr>
              <a:spLocks noChangeShapeType="1"/>
            </p:cNvSpPr>
            <p:nvPr/>
          </p:nvSpPr>
          <p:spPr bwMode="auto">
            <a:xfrm>
              <a:off x="3180" y="2069"/>
              <a:ext cx="1361" cy="862"/>
            </a:xfrm>
            <a:prstGeom prst="line">
              <a:avLst/>
            </a:prstGeom>
            <a:noFill/>
            <a:ln w="38100">
              <a:solidFill>
                <a:srgbClr val="FF0000"/>
              </a:solidFill>
              <a:prstDash val="sysDot"/>
              <a:round/>
              <a:headEnd/>
              <a:tailEnd/>
            </a:ln>
          </p:spPr>
          <p:txBody>
            <a:bodyPr/>
            <a:lstStyle/>
            <a:p>
              <a:endParaRPr lang="en-US" dirty="0"/>
            </a:p>
          </p:txBody>
        </p:sp>
        <p:sp>
          <p:nvSpPr>
            <p:cNvPr id="58" name="Line 27"/>
            <p:cNvSpPr>
              <a:spLocks noChangeShapeType="1"/>
            </p:cNvSpPr>
            <p:nvPr/>
          </p:nvSpPr>
          <p:spPr bwMode="auto">
            <a:xfrm>
              <a:off x="4541" y="1707"/>
              <a:ext cx="0" cy="1542"/>
            </a:xfrm>
            <a:prstGeom prst="line">
              <a:avLst/>
            </a:prstGeom>
            <a:noFill/>
            <a:ln w="38100">
              <a:solidFill>
                <a:schemeClr val="tx1"/>
              </a:solidFill>
              <a:prstDash val="sysDot"/>
              <a:round/>
              <a:headEnd/>
              <a:tailEnd/>
            </a:ln>
          </p:spPr>
          <p:txBody>
            <a:bodyPr/>
            <a:lstStyle/>
            <a:p>
              <a:endParaRPr lang="en-US" dirty="0"/>
            </a:p>
          </p:txBody>
        </p:sp>
        <p:sp>
          <p:nvSpPr>
            <p:cNvPr id="59" name="Line 28"/>
            <p:cNvSpPr>
              <a:spLocks noChangeShapeType="1"/>
            </p:cNvSpPr>
            <p:nvPr/>
          </p:nvSpPr>
          <p:spPr bwMode="auto">
            <a:xfrm>
              <a:off x="4041" y="2996"/>
              <a:ext cx="318" cy="0"/>
            </a:xfrm>
            <a:prstGeom prst="line">
              <a:avLst/>
            </a:prstGeom>
            <a:noFill/>
            <a:ln w="57150">
              <a:solidFill>
                <a:srgbClr val="FF0000"/>
              </a:solidFill>
              <a:round/>
              <a:headEnd/>
              <a:tailEnd type="triangle" w="med" len="med"/>
            </a:ln>
          </p:spPr>
          <p:txBody>
            <a:bodyPr/>
            <a:lstStyle/>
            <a:p>
              <a:endParaRPr lang="en-US" dirty="0"/>
            </a:p>
          </p:txBody>
        </p:sp>
        <p:sp>
          <p:nvSpPr>
            <p:cNvPr id="60" name="Line 29"/>
            <p:cNvSpPr>
              <a:spLocks noChangeShapeType="1"/>
            </p:cNvSpPr>
            <p:nvPr/>
          </p:nvSpPr>
          <p:spPr bwMode="auto">
            <a:xfrm>
              <a:off x="3406" y="2996"/>
              <a:ext cx="318" cy="0"/>
            </a:xfrm>
            <a:prstGeom prst="line">
              <a:avLst/>
            </a:prstGeom>
            <a:noFill/>
            <a:ln w="57150">
              <a:solidFill>
                <a:srgbClr val="FF0000"/>
              </a:solidFill>
              <a:round/>
              <a:headEnd/>
              <a:tailEnd type="triangle" w="med" len="med"/>
            </a:ln>
          </p:spPr>
          <p:txBody>
            <a:bodyPr/>
            <a:lstStyle/>
            <a:p>
              <a:endParaRPr lang="en-US" dirty="0"/>
            </a:p>
          </p:txBody>
        </p:sp>
        <p:sp>
          <p:nvSpPr>
            <p:cNvPr id="62" name="Freeform 30"/>
            <p:cNvSpPr>
              <a:spLocks/>
            </p:cNvSpPr>
            <p:nvPr/>
          </p:nvSpPr>
          <p:spPr bwMode="auto">
            <a:xfrm>
              <a:off x="3470" y="1972"/>
              <a:ext cx="1043" cy="233"/>
            </a:xfrm>
            <a:custGeom>
              <a:avLst/>
              <a:gdLst>
                <a:gd name="T0" fmla="*/ 1043 w 1043"/>
                <a:gd name="T1" fmla="*/ 188 h 233"/>
                <a:gd name="T2" fmla="*/ 544 w 1043"/>
                <a:gd name="T3" fmla="*/ 7 h 233"/>
                <a:gd name="T4" fmla="*/ 0 w 1043"/>
                <a:gd name="T5" fmla="*/ 233 h 233"/>
                <a:gd name="T6" fmla="*/ 0 60000 65536"/>
                <a:gd name="T7" fmla="*/ 0 60000 65536"/>
                <a:gd name="T8" fmla="*/ 0 60000 65536"/>
                <a:gd name="T9" fmla="*/ 0 w 1043"/>
                <a:gd name="T10" fmla="*/ 0 h 233"/>
                <a:gd name="T11" fmla="*/ 1043 w 1043"/>
                <a:gd name="T12" fmla="*/ 233 h 233"/>
              </a:gdLst>
              <a:ahLst/>
              <a:cxnLst>
                <a:cxn ang="T6">
                  <a:pos x="T0" y="T1"/>
                </a:cxn>
                <a:cxn ang="T7">
                  <a:pos x="T2" y="T3"/>
                </a:cxn>
                <a:cxn ang="T8">
                  <a:pos x="T4" y="T5"/>
                </a:cxn>
              </a:cxnLst>
              <a:rect l="T9" t="T10" r="T11" b="T12"/>
              <a:pathLst>
                <a:path w="1043" h="233">
                  <a:moveTo>
                    <a:pt x="1043" y="188"/>
                  </a:moveTo>
                  <a:cubicBezTo>
                    <a:pt x="880" y="94"/>
                    <a:pt x="718" y="0"/>
                    <a:pt x="544" y="7"/>
                  </a:cubicBezTo>
                  <a:cubicBezTo>
                    <a:pt x="370" y="14"/>
                    <a:pt x="185" y="123"/>
                    <a:pt x="0" y="233"/>
                  </a:cubicBezTo>
                </a:path>
              </a:pathLst>
            </a:custGeom>
            <a:noFill/>
            <a:ln w="38100">
              <a:solidFill>
                <a:srgbClr val="FF0000"/>
              </a:solidFill>
              <a:round/>
              <a:headEnd/>
              <a:tailEnd type="triangle" w="med" len="med"/>
            </a:ln>
          </p:spPr>
          <p:txBody>
            <a:bodyPr/>
            <a:lstStyle/>
            <a:p>
              <a:endParaRPr lang="en-US" dirty="0"/>
            </a:p>
          </p:txBody>
        </p:sp>
      </p:grpSp>
      <p:sp>
        <p:nvSpPr>
          <p:cNvPr id="63" name="Line 31"/>
          <p:cNvSpPr>
            <a:spLocks noChangeShapeType="1"/>
          </p:cNvSpPr>
          <p:nvPr/>
        </p:nvSpPr>
        <p:spPr bwMode="auto">
          <a:xfrm flipV="1">
            <a:off x="9066496" y="6406769"/>
            <a:ext cx="0" cy="1008997"/>
          </a:xfrm>
          <a:prstGeom prst="line">
            <a:avLst/>
          </a:prstGeom>
          <a:noFill/>
          <a:ln w="9525">
            <a:solidFill>
              <a:schemeClr val="tx1"/>
            </a:solidFill>
            <a:round/>
            <a:headEnd/>
            <a:tailEnd type="triangle" w="med" len="med"/>
          </a:ln>
        </p:spPr>
        <p:txBody>
          <a:bodyPr/>
          <a:lstStyle/>
          <a:p>
            <a:endParaRPr lang="en-US" dirty="0"/>
          </a:p>
        </p:txBody>
      </p:sp>
      <p:sp>
        <p:nvSpPr>
          <p:cNvPr id="64" name="Text Box 32"/>
          <p:cNvSpPr txBox="1">
            <a:spLocks noChangeArrowheads="1"/>
          </p:cNvSpPr>
          <p:nvPr/>
        </p:nvSpPr>
        <p:spPr bwMode="auto">
          <a:xfrm>
            <a:off x="7654561" y="7289573"/>
            <a:ext cx="2851173" cy="969496"/>
          </a:xfrm>
          <a:prstGeom prst="rect">
            <a:avLst/>
          </a:prstGeom>
          <a:noFill/>
          <a:ln w="9525">
            <a:noFill/>
            <a:miter lim="800000"/>
            <a:headEnd/>
            <a:tailEnd/>
          </a:ln>
        </p:spPr>
        <p:txBody>
          <a:bodyPr wrap="square">
            <a:spAutoFit/>
          </a:bodyPr>
          <a:lstStyle/>
          <a:p>
            <a:r>
              <a:rPr lang="fr-CH" dirty="0" err="1"/>
              <a:t>resting</a:t>
            </a:r>
            <a:endParaRPr lang="fr-FR" dirty="0"/>
          </a:p>
        </p:txBody>
      </p:sp>
      <p:sp>
        <p:nvSpPr>
          <p:cNvPr id="65" name="Line 34"/>
          <p:cNvSpPr>
            <a:spLocks noChangeShapeType="1"/>
          </p:cNvSpPr>
          <p:nvPr/>
        </p:nvSpPr>
        <p:spPr bwMode="auto">
          <a:xfrm flipV="1">
            <a:off x="7578592" y="8161052"/>
            <a:ext cx="0" cy="1106488"/>
          </a:xfrm>
          <a:prstGeom prst="line">
            <a:avLst/>
          </a:prstGeom>
          <a:noFill/>
          <a:ln w="9525">
            <a:solidFill>
              <a:schemeClr val="tx1"/>
            </a:solidFill>
            <a:round/>
            <a:headEnd/>
            <a:tailEnd type="triangle" w="med" len="med"/>
          </a:ln>
        </p:spPr>
        <p:txBody>
          <a:bodyPr/>
          <a:lstStyle/>
          <a:p>
            <a:endParaRPr lang="en-US" dirty="0"/>
          </a:p>
        </p:txBody>
      </p:sp>
      <p:sp>
        <p:nvSpPr>
          <p:cNvPr id="66" name="Line 35"/>
          <p:cNvSpPr>
            <a:spLocks noChangeShapeType="1"/>
          </p:cNvSpPr>
          <p:nvPr/>
        </p:nvSpPr>
        <p:spPr bwMode="auto">
          <a:xfrm>
            <a:off x="7578592" y="8980202"/>
            <a:ext cx="4221164" cy="0"/>
          </a:xfrm>
          <a:prstGeom prst="line">
            <a:avLst/>
          </a:prstGeom>
          <a:noFill/>
          <a:ln w="9525">
            <a:solidFill>
              <a:schemeClr val="tx1"/>
            </a:solidFill>
            <a:round/>
            <a:headEnd/>
            <a:tailEnd type="triangle" w="med" len="med"/>
          </a:ln>
        </p:spPr>
        <p:txBody>
          <a:bodyPr/>
          <a:lstStyle/>
          <a:p>
            <a:endParaRPr lang="en-US" dirty="0"/>
          </a:p>
        </p:txBody>
      </p:sp>
      <p:sp>
        <p:nvSpPr>
          <p:cNvPr id="67" name="Text Box 36"/>
          <p:cNvSpPr txBox="1">
            <a:spLocks noChangeArrowheads="1"/>
          </p:cNvSpPr>
          <p:nvPr/>
        </p:nvSpPr>
        <p:spPr bwMode="auto">
          <a:xfrm>
            <a:off x="12168419" y="8619005"/>
            <a:ext cx="323487" cy="969496"/>
          </a:xfrm>
          <a:prstGeom prst="rect">
            <a:avLst/>
          </a:prstGeom>
          <a:noFill/>
          <a:ln w="9525">
            <a:noFill/>
            <a:miter lim="800000"/>
            <a:headEnd/>
            <a:tailEnd/>
          </a:ln>
        </p:spPr>
        <p:txBody>
          <a:bodyPr wrap="square">
            <a:spAutoFit/>
          </a:bodyPr>
          <a:lstStyle/>
          <a:p>
            <a:r>
              <a:rPr lang="fr-CH" i="1" dirty="0"/>
              <a:t>t</a:t>
            </a:r>
            <a:endParaRPr lang="fr-FR" i="1" dirty="0"/>
          </a:p>
        </p:txBody>
      </p:sp>
      <p:sp>
        <p:nvSpPr>
          <p:cNvPr id="68" name="Freeform 37"/>
          <p:cNvSpPr>
            <a:spLocks/>
          </p:cNvSpPr>
          <p:nvPr/>
        </p:nvSpPr>
        <p:spPr bwMode="auto">
          <a:xfrm>
            <a:off x="7865930" y="8764302"/>
            <a:ext cx="936625" cy="215900"/>
          </a:xfrm>
          <a:custGeom>
            <a:avLst/>
            <a:gdLst>
              <a:gd name="T0" fmla="*/ 0 w 590"/>
              <a:gd name="T1" fmla="*/ 0 h 136"/>
              <a:gd name="T2" fmla="*/ 2147483647 w 590"/>
              <a:gd name="T3" fmla="*/ 2147483647 h 136"/>
              <a:gd name="T4" fmla="*/ 2147483647 w 590"/>
              <a:gd name="T5" fmla="*/ 2147483647 h 136"/>
              <a:gd name="T6" fmla="*/ 0 60000 65536"/>
              <a:gd name="T7" fmla="*/ 0 60000 65536"/>
              <a:gd name="T8" fmla="*/ 0 60000 65536"/>
              <a:gd name="T9" fmla="*/ 0 w 590"/>
              <a:gd name="T10" fmla="*/ 0 h 136"/>
              <a:gd name="T11" fmla="*/ 590 w 590"/>
              <a:gd name="T12" fmla="*/ 136 h 136"/>
            </a:gdLst>
            <a:ahLst/>
            <a:cxnLst>
              <a:cxn ang="T6">
                <a:pos x="T0" y="T1"/>
              </a:cxn>
              <a:cxn ang="T7">
                <a:pos x="T2" y="T3"/>
              </a:cxn>
              <a:cxn ang="T8">
                <a:pos x="T4" y="T5"/>
              </a:cxn>
            </a:cxnLst>
            <a:rect l="T9" t="T10" r="T11" b="T12"/>
            <a:pathLst>
              <a:path w="590" h="136">
                <a:moveTo>
                  <a:pt x="0" y="0"/>
                </a:moveTo>
                <a:cubicBezTo>
                  <a:pt x="19" y="34"/>
                  <a:pt x="38" y="68"/>
                  <a:pt x="136" y="91"/>
                </a:cubicBezTo>
                <a:cubicBezTo>
                  <a:pt x="234" y="114"/>
                  <a:pt x="412" y="125"/>
                  <a:pt x="590" y="136"/>
                </a:cubicBezTo>
              </a:path>
            </a:pathLst>
          </a:custGeom>
          <a:noFill/>
          <a:ln w="9525">
            <a:solidFill>
              <a:srgbClr val="FF0000"/>
            </a:solidFill>
            <a:round/>
            <a:headEnd/>
            <a:tailEnd/>
          </a:ln>
        </p:spPr>
        <p:txBody>
          <a:bodyPr/>
          <a:lstStyle/>
          <a:p>
            <a:endParaRPr lang="en-US" dirty="0"/>
          </a:p>
        </p:txBody>
      </p:sp>
      <p:sp>
        <p:nvSpPr>
          <p:cNvPr id="69" name="Freeform 38"/>
          <p:cNvSpPr>
            <a:spLocks/>
          </p:cNvSpPr>
          <p:nvPr/>
        </p:nvSpPr>
        <p:spPr bwMode="auto">
          <a:xfrm flipV="1">
            <a:off x="9666155" y="8980202"/>
            <a:ext cx="936625" cy="215900"/>
          </a:xfrm>
          <a:custGeom>
            <a:avLst/>
            <a:gdLst>
              <a:gd name="T0" fmla="*/ 0 w 590"/>
              <a:gd name="T1" fmla="*/ 0 h 136"/>
              <a:gd name="T2" fmla="*/ 2147483647 w 590"/>
              <a:gd name="T3" fmla="*/ 2147483647 h 136"/>
              <a:gd name="T4" fmla="*/ 2147483647 w 590"/>
              <a:gd name="T5" fmla="*/ 2147483647 h 136"/>
              <a:gd name="T6" fmla="*/ 0 60000 65536"/>
              <a:gd name="T7" fmla="*/ 0 60000 65536"/>
              <a:gd name="T8" fmla="*/ 0 60000 65536"/>
              <a:gd name="T9" fmla="*/ 0 w 590"/>
              <a:gd name="T10" fmla="*/ 0 h 136"/>
              <a:gd name="T11" fmla="*/ 590 w 590"/>
              <a:gd name="T12" fmla="*/ 136 h 136"/>
            </a:gdLst>
            <a:ahLst/>
            <a:cxnLst>
              <a:cxn ang="T6">
                <a:pos x="T0" y="T1"/>
              </a:cxn>
              <a:cxn ang="T7">
                <a:pos x="T2" y="T3"/>
              </a:cxn>
              <a:cxn ang="T8">
                <a:pos x="T4" y="T5"/>
              </a:cxn>
            </a:cxnLst>
            <a:rect l="T9" t="T10" r="T11" b="T12"/>
            <a:pathLst>
              <a:path w="590" h="136">
                <a:moveTo>
                  <a:pt x="0" y="0"/>
                </a:moveTo>
                <a:cubicBezTo>
                  <a:pt x="19" y="34"/>
                  <a:pt x="38" y="68"/>
                  <a:pt x="136" y="91"/>
                </a:cubicBezTo>
                <a:cubicBezTo>
                  <a:pt x="234" y="114"/>
                  <a:pt x="412" y="125"/>
                  <a:pt x="590" y="136"/>
                </a:cubicBezTo>
              </a:path>
            </a:pathLst>
          </a:custGeom>
          <a:noFill/>
          <a:ln w="9525">
            <a:solidFill>
              <a:srgbClr val="FF0000"/>
            </a:solidFill>
            <a:round/>
            <a:headEnd/>
            <a:tailEnd/>
          </a:ln>
        </p:spPr>
        <p:txBody>
          <a:bodyPr/>
          <a:lstStyle/>
          <a:p>
            <a:endParaRPr lang="en-US" dirty="0"/>
          </a:p>
        </p:txBody>
      </p:sp>
      <p:sp>
        <p:nvSpPr>
          <p:cNvPr id="71" name="Line 39"/>
          <p:cNvSpPr>
            <a:spLocks noChangeShapeType="1"/>
          </p:cNvSpPr>
          <p:nvPr/>
        </p:nvSpPr>
        <p:spPr bwMode="auto">
          <a:xfrm>
            <a:off x="7578592" y="8980202"/>
            <a:ext cx="287338" cy="0"/>
          </a:xfrm>
          <a:prstGeom prst="line">
            <a:avLst/>
          </a:prstGeom>
          <a:noFill/>
          <a:ln w="9525">
            <a:solidFill>
              <a:srgbClr val="FF0000"/>
            </a:solidFill>
            <a:round/>
            <a:headEnd/>
            <a:tailEnd/>
          </a:ln>
        </p:spPr>
        <p:txBody>
          <a:bodyPr/>
          <a:lstStyle/>
          <a:p>
            <a:endParaRPr lang="en-US" dirty="0"/>
          </a:p>
        </p:txBody>
      </p:sp>
      <p:sp>
        <p:nvSpPr>
          <p:cNvPr id="74" name="Line 40"/>
          <p:cNvSpPr>
            <a:spLocks noChangeShapeType="1"/>
          </p:cNvSpPr>
          <p:nvPr/>
        </p:nvSpPr>
        <p:spPr bwMode="auto">
          <a:xfrm>
            <a:off x="8802555" y="8980202"/>
            <a:ext cx="863600" cy="0"/>
          </a:xfrm>
          <a:prstGeom prst="line">
            <a:avLst/>
          </a:prstGeom>
          <a:noFill/>
          <a:ln w="9525">
            <a:solidFill>
              <a:srgbClr val="FF0000"/>
            </a:solidFill>
            <a:round/>
            <a:headEnd/>
            <a:tailEnd/>
          </a:ln>
        </p:spPr>
        <p:txBody>
          <a:bodyPr/>
          <a:lstStyle/>
          <a:p>
            <a:endParaRPr lang="en-US" dirty="0"/>
          </a:p>
        </p:txBody>
      </p:sp>
      <p:grpSp>
        <p:nvGrpSpPr>
          <p:cNvPr id="5" name="Group 64"/>
          <p:cNvGrpSpPr>
            <a:grpSpLocks/>
          </p:cNvGrpSpPr>
          <p:nvPr/>
        </p:nvGrpSpPr>
        <p:grpSpPr bwMode="auto">
          <a:xfrm>
            <a:off x="14938194" y="7151909"/>
            <a:ext cx="5881651" cy="2351335"/>
            <a:chOff x="2811" y="3249"/>
            <a:chExt cx="2654" cy="1088"/>
          </a:xfrm>
        </p:grpSpPr>
        <p:sp>
          <p:nvSpPr>
            <p:cNvPr id="79" name="Text Box 41"/>
            <p:cNvSpPr txBox="1">
              <a:spLocks noChangeArrowheads="1"/>
            </p:cNvSpPr>
            <p:nvPr/>
          </p:nvSpPr>
          <p:spPr bwMode="auto">
            <a:xfrm>
              <a:off x="2811" y="3462"/>
              <a:ext cx="212" cy="288"/>
            </a:xfrm>
            <a:prstGeom prst="rect">
              <a:avLst/>
            </a:prstGeom>
            <a:noFill/>
            <a:ln w="9525">
              <a:noFill/>
              <a:miter lim="800000"/>
              <a:headEnd/>
              <a:tailEnd/>
            </a:ln>
          </p:spPr>
          <p:txBody>
            <a:bodyPr wrap="none">
              <a:spAutoFit/>
            </a:bodyPr>
            <a:lstStyle/>
            <a:p>
              <a:r>
                <a:rPr lang="fr-CH" i="1" dirty="0"/>
                <a:t>u</a:t>
              </a:r>
              <a:endParaRPr lang="fr-FR" i="1" dirty="0"/>
            </a:p>
          </p:txBody>
        </p:sp>
        <p:graphicFrame>
          <p:nvGraphicFramePr>
            <p:cNvPr id="85" name="Object 42"/>
            <p:cNvGraphicFramePr>
              <a:graphicFrameLocks noChangeAspect="1"/>
            </p:cNvGraphicFramePr>
            <p:nvPr/>
          </p:nvGraphicFramePr>
          <p:xfrm>
            <a:off x="5225" y="3669"/>
            <a:ext cx="240" cy="305"/>
          </p:xfrm>
          <a:graphic>
            <a:graphicData uri="http://schemas.openxmlformats.org/presentationml/2006/ole">
              <mc:AlternateContent xmlns:mc="http://schemas.openxmlformats.org/markup-compatibility/2006">
                <mc:Choice xmlns:v="urn:schemas-microsoft-com:vml" Requires="v">
                  <p:oleObj spid="_x0000_s159947" name="Equation" r:id="rId14" imgW="139680" imgH="177480" progId="Equation.3">
                    <p:embed/>
                  </p:oleObj>
                </mc:Choice>
                <mc:Fallback>
                  <p:oleObj name="Equation" r:id="rId14" imgW="139680" imgH="177480" progId="Equation.3">
                    <p:embed/>
                    <p:pic>
                      <p:nvPicPr>
                        <p:cNvPr id="0" name="Object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25" y="3669"/>
                          <a:ext cx="240"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86" name="Text Box 43"/>
            <p:cNvSpPr txBox="1">
              <a:spLocks noChangeArrowheads="1"/>
            </p:cNvSpPr>
            <p:nvPr/>
          </p:nvSpPr>
          <p:spPr bwMode="auto">
            <a:xfrm>
              <a:off x="3515" y="3249"/>
              <a:ext cx="839" cy="288"/>
            </a:xfrm>
            <a:prstGeom prst="rect">
              <a:avLst/>
            </a:prstGeom>
            <a:noFill/>
            <a:ln w="9525">
              <a:noFill/>
              <a:miter lim="800000"/>
              <a:headEnd/>
              <a:tailEnd/>
            </a:ln>
          </p:spPr>
          <p:txBody>
            <a:bodyPr wrap="none">
              <a:spAutoFit/>
            </a:bodyPr>
            <a:lstStyle/>
            <a:p>
              <a:r>
                <a:rPr lang="fr-CH"/>
                <a:t>repetitive</a:t>
              </a:r>
              <a:endParaRPr lang="fr-FR"/>
            </a:p>
          </p:txBody>
        </p:sp>
        <p:sp>
          <p:nvSpPr>
            <p:cNvPr id="99" name="Line 44"/>
            <p:cNvSpPr>
              <a:spLocks noChangeShapeType="1"/>
            </p:cNvSpPr>
            <p:nvPr/>
          </p:nvSpPr>
          <p:spPr bwMode="auto">
            <a:xfrm flipV="1">
              <a:off x="3177" y="3640"/>
              <a:ext cx="0" cy="697"/>
            </a:xfrm>
            <a:prstGeom prst="line">
              <a:avLst/>
            </a:prstGeom>
            <a:noFill/>
            <a:ln w="9525">
              <a:solidFill>
                <a:schemeClr val="tx1"/>
              </a:solidFill>
              <a:round/>
              <a:headEnd/>
              <a:tailEnd type="triangle" w="med" len="med"/>
            </a:ln>
          </p:spPr>
          <p:txBody>
            <a:bodyPr/>
            <a:lstStyle/>
            <a:p>
              <a:endParaRPr lang="en-US" dirty="0"/>
            </a:p>
          </p:txBody>
        </p:sp>
        <p:sp>
          <p:nvSpPr>
            <p:cNvPr id="104" name="Line 45"/>
            <p:cNvSpPr>
              <a:spLocks noChangeShapeType="1"/>
            </p:cNvSpPr>
            <p:nvPr/>
          </p:nvSpPr>
          <p:spPr bwMode="auto">
            <a:xfrm>
              <a:off x="3177" y="4069"/>
              <a:ext cx="2132" cy="0"/>
            </a:xfrm>
            <a:prstGeom prst="line">
              <a:avLst/>
            </a:prstGeom>
            <a:noFill/>
            <a:ln w="9525">
              <a:solidFill>
                <a:schemeClr val="tx1"/>
              </a:solidFill>
              <a:round/>
              <a:headEnd/>
              <a:tailEnd type="triangle" w="med" len="med"/>
            </a:ln>
          </p:spPr>
          <p:txBody>
            <a:bodyPr/>
            <a:lstStyle/>
            <a:p>
              <a:endParaRPr lang="en-US" dirty="0"/>
            </a:p>
          </p:txBody>
        </p:sp>
        <p:sp>
          <p:nvSpPr>
            <p:cNvPr id="105" name="Text Box 46"/>
            <p:cNvSpPr txBox="1">
              <a:spLocks noChangeArrowheads="1"/>
            </p:cNvSpPr>
            <p:nvPr/>
          </p:nvSpPr>
          <p:spPr bwMode="auto">
            <a:xfrm>
              <a:off x="5296" y="3991"/>
              <a:ext cx="169" cy="288"/>
            </a:xfrm>
            <a:prstGeom prst="rect">
              <a:avLst/>
            </a:prstGeom>
            <a:noFill/>
            <a:ln w="9525">
              <a:noFill/>
              <a:miter lim="800000"/>
              <a:headEnd/>
              <a:tailEnd/>
            </a:ln>
          </p:spPr>
          <p:txBody>
            <a:bodyPr wrap="none">
              <a:spAutoFit/>
            </a:bodyPr>
            <a:lstStyle/>
            <a:p>
              <a:r>
                <a:rPr lang="fr-CH" i="1"/>
                <a:t>t</a:t>
              </a:r>
              <a:endParaRPr lang="fr-FR" i="1"/>
            </a:p>
          </p:txBody>
        </p:sp>
        <p:sp>
          <p:nvSpPr>
            <p:cNvPr id="106" name="Freeform 51"/>
            <p:cNvSpPr>
              <a:spLocks/>
            </p:cNvSpPr>
            <p:nvPr/>
          </p:nvSpPr>
          <p:spPr bwMode="auto">
            <a:xfrm>
              <a:off x="3197"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07" name="Freeform 52"/>
            <p:cNvSpPr>
              <a:spLocks/>
            </p:cNvSpPr>
            <p:nvPr/>
          </p:nvSpPr>
          <p:spPr bwMode="auto">
            <a:xfrm>
              <a:off x="3515"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08" name="Freeform 53"/>
            <p:cNvSpPr>
              <a:spLocks/>
            </p:cNvSpPr>
            <p:nvPr/>
          </p:nvSpPr>
          <p:spPr bwMode="auto">
            <a:xfrm>
              <a:off x="3833"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09" name="Freeform 54"/>
            <p:cNvSpPr>
              <a:spLocks/>
            </p:cNvSpPr>
            <p:nvPr/>
          </p:nvSpPr>
          <p:spPr bwMode="auto">
            <a:xfrm>
              <a:off x="4150"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10" name="Freeform 55"/>
            <p:cNvSpPr>
              <a:spLocks/>
            </p:cNvSpPr>
            <p:nvPr/>
          </p:nvSpPr>
          <p:spPr bwMode="auto">
            <a:xfrm>
              <a:off x="4468"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11" name="Freeform 56"/>
            <p:cNvSpPr>
              <a:spLocks/>
            </p:cNvSpPr>
            <p:nvPr/>
          </p:nvSpPr>
          <p:spPr bwMode="auto">
            <a:xfrm>
              <a:off x="4785" y="3835"/>
              <a:ext cx="318" cy="317"/>
            </a:xfrm>
            <a:custGeom>
              <a:avLst/>
              <a:gdLst>
                <a:gd name="T0" fmla="*/ 0 w 318"/>
                <a:gd name="T1" fmla="*/ 317 h 317"/>
                <a:gd name="T2" fmla="*/ 136 w 318"/>
                <a:gd name="T3" fmla="*/ 90 h 317"/>
                <a:gd name="T4" fmla="*/ 318 w 318"/>
                <a:gd name="T5" fmla="*/ 0 h 317"/>
                <a:gd name="T6" fmla="*/ 0 60000 65536"/>
                <a:gd name="T7" fmla="*/ 0 60000 65536"/>
                <a:gd name="T8" fmla="*/ 0 60000 65536"/>
                <a:gd name="T9" fmla="*/ 0 w 318"/>
                <a:gd name="T10" fmla="*/ 0 h 317"/>
                <a:gd name="T11" fmla="*/ 318 w 318"/>
                <a:gd name="T12" fmla="*/ 317 h 317"/>
              </a:gdLst>
              <a:ahLst/>
              <a:cxnLst>
                <a:cxn ang="T6">
                  <a:pos x="T0" y="T1"/>
                </a:cxn>
                <a:cxn ang="T7">
                  <a:pos x="T2" y="T3"/>
                </a:cxn>
                <a:cxn ang="T8">
                  <a:pos x="T4" y="T5"/>
                </a:cxn>
              </a:cxnLst>
              <a:rect l="T9" t="T10" r="T11" b="T12"/>
              <a:pathLst>
                <a:path w="318" h="317">
                  <a:moveTo>
                    <a:pt x="0" y="317"/>
                  </a:moveTo>
                  <a:cubicBezTo>
                    <a:pt x="41" y="230"/>
                    <a:pt x="83" y="143"/>
                    <a:pt x="136" y="90"/>
                  </a:cubicBezTo>
                  <a:cubicBezTo>
                    <a:pt x="189" y="37"/>
                    <a:pt x="253" y="18"/>
                    <a:pt x="318" y="0"/>
                  </a:cubicBezTo>
                </a:path>
              </a:pathLst>
            </a:custGeom>
            <a:noFill/>
            <a:ln w="9525">
              <a:solidFill>
                <a:srgbClr val="FF0000"/>
              </a:solidFill>
              <a:round/>
              <a:headEnd/>
              <a:tailEnd/>
            </a:ln>
          </p:spPr>
          <p:txBody>
            <a:bodyPr/>
            <a:lstStyle/>
            <a:p>
              <a:endParaRPr lang="en-US" dirty="0"/>
            </a:p>
          </p:txBody>
        </p:sp>
        <p:sp>
          <p:nvSpPr>
            <p:cNvPr id="112" name="Line 57"/>
            <p:cNvSpPr>
              <a:spLocks noChangeShapeType="1"/>
            </p:cNvSpPr>
            <p:nvPr/>
          </p:nvSpPr>
          <p:spPr bwMode="auto">
            <a:xfrm>
              <a:off x="3152" y="3838"/>
              <a:ext cx="2041" cy="0"/>
            </a:xfrm>
            <a:prstGeom prst="line">
              <a:avLst/>
            </a:prstGeom>
            <a:noFill/>
            <a:ln w="9525">
              <a:solidFill>
                <a:schemeClr val="tx1"/>
              </a:solidFill>
              <a:prstDash val="dash"/>
              <a:round/>
              <a:headEnd/>
              <a:tailEnd/>
            </a:ln>
          </p:spPr>
          <p:txBody>
            <a:bodyPr/>
            <a:lstStyle/>
            <a:p>
              <a:endParaRPr lang="en-US" dirty="0"/>
            </a:p>
          </p:txBody>
        </p:sp>
        <p:sp>
          <p:nvSpPr>
            <p:cNvPr id="113" name="Line 58"/>
            <p:cNvSpPr>
              <a:spLocks noChangeShapeType="1"/>
            </p:cNvSpPr>
            <p:nvPr/>
          </p:nvSpPr>
          <p:spPr bwMode="auto">
            <a:xfrm flipV="1">
              <a:off x="3515" y="3653"/>
              <a:ext cx="0" cy="182"/>
            </a:xfrm>
            <a:prstGeom prst="line">
              <a:avLst/>
            </a:prstGeom>
            <a:noFill/>
            <a:ln w="9525">
              <a:solidFill>
                <a:srgbClr val="009900"/>
              </a:solidFill>
              <a:round/>
              <a:headEnd/>
              <a:tailEnd type="triangle" w="med" len="med"/>
            </a:ln>
          </p:spPr>
          <p:txBody>
            <a:bodyPr/>
            <a:lstStyle/>
            <a:p>
              <a:endParaRPr lang="en-US" dirty="0"/>
            </a:p>
          </p:txBody>
        </p:sp>
        <p:sp>
          <p:nvSpPr>
            <p:cNvPr id="114" name="Line 59"/>
            <p:cNvSpPr>
              <a:spLocks noChangeShapeType="1"/>
            </p:cNvSpPr>
            <p:nvPr/>
          </p:nvSpPr>
          <p:spPr bwMode="auto">
            <a:xfrm flipV="1">
              <a:off x="3833" y="3653"/>
              <a:ext cx="0" cy="182"/>
            </a:xfrm>
            <a:prstGeom prst="line">
              <a:avLst/>
            </a:prstGeom>
            <a:noFill/>
            <a:ln w="9525">
              <a:solidFill>
                <a:srgbClr val="009900"/>
              </a:solidFill>
              <a:round/>
              <a:headEnd/>
              <a:tailEnd type="triangle" w="med" len="med"/>
            </a:ln>
          </p:spPr>
          <p:txBody>
            <a:bodyPr/>
            <a:lstStyle/>
            <a:p>
              <a:endParaRPr lang="en-US" dirty="0"/>
            </a:p>
          </p:txBody>
        </p:sp>
        <p:sp>
          <p:nvSpPr>
            <p:cNvPr id="115" name="Line 60"/>
            <p:cNvSpPr>
              <a:spLocks noChangeShapeType="1"/>
            </p:cNvSpPr>
            <p:nvPr/>
          </p:nvSpPr>
          <p:spPr bwMode="auto">
            <a:xfrm flipV="1">
              <a:off x="4195" y="3653"/>
              <a:ext cx="0" cy="182"/>
            </a:xfrm>
            <a:prstGeom prst="line">
              <a:avLst/>
            </a:prstGeom>
            <a:noFill/>
            <a:ln w="9525">
              <a:solidFill>
                <a:srgbClr val="009900"/>
              </a:solidFill>
              <a:round/>
              <a:headEnd/>
              <a:tailEnd type="triangle" w="med" len="med"/>
            </a:ln>
          </p:spPr>
          <p:txBody>
            <a:bodyPr/>
            <a:lstStyle/>
            <a:p>
              <a:endParaRPr lang="en-US" dirty="0"/>
            </a:p>
          </p:txBody>
        </p:sp>
        <p:sp>
          <p:nvSpPr>
            <p:cNvPr id="116" name="Line 61"/>
            <p:cNvSpPr>
              <a:spLocks noChangeShapeType="1"/>
            </p:cNvSpPr>
            <p:nvPr/>
          </p:nvSpPr>
          <p:spPr bwMode="auto">
            <a:xfrm flipV="1">
              <a:off x="4513" y="3653"/>
              <a:ext cx="0" cy="182"/>
            </a:xfrm>
            <a:prstGeom prst="line">
              <a:avLst/>
            </a:prstGeom>
            <a:noFill/>
            <a:ln w="9525">
              <a:solidFill>
                <a:srgbClr val="009900"/>
              </a:solidFill>
              <a:round/>
              <a:headEnd/>
              <a:tailEnd type="triangle" w="med" len="med"/>
            </a:ln>
          </p:spPr>
          <p:txBody>
            <a:bodyPr/>
            <a:lstStyle/>
            <a:p>
              <a:endParaRPr lang="en-US" dirty="0"/>
            </a:p>
          </p:txBody>
        </p:sp>
        <p:sp>
          <p:nvSpPr>
            <p:cNvPr id="117" name="Line 62"/>
            <p:cNvSpPr>
              <a:spLocks noChangeShapeType="1"/>
            </p:cNvSpPr>
            <p:nvPr/>
          </p:nvSpPr>
          <p:spPr bwMode="auto">
            <a:xfrm flipV="1">
              <a:off x="4830" y="3653"/>
              <a:ext cx="0" cy="182"/>
            </a:xfrm>
            <a:prstGeom prst="line">
              <a:avLst/>
            </a:prstGeom>
            <a:noFill/>
            <a:ln w="9525">
              <a:solidFill>
                <a:srgbClr val="009900"/>
              </a:solidFill>
              <a:round/>
              <a:headEnd/>
              <a:tailEnd type="triangle" w="med" len="med"/>
            </a:ln>
          </p:spPr>
          <p:txBody>
            <a:bodyPr/>
            <a:lstStyle/>
            <a:p>
              <a:endParaRPr lang="en-US" dirty="0"/>
            </a:p>
          </p:txBody>
        </p:sp>
        <p:sp>
          <p:nvSpPr>
            <p:cNvPr id="118" name="Line 63"/>
            <p:cNvSpPr>
              <a:spLocks noChangeShapeType="1"/>
            </p:cNvSpPr>
            <p:nvPr/>
          </p:nvSpPr>
          <p:spPr bwMode="auto">
            <a:xfrm flipV="1">
              <a:off x="5148" y="3653"/>
              <a:ext cx="0" cy="182"/>
            </a:xfrm>
            <a:prstGeom prst="line">
              <a:avLst/>
            </a:prstGeom>
            <a:noFill/>
            <a:ln w="9525">
              <a:solidFill>
                <a:srgbClr val="009900"/>
              </a:solidFill>
              <a:round/>
              <a:headEnd/>
              <a:tailEnd type="triangle" w="med" len="med"/>
            </a:ln>
          </p:spPr>
          <p:txBody>
            <a:bodyPr/>
            <a:lstStyle/>
            <a:p>
              <a:endParaRPr lang="en-US" dirty="0"/>
            </a:p>
          </p:txBody>
        </p:sp>
      </p:grpSp>
      <p:graphicFrame>
        <p:nvGraphicFramePr>
          <p:cNvPr id="89098" name="Object 5"/>
          <p:cNvGraphicFramePr>
            <a:graphicFrameLocks noChangeAspect="1"/>
          </p:cNvGraphicFramePr>
          <p:nvPr/>
        </p:nvGraphicFramePr>
        <p:xfrm>
          <a:off x="0" y="3983754"/>
          <a:ext cx="6701356" cy="1554642"/>
        </p:xfrm>
        <a:graphic>
          <a:graphicData uri="http://schemas.openxmlformats.org/presentationml/2006/ole">
            <mc:AlternateContent xmlns:mc="http://schemas.openxmlformats.org/markup-compatibility/2006">
              <mc:Choice xmlns:v="urn:schemas-microsoft-com:vml" Requires="v">
                <p:oleObj spid="_x0000_s159948" name="Equation" r:id="rId15" imgW="1688760" imgH="393480" progId="Equation.3">
                  <p:embed/>
                </p:oleObj>
              </mc:Choice>
              <mc:Fallback>
                <p:oleObj name="Equation" r:id="rId15" imgW="1688760" imgH="393480" progId="Equation.3">
                  <p:embed/>
                  <p:pic>
                    <p:nvPicPr>
                      <p:cNvPr id="0"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3983754"/>
                        <a:ext cx="6701356" cy="1554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7">
            <p14:nvContentPartPr>
              <p14:cNvPr id="6" name="墨迹 5">
                <a:extLst>
                  <a:ext uri="{FF2B5EF4-FFF2-40B4-BE49-F238E27FC236}">
                    <a16:creationId xmlns:a16="http://schemas.microsoft.com/office/drawing/2014/main" id="{4920C0A2-82E1-4983-ABB3-2D8F7F872966}"/>
                  </a:ext>
                </a:extLst>
              </p14:cNvPr>
              <p14:cNvContentPartPr/>
              <p14:nvPr/>
            </p14:nvContentPartPr>
            <p14:xfrm>
              <a:off x="12582360" y="4456440"/>
              <a:ext cx="2791440" cy="2363400"/>
            </p14:xfrm>
          </p:contentPart>
        </mc:Choice>
        <mc:Fallback xmlns="">
          <p:pic>
            <p:nvPicPr>
              <p:cNvPr id="6" name="墨迹 5">
                <a:extLst>
                  <a:ext uri="{FF2B5EF4-FFF2-40B4-BE49-F238E27FC236}">
                    <a16:creationId xmlns:a16="http://schemas.microsoft.com/office/drawing/2014/main" id="{4920C0A2-82E1-4983-ABB3-2D8F7F872966}"/>
                  </a:ext>
                </a:extLst>
              </p:cNvPr>
              <p:cNvPicPr/>
              <p:nvPr/>
            </p:nvPicPr>
            <p:blipFill>
              <a:blip r:embed="rId18"/>
              <a:stretch>
                <a:fillRect/>
              </a:stretch>
            </p:blipFill>
            <p:spPr>
              <a:xfrm>
                <a:off x="12573000" y="4447080"/>
                <a:ext cx="2810160" cy="23821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63" grpId="0" animBg="1"/>
      <p:bldP spid="6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1.4. Nonlinear Integrate-and Fire</a:t>
            </a:r>
          </a:p>
        </p:txBody>
      </p:sp>
      <p:graphicFrame>
        <p:nvGraphicFramePr>
          <p:cNvPr id="36" name="Object 5"/>
          <p:cNvGraphicFramePr>
            <a:graphicFrameLocks noChangeAspect="1"/>
          </p:cNvGraphicFramePr>
          <p:nvPr/>
        </p:nvGraphicFramePr>
        <p:xfrm>
          <a:off x="1063374" y="5912032"/>
          <a:ext cx="6468395" cy="1865138"/>
        </p:xfrm>
        <a:graphic>
          <a:graphicData uri="http://schemas.openxmlformats.org/presentationml/2006/ole">
            <mc:AlternateContent xmlns:mc="http://schemas.openxmlformats.org/markup-compatibility/2006">
              <mc:Choice xmlns:v="urn:schemas-microsoft-com:vml" Requires="v">
                <p:oleObj spid="_x0000_s160854" name="Equation" r:id="rId4" imgW="1358640" imgH="393480" progId="Equation.3">
                  <p:embed/>
                </p:oleObj>
              </mc:Choice>
              <mc:Fallback>
                <p:oleObj name="Equation" r:id="rId4" imgW="1358640" imgH="39348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374" y="5912032"/>
                        <a:ext cx="6468395" cy="18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37" name="Object 6"/>
          <p:cNvGraphicFramePr>
            <a:graphicFrameLocks noChangeAspect="1"/>
          </p:cNvGraphicFramePr>
          <p:nvPr/>
        </p:nvGraphicFramePr>
        <p:xfrm>
          <a:off x="1063374" y="2405752"/>
          <a:ext cx="7569433" cy="1756026"/>
        </p:xfrm>
        <a:graphic>
          <a:graphicData uri="http://schemas.openxmlformats.org/presentationml/2006/ole">
            <mc:AlternateContent xmlns:mc="http://schemas.openxmlformats.org/markup-compatibility/2006">
              <mc:Choice xmlns:v="urn:schemas-microsoft-com:vml" Requires="v">
                <p:oleObj spid="_x0000_s160855" name="Equation" r:id="rId6" imgW="1688760" imgH="393480" progId="Equation.3">
                  <p:embed/>
                </p:oleObj>
              </mc:Choice>
              <mc:Fallback>
                <p:oleObj name="Equation" r:id="rId6" imgW="1688760" imgH="39348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3374" y="2405752"/>
                        <a:ext cx="7569433" cy="175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38" name="Text Box 7"/>
          <p:cNvSpPr txBox="1">
            <a:spLocks noChangeArrowheads="1"/>
          </p:cNvSpPr>
          <p:nvPr/>
        </p:nvSpPr>
        <p:spPr bwMode="auto">
          <a:xfrm>
            <a:off x="371224" y="1948552"/>
            <a:ext cx="692150" cy="457200"/>
          </a:xfrm>
          <a:prstGeom prst="rect">
            <a:avLst/>
          </a:prstGeom>
          <a:noFill/>
          <a:ln w="9525">
            <a:noFill/>
            <a:miter lim="800000"/>
            <a:headEnd/>
            <a:tailEnd/>
          </a:ln>
        </p:spPr>
        <p:txBody>
          <a:bodyPr wrap="none">
            <a:spAutoFit/>
          </a:bodyPr>
          <a:lstStyle/>
          <a:p>
            <a:r>
              <a:rPr lang="fr-CH" b="1" dirty="0"/>
              <a:t>LIF</a:t>
            </a:r>
            <a:endParaRPr lang="fr-FR" b="1" dirty="0"/>
          </a:p>
        </p:txBody>
      </p:sp>
      <p:sp>
        <p:nvSpPr>
          <p:cNvPr id="39" name="Text Box 8"/>
          <p:cNvSpPr txBox="1">
            <a:spLocks noChangeArrowheads="1"/>
          </p:cNvSpPr>
          <p:nvPr/>
        </p:nvSpPr>
        <p:spPr bwMode="auto">
          <a:xfrm>
            <a:off x="371224" y="4865290"/>
            <a:ext cx="912812" cy="457200"/>
          </a:xfrm>
          <a:prstGeom prst="rect">
            <a:avLst/>
          </a:prstGeom>
          <a:noFill/>
          <a:ln w="9525">
            <a:noFill/>
            <a:miter lim="800000"/>
            <a:headEnd/>
            <a:tailEnd/>
          </a:ln>
        </p:spPr>
        <p:txBody>
          <a:bodyPr wrap="none">
            <a:spAutoFit/>
          </a:bodyPr>
          <a:lstStyle/>
          <a:p>
            <a:r>
              <a:rPr lang="fr-CH" b="1" dirty="0"/>
              <a:t>NLIF</a:t>
            </a:r>
            <a:endParaRPr lang="fr-FR" b="1" dirty="0"/>
          </a:p>
        </p:txBody>
      </p:sp>
      <p:grpSp>
        <p:nvGrpSpPr>
          <p:cNvPr id="2" name="Group 9"/>
          <p:cNvGrpSpPr>
            <a:grpSpLocks/>
          </p:cNvGrpSpPr>
          <p:nvPr/>
        </p:nvGrpSpPr>
        <p:grpSpPr bwMode="auto">
          <a:xfrm>
            <a:off x="697827" y="7825296"/>
            <a:ext cx="4975224" cy="2124072"/>
            <a:chOff x="1789" y="3488"/>
            <a:chExt cx="3134" cy="1338"/>
          </a:xfrm>
        </p:grpSpPr>
        <p:graphicFrame>
          <p:nvGraphicFramePr>
            <p:cNvPr id="41" name="Object 10"/>
            <p:cNvGraphicFramePr>
              <a:graphicFrameLocks noChangeAspect="1"/>
            </p:cNvGraphicFramePr>
            <p:nvPr/>
          </p:nvGraphicFramePr>
          <p:xfrm>
            <a:off x="2863" y="4111"/>
            <a:ext cx="2060" cy="715"/>
          </p:xfrm>
          <a:graphic>
            <a:graphicData uri="http://schemas.openxmlformats.org/presentationml/2006/ole">
              <mc:AlternateContent xmlns:mc="http://schemas.openxmlformats.org/markup-compatibility/2006">
                <mc:Choice xmlns:v="urn:schemas-microsoft-com:vml" Requires="v">
                  <p:oleObj spid="_x0000_s160856" name="Equation" r:id="rId8" imgW="545760" imgH="190440" progId="Equation.3">
                    <p:embed/>
                  </p:oleObj>
                </mc:Choice>
                <mc:Fallback>
                  <p:oleObj name="Equation" r:id="rId8" imgW="545760" imgH="19044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3" y="4111"/>
                          <a:ext cx="2060" cy="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42" name="Text Box 11"/>
            <p:cNvSpPr txBox="1">
              <a:spLocks noChangeArrowheads="1"/>
            </p:cNvSpPr>
            <p:nvPr/>
          </p:nvSpPr>
          <p:spPr bwMode="auto">
            <a:xfrm>
              <a:off x="1789" y="3488"/>
              <a:ext cx="1628" cy="611"/>
            </a:xfrm>
            <a:prstGeom prst="rect">
              <a:avLst/>
            </a:prstGeom>
            <a:noFill/>
            <a:ln w="9525">
              <a:noFill/>
              <a:miter lim="800000"/>
              <a:headEnd/>
              <a:tailEnd/>
            </a:ln>
          </p:spPr>
          <p:txBody>
            <a:bodyPr wrap="none">
              <a:spAutoFit/>
            </a:bodyPr>
            <a:lstStyle/>
            <a:p>
              <a:r>
                <a:rPr lang="fr-CH" dirty="0"/>
                <a:t>If firing:</a:t>
              </a:r>
              <a:endParaRPr lang="fr-FR" dirty="0"/>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1.4. Nonlinear Integrate-and Fire</a:t>
            </a:r>
          </a:p>
        </p:txBody>
      </p:sp>
      <p:graphicFrame>
        <p:nvGraphicFramePr>
          <p:cNvPr id="36" name="Object 5"/>
          <p:cNvGraphicFramePr>
            <a:graphicFrameLocks noChangeAspect="1"/>
          </p:cNvGraphicFramePr>
          <p:nvPr/>
        </p:nvGraphicFramePr>
        <p:xfrm>
          <a:off x="1063374" y="5912032"/>
          <a:ext cx="6468395" cy="1865138"/>
        </p:xfrm>
        <a:graphic>
          <a:graphicData uri="http://schemas.openxmlformats.org/presentationml/2006/ole">
            <mc:AlternateContent xmlns:mc="http://schemas.openxmlformats.org/markup-compatibility/2006">
              <mc:Choice xmlns:v="urn:schemas-microsoft-com:vml" Requires="v">
                <p:oleObj spid="_x0000_s161990" name="Equation" r:id="rId4" imgW="1358640" imgH="393480" progId="Equation.3">
                  <p:embed/>
                </p:oleObj>
              </mc:Choice>
              <mc:Fallback>
                <p:oleObj name="Equation" r:id="rId4" imgW="1358640" imgH="39348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374" y="5912032"/>
                        <a:ext cx="6468395" cy="18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39" name="Text Box 8"/>
          <p:cNvSpPr txBox="1">
            <a:spLocks noChangeArrowheads="1"/>
          </p:cNvSpPr>
          <p:nvPr/>
        </p:nvSpPr>
        <p:spPr bwMode="auto">
          <a:xfrm>
            <a:off x="371224" y="4865290"/>
            <a:ext cx="912812" cy="457200"/>
          </a:xfrm>
          <a:prstGeom prst="rect">
            <a:avLst/>
          </a:prstGeom>
          <a:noFill/>
          <a:ln w="9525">
            <a:noFill/>
            <a:miter lim="800000"/>
            <a:headEnd/>
            <a:tailEnd/>
          </a:ln>
        </p:spPr>
        <p:txBody>
          <a:bodyPr wrap="none">
            <a:spAutoFit/>
          </a:bodyPr>
          <a:lstStyle/>
          <a:p>
            <a:r>
              <a:rPr lang="fr-CH" b="1" dirty="0"/>
              <a:t>NLIF</a:t>
            </a:r>
            <a:endParaRPr lang="fr-FR" b="1" dirty="0"/>
          </a:p>
        </p:txBody>
      </p:sp>
      <p:grpSp>
        <p:nvGrpSpPr>
          <p:cNvPr id="2" name="Group 9"/>
          <p:cNvGrpSpPr>
            <a:grpSpLocks/>
          </p:cNvGrpSpPr>
          <p:nvPr/>
        </p:nvGrpSpPr>
        <p:grpSpPr bwMode="auto">
          <a:xfrm>
            <a:off x="697827" y="7825291"/>
            <a:ext cx="6686558" cy="2316157"/>
            <a:chOff x="1789" y="3488"/>
            <a:chExt cx="4212" cy="1459"/>
          </a:xfrm>
        </p:grpSpPr>
        <p:graphicFrame>
          <p:nvGraphicFramePr>
            <p:cNvPr id="41" name="Object 10"/>
            <p:cNvGraphicFramePr>
              <a:graphicFrameLocks noChangeAspect="1"/>
            </p:cNvGraphicFramePr>
            <p:nvPr/>
          </p:nvGraphicFramePr>
          <p:xfrm>
            <a:off x="4277" y="4089"/>
            <a:ext cx="1724" cy="858"/>
          </p:xfrm>
          <a:graphic>
            <a:graphicData uri="http://schemas.openxmlformats.org/presentationml/2006/ole">
              <mc:AlternateContent xmlns:mc="http://schemas.openxmlformats.org/markup-compatibility/2006">
                <mc:Choice xmlns:v="urn:schemas-microsoft-com:vml" Requires="v">
                  <p:oleObj spid="_x0000_s161991" name="Equation" r:id="rId6" imgW="457200" imgH="228600" progId="Equation.DSMT4">
                    <p:embed/>
                  </p:oleObj>
                </mc:Choice>
                <mc:Fallback>
                  <p:oleObj name="Equation" r:id="rId6" imgW="457200" imgH="228600"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7" y="4089"/>
                          <a:ext cx="1724" cy="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42" name="Text Box 11"/>
            <p:cNvSpPr txBox="1">
              <a:spLocks noChangeArrowheads="1"/>
            </p:cNvSpPr>
            <p:nvPr/>
          </p:nvSpPr>
          <p:spPr bwMode="auto">
            <a:xfrm>
              <a:off x="1789" y="3488"/>
              <a:ext cx="1397" cy="611"/>
            </a:xfrm>
            <a:prstGeom prst="rect">
              <a:avLst/>
            </a:prstGeom>
            <a:noFill/>
            <a:ln w="9525">
              <a:noFill/>
              <a:miter lim="800000"/>
              <a:headEnd/>
              <a:tailEnd/>
            </a:ln>
          </p:spPr>
          <p:txBody>
            <a:bodyPr wrap="none">
              <a:spAutoFit/>
            </a:bodyPr>
            <a:lstStyle/>
            <a:p>
              <a:r>
                <a:rPr lang="fr-CH" dirty="0"/>
                <a:t>Firing:</a:t>
              </a:r>
              <a:endParaRPr lang="fr-FR" dirty="0"/>
            </a:p>
          </p:txBody>
        </p:sp>
      </p:grpSp>
      <p:sp>
        <p:nvSpPr>
          <p:cNvPr id="10" name="Line 11"/>
          <p:cNvSpPr>
            <a:spLocks noChangeShapeType="1"/>
          </p:cNvSpPr>
          <p:nvPr/>
        </p:nvSpPr>
        <p:spPr bwMode="auto">
          <a:xfrm>
            <a:off x="10089768" y="6808740"/>
            <a:ext cx="4006286" cy="0"/>
          </a:xfrm>
          <a:prstGeom prst="line">
            <a:avLst/>
          </a:prstGeom>
          <a:noFill/>
          <a:ln w="9525">
            <a:solidFill>
              <a:schemeClr val="tx1"/>
            </a:solidFill>
            <a:round/>
            <a:headEnd/>
            <a:tailEnd type="triangle" w="med" len="med"/>
          </a:ln>
        </p:spPr>
        <p:txBody>
          <a:bodyPr/>
          <a:lstStyle/>
          <a:p>
            <a:endParaRPr lang="en-US" dirty="0"/>
          </a:p>
        </p:txBody>
      </p:sp>
      <p:sp>
        <p:nvSpPr>
          <p:cNvPr id="11" name="Line 12"/>
          <p:cNvSpPr>
            <a:spLocks noChangeShapeType="1"/>
          </p:cNvSpPr>
          <p:nvPr/>
        </p:nvSpPr>
        <p:spPr bwMode="auto">
          <a:xfrm flipV="1">
            <a:off x="10302687" y="3863901"/>
            <a:ext cx="0" cy="3449664"/>
          </a:xfrm>
          <a:prstGeom prst="line">
            <a:avLst/>
          </a:prstGeom>
          <a:noFill/>
          <a:ln w="9525">
            <a:solidFill>
              <a:schemeClr val="tx1"/>
            </a:solidFill>
            <a:round/>
            <a:headEnd/>
            <a:tailEnd type="triangle" w="med" len="med"/>
          </a:ln>
        </p:spPr>
        <p:txBody>
          <a:bodyPr/>
          <a:lstStyle/>
          <a:p>
            <a:endParaRPr lang="en-US" dirty="0"/>
          </a:p>
        </p:txBody>
      </p:sp>
      <p:sp>
        <p:nvSpPr>
          <p:cNvPr id="12" name="Freeform 13"/>
          <p:cNvSpPr>
            <a:spLocks/>
          </p:cNvSpPr>
          <p:nvPr/>
        </p:nvSpPr>
        <p:spPr bwMode="auto">
          <a:xfrm>
            <a:off x="10346880" y="4809680"/>
            <a:ext cx="3030037" cy="2383235"/>
          </a:xfrm>
          <a:custGeom>
            <a:avLst/>
            <a:gdLst>
              <a:gd name="T0" fmla="*/ 0 w 1406"/>
              <a:gd name="T1" fmla="*/ 2147483647 h 1285"/>
              <a:gd name="T2" fmla="*/ 2147483647 w 1406"/>
              <a:gd name="T3" fmla="*/ 2147483647 h 1285"/>
              <a:gd name="T4" fmla="*/ 2147483647 w 1406"/>
              <a:gd name="T5" fmla="*/ 2147483647 h 1285"/>
              <a:gd name="T6" fmla="*/ 2147483647 w 1406"/>
              <a:gd name="T7" fmla="*/ 2147483647 h 1285"/>
              <a:gd name="T8" fmla="*/ 2147483647 w 1406"/>
              <a:gd name="T9" fmla="*/ 0 h 1285"/>
              <a:gd name="T10" fmla="*/ 0 60000 65536"/>
              <a:gd name="T11" fmla="*/ 0 60000 65536"/>
              <a:gd name="T12" fmla="*/ 0 60000 65536"/>
              <a:gd name="T13" fmla="*/ 0 60000 65536"/>
              <a:gd name="T14" fmla="*/ 0 60000 65536"/>
              <a:gd name="T15" fmla="*/ 0 w 1406"/>
              <a:gd name="T16" fmla="*/ 0 h 1285"/>
              <a:gd name="T17" fmla="*/ 1406 w 1406"/>
              <a:gd name="T18" fmla="*/ 1285 h 1285"/>
            </a:gdLst>
            <a:ahLst/>
            <a:cxnLst>
              <a:cxn ang="T10">
                <a:pos x="T0" y="T1"/>
              </a:cxn>
              <a:cxn ang="T11">
                <a:pos x="T2" y="T3"/>
              </a:cxn>
              <a:cxn ang="T12">
                <a:pos x="T4" y="T5"/>
              </a:cxn>
              <a:cxn ang="T13">
                <a:pos x="T6" y="T7"/>
              </a:cxn>
              <a:cxn ang="T14">
                <a:pos x="T8" y="T9"/>
              </a:cxn>
            </a:cxnLst>
            <a:rect l="T15" t="T16" r="T17" b="T18"/>
            <a:pathLst>
              <a:path w="1406" h="1285">
                <a:moveTo>
                  <a:pt x="0" y="726"/>
                </a:moveTo>
                <a:cubicBezTo>
                  <a:pt x="83" y="794"/>
                  <a:pt x="166" y="862"/>
                  <a:pt x="317" y="953"/>
                </a:cubicBezTo>
                <a:cubicBezTo>
                  <a:pt x="468" y="1044"/>
                  <a:pt x="756" y="1285"/>
                  <a:pt x="907" y="1270"/>
                </a:cubicBezTo>
                <a:cubicBezTo>
                  <a:pt x="1058" y="1255"/>
                  <a:pt x="1141" y="1074"/>
                  <a:pt x="1224" y="862"/>
                </a:cubicBezTo>
                <a:cubicBezTo>
                  <a:pt x="1307" y="650"/>
                  <a:pt x="1356" y="325"/>
                  <a:pt x="1406" y="0"/>
                </a:cubicBezTo>
              </a:path>
            </a:pathLst>
          </a:custGeom>
          <a:noFill/>
          <a:ln w="38100">
            <a:solidFill>
              <a:srgbClr val="009900"/>
            </a:solidFill>
            <a:prstDash val="dash"/>
            <a:round/>
            <a:headEnd/>
            <a:tailEnd/>
          </a:ln>
        </p:spPr>
        <p:txBody>
          <a:bodyPr/>
          <a:lstStyle/>
          <a:p>
            <a:endParaRPr lang="en-US" dirty="0"/>
          </a:p>
        </p:txBody>
      </p:sp>
      <p:sp>
        <p:nvSpPr>
          <p:cNvPr id="13" name="Text Box 14"/>
          <p:cNvSpPr txBox="1">
            <a:spLocks noChangeArrowheads="1"/>
          </p:cNvSpPr>
          <p:nvPr/>
        </p:nvSpPr>
        <p:spPr bwMode="auto">
          <a:xfrm>
            <a:off x="11061240" y="3379153"/>
            <a:ext cx="1676400" cy="969496"/>
          </a:xfrm>
          <a:prstGeom prst="rect">
            <a:avLst/>
          </a:prstGeom>
          <a:noFill/>
          <a:ln w="9525">
            <a:noFill/>
            <a:miter lim="800000"/>
            <a:headEnd/>
            <a:tailEnd/>
          </a:ln>
        </p:spPr>
        <p:txBody>
          <a:bodyPr wrap="square">
            <a:spAutoFit/>
          </a:bodyPr>
          <a:lstStyle/>
          <a:p>
            <a:r>
              <a:rPr lang="fr-CH" i="1" dirty="0"/>
              <a:t>I=0</a:t>
            </a:r>
            <a:endParaRPr lang="fr-FR" i="1" dirty="0"/>
          </a:p>
        </p:txBody>
      </p:sp>
      <p:sp>
        <p:nvSpPr>
          <p:cNvPr id="14" name="Line 16"/>
          <p:cNvSpPr>
            <a:spLocks noChangeShapeType="1"/>
          </p:cNvSpPr>
          <p:nvPr/>
        </p:nvSpPr>
        <p:spPr bwMode="auto">
          <a:xfrm>
            <a:off x="13232454" y="3863902"/>
            <a:ext cx="0" cy="3449664"/>
          </a:xfrm>
          <a:prstGeom prst="line">
            <a:avLst/>
          </a:prstGeom>
          <a:noFill/>
          <a:ln w="9525">
            <a:solidFill>
              <a:schemeClr val="tx1"/>
            </a:solidFill>
            <a:prstDash val="lgDash"/>
            <a:round/>
            <a:headEnd/>
            <a:tailEnd/>
          </a:ln>
        </p:spPr>
        <p:txBody>
          <a:bodyPr/>
          <a:lstStyle/>
          <a:p>
            <a:endParaRPr lang="en-US" dirty="0"/>
          </a:p>
        </p:txBody>
      </p:sp>
      <p:sp>
        <p:nvSpPr>
          <p:cNvPr id="15" name="Text Box 17"/>
          <p:cNvSpPr txBox="1">
            <a:spLocks noChangeArrowheads="1"/>
          </p:cNvSpPr>
          <p:nvPr/>
        </p:nvSpPr>
        <p:spPr bwMode="auto">
          <a:xfrm>
            <a:off x="14304951" y="6829378"/>
            <a:ext cx="336550" cy="457200"/>
          </a:xfrm>
          <a:prstGeom prst="rect">
            <a:avLst/>
          </a:prstGeom>
          <a:noFill/>
          <a:ln w="9525">
            <a:noFill/>
            <a:miter lim="800000"/>
            <a:headEnd/>
            <a:tailEnd/>
          </a:ln>
        </p:spPr>
        <p:txBody>
          <a:bodyPr wrap="none">
            <a:spAutoFit/>
          </a:bodyPr>
          <a:lstStyle/>
          <a:p>
            <a:r>
              <a:rPr lang="fr-CH" i="1" dirty="0"/>
              <a:t>u</a:t>
            </a:r>
            <a:endParaRPr lang="fr-FR" i="1" dirty="0"/>
          </a:p>
        </p:txBody>
      </p:sp>
      <p:sp>
        <p:nvSpPr>
          <p:cNvPr id="16" name="Line 18"/>
          <p:cNvSpPr>
            <a:spLocks noChangeShapeType="1"/>
          </p:cNvSpPr>
          <p:nvPr/>
        </p:nvSpPr>
        <p:spPr bwMode="auto">
          <a:xfrm flipH="1">
            <a:off x="11899440" y="6808740"/>
            <a:ext cx="685314" cy="0"/>
          </a:xfrm>
          <a:prstGeom prst="line">
            <a:avLst/>
          </a:prstGeom>
          <a:noFill/>
          <a:ln w="57150">
            <a:solidFill>
              <a:srgbClr val="FF0000"/>
            </a:solidFill>
            <a:round/>
            <a:headEnd/>
            <a:tailEnd type="triangle" w="med" len="med"/>
          </a:ln>
        </p:spPr>
        <p:txBody>
          <a:bodyPr/>
          <a:lstStyle/>
          <a:p>
            <a:endParaRPr lang="en-US" dirty="0"/>
          </a:p>
        </p:txBody>
      </p:sp>
      <p:sp>
        <p:nvSpPr>
          <p:cNvPr id="17" name="Line 19"/>
          <p:cNvSpPr>
            <a:spLocks noChangeShapeType="1"/>
          </p:cNvSpPr>
          <p:nvPr/>
        </p:nvSpPr>
        <p:spPr bwMode="auto">
          <a:xfrm>
            <a:off x="10361993" y="6808740"/>
            <a:ext cx="685314" cy="0"/>
          </a:xfrm>
          <a:prstGeom prst="line">
            <a:avLst/>
          </a:prstGeom>
          <a:noFill/>
          <a:ln w="57150">
            <a:solidFill>
              <a:srgbClr val="FF0000"/>
            </a:solidFill>
            <a:round/>
            <a:headEnd/>
            <a:tailEnd type="triangle" w="med" len="med"/>
          </a:ln>
        </p:spPr>
        <p:txBody>
          <a:bodyPr/>
          <a:lstStyle/>
          <a:p>
            <a:endParaRPr lang="en-US" dirty="0"/>
          </a:p>
        </p:txBody>
      </p:sp>
      <p:sp>
        <p:nvSpPr>
          <p:cNvPr id="18" name="Line 20"/>
          <p:cNvSpPr>
            <a:spLocks noChangeShapeType="1"/>
          </p:cNvSpPr>
          <p:nvPr/>
        </p:nvSpPr>
        <p:spPr bwMode="auto">
          <a:xfrm>
            <a:off x="12907504" y="6808740"/>
            <a:ext cx="685314" cy="0"/>
          </a:xfrm>
          <a:prstGeom prst="line">
            <a:avLst/>
          </a:prstGeom>
          <a:noFill/>
          <a:ln w="57150">
            <a:solidFill>
              <a:srgbClr val="FF0000"/>
            </a:solidFill>
            <a:round/>
            <a:headEnd/>
            <a:tailEnd type="triangle" w="med" len="med"/>
          </a:ln>
        </p:spPr>
        <p:txBody>
          <a:bodyPr/>
          <a:lstStyle/>
          <a:p>
            <a:endParaRPr lang="en-US" dirty="0"/>
          </a:p>
        </p:txBody>
      </p:sp>
      <p:graphicFrame>
        <p:nvGraphicFramePr>
          <p:cNvPr id="19" name="Object 33"/>
          <p:cNvGraphicFramePr>
            <a:graphicFrameLocks noChangeAspect="1"/>
          </p:cNvGraphicFramePr>
          <p:nvPr/>
        </p:nvGraphicFramePr>
        <p:xfrm>
          <a:off x="12879341" y="7236865"/>
          <a:ext cx="747258" cy="990020"/>
        </p:xfrm>
        <a:graphic>
          <a:graphicData uri="http://schemas.openxmlformats.org/presentationml/2006/ole">
            <mc:AlternateContent xmlns:mc="http://schemas.openxmlformats.org/markup-compatibility/2006">
              <mc:Choice xmlns:v="urn:schemas-microsoft-com:vml" Requires="v">
                <p:oleObj spid="_x0000_s161992" name="Equation" r:id="rId8" imgW="114120" imgH="152280" progId="Equation.3">
                  <p:embed/>
                </p:oleObj>
              </mc:Choice>
              <mc:Fallback>
                <p:oleObj name="Equation" r:id="rId8" imgW="114120" imgH="152280" progId="Equation.3">
                  <p:embed/>
                  <p:pic>
                    <p:nvPicPr>
                      <p:cNvPr id="0" name="Object 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79341" y="7236865"/>
                        <a:ext cx="747258" cy="990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91142" name="Object 15"/>
          <p:cNvGraphicFramePr>
            <a:graphicFrameLocks noChangeAspect="1"/>
          </p:cNvGraphicFramePr>
          <p:nvPr/>
        </p:nvGraphicFramePr>
        <p:xfrm>
          <a:off x="9061319" y="3201780"/>
          <a:ext cx="1028449" cy="1324242"/>
        </p:xfrm>
        <a:graphic>
          <a:graphicData uri="http://schemas.openxmlformats.org/presentationml/2006/ole">
            <mc:AlternateContent xmlns:mc="http://schemas.openxmlformats.org/markup-compatibility/2006">
              <mc:Choice xmlns:v="urn:schemas-microsoft-com:vml" Requires="v">
                <p:oleObj spid="_x0000_s161993" name="Equation" r:id="rId10" imgW="304560" imgH="393480" progId="Equation.3">
                  <p:embed/>
                </p:oleObj>
              </mc:Choice>
              <mc:Fallback>
                <p:oleObj name="Equation" r:id="rId10" imgW="304560" imgH="393480"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61319" y="3201780"/>
                        <a:ext cx="1028449" cy="1324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3" name="Group 21"/>
          <p:cNvGrpSpPr>
            <a:grpSpLocks/>
          </p:cNvGrpSpPr>
          <p:nvPr/>
        </p:nvGrpSpPr>
        <p:grpSpPr bwMode="auto">
          <a:xfrm>
            <a:off x="14809942" y="3434763"/>
            <a:ext cx="6060726" cy="5192348"/>
            <a:chOff x="2585" y="618"/>
            <a:chExt cx="2654" cy="2452"/>
          </a:xfrm>
        </p:grpSpPr>
        <p:sp>
          <p:nvSpPr>
            <p:cNvPr id="22" name="Freeform 22"/>
            <p:cNvSpPr>
              <a:spLocks/>
            </p:cNvSpPr>
            <p:nvPr/>
          </p:nvSpPr>
          <p:spPr bwMode="auto">
            <a:xfrm>
              <a:off x="3226" y="935"/>
              <a:ext cx="1406" cy="1285"/>
            </a:xfrm>
            <a:custGeom>
              <a:avLst/>
              <a:gdLst>
                <a:gd name="T0" fmla="*/ 0 w 1406"/>
                <a:gd name="T1" fmla="*/ 726 h 1285"/>
                <a:gd name="T2" fmla="*/ 317 w 1406"/>
                <a:gd name="T3" fmla="*/ 953 h 1285"/>
                <a:gd name="T4" fmla="*/ 907 w 1406"/>
                <a:gd name="T5" fmla="*/ 1270 h 1285"/>
                <a:gd name="T6" fmla="*/ 1224 w 1406"/>
                <a:gd name="T7" fmla="*/ 862 h 1285"/>
                <a:gd name="T8" fmla="*/ 1406 w 1406"/>
                <a:gd name="T9" fmla="*/ 0 h 1285"/>
                <a:gd name="T10" fmla="*/ 0 60000 65536"/>
                <a:gd name="T11" fmla="*/ 0 60000 65536"/>
                <a:gd name="T12" fmla="*/ 0 60000 65536"/>
                <a:gd name="T13" fmla="*/ 0 60000 65536"/>
                <a:gd name="T14" fmla="*/ 0 60000 65536"/>
                <a:gd name="T15" fmla="*/ 0 w 1406"/>
                <a:gd name="T16" fmla="*/ 0 h 1285"/>
                <a:gd name="T17" fmla="*/ 1406 w 1406"/>
                <a:gd name="T18" fmla="*/ 1285 h 1285"/>
              </a:gdLst>
              <a:ahLst/>
              <a:cxnLst>
                <a:cxn ang="T10">
                  <a:pos x="T0" y="T1"/>
                </a:cxn>
                <a:cxn ang="T11">
                  <a:pos x="T2" y="T3"/>
                </a:cxn>
                <a:cxn ang="T12">
                  <a:pos x="T4" y="T5"/>
                </a:cxn>
                <a:cxn ang="T13">
                  <a:pos x="T6" y="T7"/>
                </a:cxn>
                <a:cxn ang="T14">
                  <a:pos x="T8" y="T9"/>
                </a:cxn>
              </a:cxnLst>
              <a:rect l="T15" t="T16" r="T17" b="T18"/>
              <a:pathLst>
                <a:path w="1406" h="1285">
                  <a:moveTo>
                    <a:pt x="0" y="726"/>
                  </a:moveTo>
                  <a:cubicBezTo>
                    <a:pt x="83" y="794"/>
                    <a:pt x="166" y="862"/>
                    <a:pt x="317" y="953"/>
                  </a:cubicBezTo>
                  <a:cubicBezTo>
                    <a:pt x="468" y="1044"/>
                    <a:pt x="756" y="1285"/>
                    <a:pt x="907" y="1270"/>
                  </a:cubicBezTo>
                  <a:cubicBezTo>
                    <a:pt x="1058" y="1255"/>
                    <a:pt x="1141" y="1074"/>
                    <a:pt x="1224" y="862"/>
                  </a:cubicBezTo>
                  <a:cubicBezTo>
                    <a:pt x="1307" y="650"/>
                    <a:pt x="1356" y="325"/>
                    <a:pt x="1406" y="0"/>
                  </a:cubicBezTo>
                </a:path>
              </a:pathLst>
            </a:custGeom>
            <a:noFill/>
            <a:ln w="38100">
              <a:solidFill>
                <a:srgbClr val="009900"/>
              </a:solidFill>
              <a:prstDash val="dash"/>
              <a:round/>
              <a:headEnd/>
              <a:tailEnd/>
            </a:ln>
          </p:spPr>
          <p:txBody>
            <a:bodyPr/>
            <a:lstStyle/>
            <a:p>
              <a:endParaRPr lang="en-US" dirty="0"/>
            </a:p>
          </p:txBody>
        </p:sp>
        <p:sp>
          <p:nvSpPr>
            <p:cNvPr id="23" name="Line 23"/>
            <p:cNvSpPr>
              <a:spLocks noChangeShapeType="1"/>
            </p:cNvSpPr>
            <p:nvPr/>
          </p:nvSpPr>
          <p:spPr bwMode="auto">
            <a:xfrm>
              <a:off x="3226" y="2283"/>
              <a:ext cx="1859" cy="0"/>
            </a:xfrm>
            <a:prstGeom prst="line">
              <a:avLst/>
            </a:prstGeom>
            <a:noFill/>
            <a:ln w="9525">
              <a:solidFill>
                <a:schemeClr val="tx1"/>
              </a:solidFill>
              <a:round/>
              <a:headEnd/>
              <a:tailEnd type="triangle" w="med" len="med"/>
            </a:ln>
          </p:spPr>
          <p:txBody>
            <a:bodyPr/>
            <a:lstStyle/>
            <a:p>
              <a:endParaRPr lang="en-US" dirty="0"/>
            </a:p>
          </p:txBody>
        </p:sp>
        <p:sp>
          <p:nvSpPr>
            <p:cNvPr id="24" name="Line 24"/>
            <p:cNvSpPr>
              <a:spLocks noChangeShapeType="1"/>
            </p:cNvSpPr>
            <p:nvPr/>
          </p:nvSpPr>
          <p:spPr bwMode="auto">
            <a:xfrm flipV="1">
              <a:off x="3226" y="741"/>
              <a:ext cx="0" cy="1860"/>
            </a:xfrm>
            <a:prstGeom prst="line">
              <a:avLst/>
            </a:prstGeom>
            <a:noFill/>
            <a:ln w="9525">
              <a:solidFill>
                <a:schemeClr val="tx1"/>
              </a:solidFill>
              <a:round/>
              <a:headEnd/>
              <a:tailEnd type="triangle" w="med" len="med"/>
            </a:ln>
          </p:spPr>
          <p:txBody>
            <a:bodyPr/>
            <a:lstStyle/>
            <a:p>
              <a:endParaRPr lang="en-US" dirty="0"/>
            </a:p>
          </p:txBody>
        </p:sp>
        <p:sp>
          <p:nvSpPr>
            <p:cNvPr id="25" name="Text Box 25"/>
            <p:cNvSpPr txBox="1">
              <a:spLocks noChangeArrowheads="1"/>
            </p:cNvSpPr>
            <p:nvPr/>
          </p:nvSpPr>
          <p:spPr bwMode="auto">
            <a:xfrm>
              <a:off x="3712" y="618"/>
              <a:ext cx="406" cy="288"/>
            </a:xfrm>
            <a:prstGeom prst="rect">
              <a:avLst/>
            </a:prstGeom>
            <a:noFill/>
            <a:ln w="9525">
              <a:noFill/>
              <a:miter lim="800000"/>
              <a:headEnd/>
              <a:tailEnd/>
            </a:ln>
          </p:spPr>
          <p:txBody>
            <a:bodyPr wrap="none">
              <a:spAutoFit/>
            </a:bodyPr>
            <a:lstStyle/>
            <a:p>
              <a:r>
                <a:rPr lang="fr-CH" i="1"/>
                <a:t>I&gt;0</a:t>
              </a:r>
              <a:endParaRPr lang="fr-FR" i="1"/>
            </a:p>
          </p:txBody>
        </p:sp>
        <p:graphicFrame>
          <p:nvGraphicFramePr>
            <p:cNvPr id="26" name="Object 26"/>
            <p:cNvGraphicFramePr>
              <a:graphicFrameLocks noChangeAspect="1"/>
            </p:cNvGraphicFramePr>
            <p:nvPr/>
          </p:nvGraphicFramePr>
          <p:xfrm>
            <a:off x="2585" y="618"/>
            <a:ext cx="548" cy="705"/>
          </p:xfrm>
          <a:graphic>
            <a:graphicData uri="http://schemas.openxmlformats.org/presentationml/2006/ole">
              <mc:AlternateContent xmlns:mc="http://schemas.openxmlformats.org/markup-compatibility/2006">
                <mc:Choice xmlns:v="urn:schemas-microsoft-com:vml" Requires="v">
                  <p:oleObj spid="_x0000_s161994" name="Equation" r:id="rId12" imgW="304560" imgH="393480" progId="Equation.3">
                    <p:embed/>
                  </p:oleObj>
                </mc:Choice>
                <mc:Fallback>
                  <p:oleObj name="Equation" r:id="rId12" imgW="304560" imgH="393480" progId="Equation.3">
                    <p:embed/>
                    <p:pic>
                      <p:nvPicPr>
                        <p:cNvPr id="0" name="Object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85" y="618"/>
                          <a:ext cx="548" cy="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27" name="Line 27"/>
            <p:cNvSpPr>
              <a:spLocks noChangeShapeType="1"/>
            </p:cNvSpPr>
            <p:nvPr/>
          </p:nvSpPr>
          <p:spPr bwMode="auto">
            <a:xfrm>
              <a:off x="4513" y="1194"/>
              <a:ext cx="0" cy="1407"/>
            </a:xfrm>
            <a:prstGeom prst="line">
              <a:avLst/>
            </a:prstGeom>
            <a:noFill/>
            <a:ln w="9525">
              <a:solidFill>
                <a:schemeClr val="tx1"/>
              </a:solidFill>
              <a:prstDash val="lgDash"/>
              <a:round/>
              <a:headEnd/>
              <a:tailEnd/>
            </a:ln>
          </p:spPr>
          <p:txBody>
            <a:bodyPr/>
            <a:lstStyle/>
            <a:p>
              <a:endParaRPr lang="en-US" dirty="0"/>
            </a:p>
          </p:txBody>
        </p:sp>
        <p:sp>
          <p:nvSpPr>
            <p:cNvPr id="28" name="Text Box 28"/>
            <p:cNvSpPr txBox="1">
              <a:spLocks noChangeArrowheads="1"/>
            </p:cNvSpPr>
            <p:nvPr/>
          </p:nvSpPr>
          <p:spPr bwMode="auto">
            <a:xfrm>
              <a:off x="5027" y="2296"/>
              <a:ext cx="212" cy="288"/>
            </a:xfrm>
            <a:prstGeom prst="rect">
              <a:avLst/>
            </a:prstGeom>
            <a:noFill/>
            <a:ln w="9525">
              <a:noFill/>
              <a:miter lim="800000"/>
              <a:headEnd/>
              <a:tailEnd/>
            </a:ln>
          </p:spPr>
          <p:txBody>
            <a:bodyPr wrap="none">
              <a:spAutoFit/>
            </a:bodyPr>
            <a:lstStyle/>
            <a:p>
              <a:r>
                <a:rPr lang="fr-CH" i="1"/>
                <a:t>u</a:t>
              </a:r>
              <a:endParaRPr lang="fr-FR" i="1"/>
            </a:p>
          </p:txBody>
        </p:sp>
        <p:graphicFrame>
          <p:nvGraphicFramePr>
            <p:cNvPr id="29" name="Object 29"/>
            <p:cNvGraphicFramePr>
              <a:graphicFrameLocks noChangeAspect="1"/>
            </p:cNvGraphicFramePr>
            <p:nvPr/>
          </p:nvGraphicFramePr>
          <p:xfrm>
            <a:off x="4422" y="2620"/>
            <a:ext cx="339" cy="450"/>
          </p:xfrm>
          <a:graphic>
            <a:graphicData uri="http://schemas.openxmlformats.org/presentationml/2006/ole">
              <mc:AlternateContent xmlns:mc="http://schemas.openxmlformats.org/markup-compatibility/2006">
                <mc:Choice xmlns:v="urn:schemas-microsoft-com:vml" Requires="v">
                  <p:oleObj spid="_x0000_s161995" name="Equation" r:id="rId14" imgW="114120" imgH="152280" progId="Equation.3">
                    <p:embed/>
                  </p:oleObj>
                </mc:Choice>
                <mc:Fallback>
                  <p:oleObj name="Equation" r:id="rId14" imgW="114120" imgH="152280" progId="Equation.3">
                    <p:embed/>
                    <p:pic>
                      <p:nvPicPr>
                        <p:cNvPr id="0" name="Object 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22" y="2620"/>
                          <a:ext cx="339"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30" name="Freeform 30"/>
            <p:cNvSpPr>
              <a:spLocks/>
            </p:cNvSpPr>
            <p:nvPr/>
          </p:nvSpPr>
          <p:spPr bwMode="auto">
            <a:xfrm>
              <a:off x="3243" y="1344"/>
              <a:ext cx="1270" cy="226"/>
            </a:xfrm>
            <a:custGeom>
              <a:avLst/>
              <a:gdLst>
                <a:gd name="T0" fmla="*/ 2791 w 1043"/>
                <a:gd name="T1" fmla="*/ 162 h 233"/>
                <a:gd name="T2" fmla="*/ 1455 w 1043"/>
                <a:gd name="T3" fmla="*/ 7 h 233"/>
                <a:gd name="T4" fmla="*/ 0 w 1043"/>
                <a:gd name="T5" fmla="*/ 200 h 233"/>
                <a:gd name="T6" fmla="*/ 0 60000 65536"/>
                <a:gd name="T7" fmla="*/ 0 60000 65536"/>
                <a:gd name="T8" fmla="*/ 0 60000 65536"/>
                <a:gd name="T9" fmla="*/ 0 w 1043"/>
                <a:gd name="T10" fmla="*/ 0 h 233"/>
                <a:gd name="T11" fmla="*/ 1043 w 1043"/>
                <a:gd name="T12" fmla="*/ 233 h 233"/>
              </a:gdLst>
              <a:ahLst/>
              <a:cxnLst>
                <a:cxn ang="T6">
                  <a:pos x="T0" y="T1"/>
                </a:cxn>
                <a:cxn ang="T7">
                  <a:pos x="T2" y="T3"/>
                </a:cxn>
                <a:cxn ang="T8">
                  <a:pos x="T4" y="T5"/>
                </a:cxn>
              </a:cxnLst>
              <a:rect l="T9" t="T10" r="T11" b="T12"/>
              <a:pathLst>
                <a:path w="1043" h="233">
                  <a:moveTo>
                    <a:pt x="1043" y="188"/>
                  </a:moveTo>
                  <a:cubicBezTo>
                    <a:pt x="880" y="94"/>
                    <a:pt x="718" y="0"/>
                    <a:pt x="544" y="7"/>
                  </a:cubicBezTo>
                  <a:cubicBezTo>
                    <a:pt x="370" y="14"/>
                    <a:pt x="185" y="123"/>
                    <a:pt x="0" y="233"/>
                  </a:cubicBezTo>
                </a:path>
              </a:pathLst>
            </a:custGeom>
            <a:noFill/>
            <a:ln w="38100">
              <a:solidFill>
                <a:srgbClr val="FF0000"/>
              </a:solidFill>
              <a:round/>
              <a:headEnd/>
              <a:tailEnd type="triangle" w="med" len="med"/>
            </a:ln>
          </p:spPr>
          <p:txBody>
            <a:bodyPr/>
            <a:lstStyle/>
            <a:p>
              <a:endParaRPr lang="en-US" dirty="0"/>
            </a:p>
          </p:txBody>
        </p:sp>
        <p:sp>
          <p:nvSpPr>
            <p:cNvPr id="31" name="Line 31"/>
            <p:cNvSpPr>
              <a:spLocks noChangeShapeType="1"/>
            </p:cNvSpPr>
            <p:nvPr/>
          </p:nvSpPr>
          <p:spPr bwMode="auto">
            <a:xfrm>
              <a:off x="3288" y="2296"/>
              <a:ext cx="318" cy="0"/>
            </a:xfrm>
            <a:prstGeom prst="line">
              <a:avLst/>
            </a:prstGeom>
            <a:noFill/>
            <a:ln w="57150">
              <a:solidFill>
                <a:srgbClr val="FF0000"/>
              </a:solidFill>
              <a:round/>
              <a:headEnd/>
              <a:tailEnd type="triangle" w="med" len="med"/>
            </a:ln>
          </p:spPr>
          <p:txBody>
            <a:bodyPr/>
            <a:lstStyle/>
            <a:p>
              <a:endParaRPr lang="en-US" dirty="0"/>
            </a:p>
          </p:txBody>
        </p:sp>
        <p:sp>
          <p:nvSpPr>
            <p:cNvPr id="32" name="Line 32"/>
            <p:cNvSpPr>
              <a:spLocks noChangeShapeType="1"/>
            </p:cNvSpPr>
            <p:nvPr/>
          </p:nvSpPr>
          <p:spPr bwMode="auto">
            <a:xfrm>
              <a:off x="4104" y="2296"/>
              <a:ext cx="318" cy="0"/>
            </a:xfrm>
            <a:prstGeom prst="line">
              <a:avLst/>
            </a:prstGeom>
            <a:noFill/>
            <a:ln w="57150">
              <a:solidFill>
                <a:srgbClr val="FF0000"/>
              </a:solidFill>
              <a:round/>
              <a:headEnd/>
              <a:tailEnd type="triangle" w="med" len="med"/>
            </a:ln>
          </p:spPr>
          <p:txBody>
            <a:bodyPr/>
            <a:lstStyle/>
            <a:p>
              <a:endParaRPr lang="en-US" dirty="0"/>
            </a:p>
          </p:txBody>
        </p:sp>
      </p:grpSp>
      <p:graphicFrame>
        <p:nvGraphicFramePr>
          <p:cNvPr id="91145" name="Object 5"/>
          <p:cNvGraphicFramePr>
            <a:graphicFrameLocks noChangeAspect="1"/>
          </p:cNvGraphicFramePr>
          <p:nvPr/>
        </p:nvGraphicFramePr>
        <p:xfrm>
          <a:off x="3481507" y="7825296"/>
          <a:ext cx="3295638" cy="1075523"/>
        </p:xfrm>
        <a:graphic>
          <a:graphicData uri="http://schemas.openxmlformats.org/presentationml/2006/ole">
            <mc:AlternateContent xmlns:mc="http://schemas.openxmlformats.org/markup-compatibility/2006">
              <mc:Choice xmlns:v="urn:schemas-microsoft-com:vml" Requires="v">
                <p:oleObj spid="_x0000_s161996" name="Equation" r:id="rId16" imgW="583920" imgH="190440" progId="Equation.3">
                  <p:embed/>
                </p:oleObj>
              </mc:Choice>
              <mc:Fallback>
                <p:oleObj name="Equation" r:id="rId16" imgW="583920" imgH="190440" progId="Equation.3">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81507" y="7825296"/>
                        <a:ext cx="3295638" cy="107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34" name="Text Box 8"/>
          <p:cNvSpPr txBox="1">
            <a:spLocks noChangeArrowheads="1"/>
          </p:cNvSpPr>
          <p:nvPr/>
        </p:nvSpPr>
        <p:spPr bwMode="auto">
          <a:xfrm>
            <a:off x="371224" y="2903636"/>
            <a:ext cx="6405921" cy="1846659"/>
          </a:xfrm>
          <a:prstGeom prst="rect">
            <a:avLst/>
          </a:prstGeom>
          <a:noFill/>
          <a:ln w="9525">
            <a:noFill/>
            <a:miter lim="800000"/>
            <a:headEnd/>
            <a:tailEnd/>
          </a:ln>
        </p:spPr>
        <p:txBody>
          <a:bodyPr wrap="none">
            <a:spAutoFit/>
          </a:bodyPr>
          <a:lstStyle/>
          <a:p>
            <a:r>
              <a:rPr lang="fr-CH" b="1" dirty="0"/>
              <a:t>Nonlinear</a:t>
            </a:r>
          </a:p>
          <a:p>
            <a:r>
              <a:rPr lang="fr-CH" b="1" dirty="0"/>
              <a:t>Integrat</a:t>
            </a:r>
            <a:r>
              <a:rPr lang="en-US" altLang="zh-CN" b="1" dirty="0"/>
              <a:t>e</a:t>
            </a:r>
            <a:r>
              <a:rPr lang="fr-CH" b="1" dirty="0"/>
              <a:t>-and-Fire</a:t>
            </a:r>
            <a:endParaRPr lang="fr-F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sp>
        <p:nvSpPr>
          <p:cNvPr id="17416" name="Text Box 3"/>
          <p:cNvSpPr txBox="1">
            <a:spLocks noChangeArrowheads="1"/>
          </p:cNvSpPr>
          <p:nvPr/>
        </p:nvSpPr>
        <p:spPr bwMode="auto">
          <a:xfrm>
            <a:off x="4141432" y="135026"/>
            <a:ext cx="13681690" cy="1241234"/>
          </a:xfrm>
          <a:prstGeom prst="rect">
            <a:avLst/>
          </a:prstGeom>
          <a:noFill/>
          <a:ln w="9525">
            <a:noFill/>
            <a:miter lim="800000"/>
            <a:headEnd/>
            <a:tailEnd/>
          </a:ln>
        </p:spPr>
        <p:txBody>
          <a:bodyPr wrap="none" lIns="192911" tIns="96455" rIns="192911" bIns="96455">
            <a:spAutoFit/>
          </a:bodyPr>
          <a:lstStyle/>
          <a:p>
            <a:r>
              <a:rPr lang="en-US" sz="6800" dirty="0"/>
              <a:t>Nonlinear Integrate-and-fire Model</a:t>
            </a:r>
            <a:endParaRPr lang="en-US" sz="6800" dirty="0">
              <a:solidFill>
                <a:srgbClr val="FFFF00"/>
              </a:solidFill>
            </a:endParaRPr>
          </a:p>
        </p:txBody>
      </p:sp>
      <p:graphicFrame>
        <p:nvGraphicFramePr>
          <p:cNvPr id="17410" name="Object 4"/>
          <p:cNvGraphicFramePr>
            <a:graphicFrameLocks noChangeAspect="1"/>
          </p:cNvGraphicFramePr>
          <p:nvPr/>
        </p:nvGraphicFramePr>
        <p:xfrm>
          <a:off x="8823048" y="2970566"/>
          <a:ext cx="1072871" cy="1220857"/>
        </p:xfrm>
        <a:graphic>
          <a:graphicData uri="http://schemas.openxmlformats.org/presentationml/2006/ole">
            <mc:AlternateContent xmlns:mc="http://schemas.openxmlformats.org/markup-compatibility/2006">
              <mc:Choice xmlns:v="urn:schemas-microsoft-com:vml" Requires="v">
                <p:oleObj spid="_x0000_s162958" name="Equation" r:id="rId4" imgW="152280" imgH="228600" progId="Equation.3">
                  <p:embed/>
                </p:oleObj>
              </mc:Choice>
              <mc:Fallback>
                <p:oleObj name="Equation" r:id="rId4" imgW="15228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3048" y="2970566"/>
                        <a:ext cx="1072871" cy="122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5"/>
          <p:cNvGrpSpPr>
            <a:grpSpLocks/>
          </p:cNvGrpSpPr>
          <p:nvPr/>
        </p:nvGrpSpPr>
        <p:grpSpPr bwMode="auto">
          <a:xfrm>
            <a:off x="4501556" y="1080205"/>
            <a:ext cx="5683682" cy="1485283"/>
            <a:chOff x="672" y="384"/>
            <a:chExt cx="2208" cy="528"/>
          </a:xfrm>
        </p:grpSpPr>
        <p:sp>
          <p:nvSpPr>
            <p:cNvPr id="17498" name="Oval 6"/>
            <p:cNvSpPr>
              <a:spLocks noChangeArrowheads="1"/>
            </p:cNvSpPr>
            <p:nvPr/>
          </p:nvSpPr>
          <p:spPr bwMode="auto">
            <a:xfrm>
              <a:off x="1344" y="672"/>
              <a:ext cx="240" cy="192"/>
            </a:xfrm>
            <a:prstGeom prst="ellipse">
              <a:avLst/>
            </a:prstGeom>
            <a:solidFill>
              <a:srgbClr val="FF0000"/>
            </a:solidFill>
            <a:ln w="9525">
              <a:solidFill>
                <a:srgbClr val="FF0000"/>
              </a:solidFill>
              <a:round/>
              <a:headEnd/>
              <a:tailEnd/>
            </a:ln>
          </p:spPr>
          <p:txBody>
            <a:bodyPr wrap="none" anchor="ctr"/>
            <a:lstStyle/>
            <a:p>
              <a:endParaRPr lang="en-US" dirty="0"/>
            </a:p>
          </p:txBody>
        </p:sp>
        <p:sp>
          <p:nvSpPr>
            <p:cNvPr id="17499" name="Freeform 7"/>
            <p:cNvSpPr>
              <a:spLocks/>
            </p:cNvSpPr>
            <p:nvPr/>
          </p:nvSpPr>
          <p:spPr bwMode="auto">
            <a:xfrm flipV="1">
              <a:off x="1536" y="720"/>
              <a:ext cx="1344" cy="144"/>
            </a:xfrm>
            <a:custGeom>
              <a:avLst/>
              <a:gdLst>
                <a:gd name="T0" fmla="*/ 0 w 1344"/>
                <a:gd name="T1" fmla="*/ 1 h 472"/>
                <a:gd name="T2" fmla="*/ 384 w 1344"/>
                <a:gd name="T3" fmla="*/ 1 h 472"/>
                <a:gd name="T4" fmla="*/ 672 w 1344"/>
                <a:gd name="T5" fmla="*/ 1 h 472"/>
                <a:gd name="T6" fmla="*/ 1152 w 1344"/>
                <a:gd name="T7" fmla="*/ 0 h 472"/>
                <a:gd name="T8" fmla="*/ 1344 w 1344"/>
                <a:gd name="T9" fmla="*/ 0 h 472"/>
                <a:gd name="T10" fmla="*/ 0 60000 65536"/>
                <a:gd name="T11" fmla="*/ 0 60000 65536"/>
                <a:gd name="T12" fmla="*/ 0 60000 65536"/>
                <a:gd name="T13" fmla="*/ 0 60000 65536"/>
                <a:gd name="T14" fmla="*/ 0 60000 65536"/>
                <a:gd name="T15" fmla="*/ 0 w 1344"/>
                <a:gd name="T16" fmla="*/ 0 h 472"/>
                <a:gd name="T17" fmla="*/ 1344 w 1344"/>
                <a:gd name="T18" fmla="*/ 472 h 472"/>
              </a:gdLst>
              <a:ahLst/>
              <a:cxnLst>
                <a:cxn ang="T10">
                  <a:pos x="T0" y="T1"/>
                </a:cxn>
                <a:cxn ang="T11">
                  <a:pos x="T2" y="T3"/>
                </a:cxn>
                <a:cxn ang="T12">
                  <a:pos x="T4" y="T5"/>
                </a:cxn>
                <a:cxn ang="T13">
                  <a:pos x="T6" y="T7"/>
                </a:cxn>
                <a:cxn ang="T14">
                  <a:pos x="T8" y="T9"/>
                </a:cxn>
              </a:cxnLst>
              <a:rect l="T15" t="T16" r="T17" b="T18"/>
              <a:pathLst>
                <a:path w="1344" h="472">
                  <a:moveTo>
                    <a:pt x="0" y="288"/>
                  </a:moveTo>
                  <a:cubicBezTo>
                    <a:pt x="136" y="300"/>
                    <a:pt x="272" y="312"/>
                    <a:pt x="384" y="336"/>
                  </a:cubicBezTo>
                  <a:cubicBezTo>
                    <a:pt x="496" y="360"/>
                    <a:pt x="544" y="472"/>
                    <a:pt x="672" y="432"/>
                  </a:cubicBezTo>
                  <a:cubicBezTo>
                    <a:pt x="800" y="392"/>
                    <a:pt x="1040" y="168"/>
                    <a:pt x="1152" y="96"/>
                  </a:cubicBezTo>
                  <a:cubicBezTo>
                    <a:pt x="1264" y="24"/>
                    <a:pt x="1304" y="12"/>
                    <a:pt x="1344" y="0"/>
                  </a:cubicBezTo>
                </a:path>
              </a:pathLst>
            </a:custGeom>
            <a:noFill/>
            <a:ln w="9525">
              <a:solidFill>
                <a:srgbClr val="FF0000"/>
              </a:solidFill>
              <a:round/>
              <a:headEnd/>
              <a:tailEnd/>
            </a:ln>
          </p:spPr>
          <p:txBody>
            <a:bodyPr wrap="none" anchor="ctr"/>
            <a:lstStyle/>
            <a:p>
              <a:endParaRPr lang="en-US" dirty="0"/>
            </a:p>
          </p:txBody>
        </p:sp>
        <p:sp>
          <p:nvSpPr>
            <p:cNvPr id="17500" name="Freeform 8"/>
            <p:cNvSpPr>
              <a:spLocks/>
            </p:cNvSpPr>
            <p:nvPr/>
          </p:nvSpPr>
          <p:spPr bwMode="auto">
            <a:xfrm>
              <a:off x="672" y="528"/>
              <a:ext cx="768" cy="240"/>
            </a:xfrm>
            <a:custGeom>
              <a:avLst/>
              <a:gdLst>
                <a:gd name="T0" fmla="*/ 768 w 768"/>
                <a:gd name="T1" fmla="*/ 240 h 240"/>
                <a:gd name="T2" fmla="*/ 336 w 768"/>
                <a:gd name="T3" fmla="*/ 192 h 240"/>
                <a:gd name="T4" fmla="*/ 0 w 768"/>
                <a:gd name="T5" fmla="*/ 0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240"/>
                  </a:moveTo>
                  <a:cubicBezTo>
                    <a:pt x="616" y="236"/>
                    <a:pt x="464" y="232"/>
                    <a:pt x="336" y="192"/>
                  </a:cubicBezTo>
                  <a:cubicBezTo>
                    <a:pt x="208" y="152"/>
                    <a:pt x="56" y="32"/>
                    <a:pt x="0" y="0"/>
                  </a:cubicBezTo>
                </a:path>
              </a:pathLst>
            </a:custGeom>
            <a:noFill/>
            <a:ln w="28575">
              <a:solidFill>
                <a:srgbClr val="FF0000"/>
              </a:solidFill>
              <a:round/>
              <a:headEnd/>
              <a:tailEnd/>
            </a:ln>
          </p:spPr>
          <p:txBody>
            <a:bodyPr wrap="none" anchor="ctr"/>
            <a:lstStyle/>
            <a:p>
              <a:endParaRPr lang="en-US" dirty="0"/>
            </a:p>
          </p:txBody>
        </p:sp>
        <p:sp>
          <p:nvSpPr>
            <p:cNvPr id="17501" name="Freeform 9"/>
            <p:cNvSpPr>
              <a:spLocks/>
            </p:cNvSpPr>
            <p:nvPr/>
          </p:nvSpPr>
          <p:spPr bwMode="auto">
            <a:xfrm>
              <a:off x="720" y="768"/>
              <a:ext cx="528" cy="144"/>
            </a:xfrm>
            <a:custGeom>
              <a:avLst/>
              <a:gdLst>
                <a:gd name="T0" fmla="*/ 1177 w 432"/>
                <a:gd name="T1" fmla="*/ 0 h 144"/>
                <a:gd name="T2" fmla="*/ 786 w 432"/>
                <a:gd name="T3" fmla="*/ 96 h 144"/>
                <a:gd name="T4" fmla="*/ 0 w 432"/>
                <a:gd name="T5" fmla="*/ 144 h 144"/>
                <a:gd name="T6" fmla="*/ 0 60000 65536"/>
                <a:gd name="T7" fmla="*/ 0 60000 65536"/>
                <a:gd name="T8" fmla="*/ 0 60000 65536"/>
                <a:gd name="T9" fmla="*/ 0 w 432"/>
                <a:gd name="T10" fmla="*/ 0 h 144"/>
                <a:gd name="T11" fmla="*/ 432 w 432"/>
                <a:gd name="T12" fmla="*/ 144 h 144"/>
              </a:gdLst>
              <a:ahLst/>
              <a:cxnLst>
                <a:cxn ang="T6">
                  <a:pos x="T0" y="T1"/>
                </a:cxn>
                <a:cxn ang="T7">
                  <a:pos x="T2" y="T3"/>
                </a:cxn>
                <a:cxn ang="T8">
                  <a:pos x="T4" y="T5"/>
                </a:cxn>
              </a:cxnLst>
              <a:rect l="T9" t="T10" r="T11" b="T12"/>
              <a:pathLst>
                <a:path w="432" h="144">
                  <a:moveTo>
                    <a:pt x="432" y="0"/>
                  </a:moveTo>
                  <a:cubicBezTo>
                    <a:pt x="396" y="36"/>
                    <a:pt x="360" y="72"/>
                    <a:pt x="288" y="96"/>
                  </a:cubicBezTo>
                  <a:cubicBezTo>
                    <a:pt x="216" y="120"/>
                    <a:pt x="108" y="132"/>
                    <a:pt x="0" y="144"/>
                  </a:cubicBezTo>
                </a:path>
              </a:pathLst>
            </a:custGeom>
            <a:noFill/>
            <a:ln w="28575">
              <a:solidFill>
                <a:srgbClr val="FF0000"/>
              </a:solidFill>
              <a:round/>
              <a:headEnd/>
              <a:tailEnd/>
            </a:ln>
          </p:spPr>
          <p:txBody>
            <a:bodyPr wrap="none" anchor="ctr"/>
            <a:lstStyle/>
            <a:p>
              <a:endParaRPr lang="en-US" dirty="0"/>
            </a:p>
          </p:txBody>
        </p:sp>
        <p:sp>
          <p:nvSpPr>
            <p:cNvPr id="17502" name="Freeform 10"/>
            <p:cNvSpPr>
              <a:spLocks/>
            </p:cNvSpPr>
            <p:nvPr/>
          </p:nvSpPr>
          <p:spPr bwMode="auto">
            <a:xfrm>
              <a:off x="816" y="384"/>
              <a:ext cx="432" cy="384"/>
            </a:xfrm>
            <a:custGeom>
              <a:avLst/>
              <a:gdLst>
                <a:gd name="T0" fmla="*/ 432 w 432"/>
                <a:gd name="T1" fmla="*/ 384 h 384"/>
                <a:gd name="T2" fmla="*/ 288 w 432"/>
                <a:gd name="T3" fmla="*/ 144 h 384"/>
                <a:gd name="T4" fmla="*/ 0 w 432"/>
                <a:gd name="T5" fmla="*/ 0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432" y="384"/>
                  </a:moveTo>
                  <a:cubicBezTo>
                    <a:pt x="396" y="296"/>
                    <a:pt x="360" y="208"/>
                    <a:pt x="288" y="144"/>
                  </a:cubicBezTo>
                  <a:cubicBezTo>
                    <a:pt x="216" y="80"/>
                    <a:pt x="48" y="24"/>
                    <a:pt x="0" y="0"/>
                  </a:cubicBezTo>
                </a:path>
              </a:pathLst>
            </a:custGeom>
            <a:noFill/>
            <a:ln w="28575">
              <a:solidFill>
                <a:srgbClr val="FF0000"/>
              </a:solidFill>
              <a:round/>
              <a:headEnd/>
              <a:tailEnd/>
            </a:ln>
          </p:spPr>
          <p:txBody>
            <a:bodyPr wrap="none" anchor="ctr"/>
            <a:lstStyle/>
            <a:p>
              <a:endParaRPr lang="en-US" dirty="0"/>
            </a:p>
          </p:txBody>
        </p:sp>
      </p:grpSp>
      <p:sp>
        <p:nvSpPr>
          <p:cNvPr id="17418" name="Text Box 11"/>
          <p:cNvSpPr txBox="1">
            <a:spLocks noChangeArrowheads="1"/>
          </p:cNvSpPr>
          <p:nvPr/>
        </p:nvSpPr>
        <p:spPr bwMode="auto">
          <a:xfrm>
            <a:off x="6842363" y="2430463"/>
            <a:ext cx="551494" cy="1071957"/>
          </a:xfrm>
          <a:prstGeom prst="rect">
            <a:avLst/>
          </a:prstGeom>
          <a:noFill/>
          <a:ln w="9525">
            <a:noFill/>
            <a:miter lim="800000"/>
            <a:headEnd/>
            <a:tailEnd/>
          </a:ln>
        </p:spPr>
        <p:txBody>
          <a:bodyPr wrap="none" lIns="192911" tIns="96455" rIns="192911" bIns="96455">
            <a:spAutoFit/>
          </a:bodyPr>
          <a:lstStyle/>
          <a:p>
            <a:r>
              <a:rPr lang="en-US" dirty="0">
                <a:solidFill>
                  <a:srgbClr val="FF0000"/>
                </a:solidFill>
              </a:rPr>
              <a:t>i</a:t>
            </a:r>
          </a:p>
        </p:txBody>
      </p:sp>
      <p:sp>
        <p:nvSpPr>
          <p:cNvPr id="17419" name="Line 12"/>
          <p:cNvSpPr>
            <a:spLocks noChangeShapeType="1"/>
          </p:cNvSpPr>
          <p:nvPr/>
        </p:nvSpPr>
        <p:spPr bwMode="auto">
          <a:xfrm flipH="1" flipV="1">
            <a:off x="7382550" y="2160411"/>
            <a:ext cx="2520871" cy="1485283"/>
          </a:xfrm>
          <a:prstGeom prst="line">
            <a:avLst/>
          </a:prstGeom>
          <a:noFill/>
          <a:ln w="9525">
            <a:solidFill>
              <a:schemeClr val="tx1"/>
            </a:solidFill>
            <a:round/>
            <a:headEnd/>
            <a:tailEnd/>
          </a:ln>
        </p:spPr>
        <p:txBody>
          <a:bodyPr wrap="none" lIns="192911" tIns="96455" rIns="192911" bIns="96455" anchor="ctr"/>
          <a:lstStyle/>
          <a:p>
            <a:endParaRPr lang="en-US" dirty="0"/>
          </a:p>
        </p:txBody>
      </p:sp>
      <p:sp>
        <p:nvSpPr>
          <p:cNvPr id="17420" name="Line 13"/>
          <p:cNvSpPr>
            <a:spLocks noChangeShapeType="1"/>
          </p:cNvSpPr>
          <p:nvPr/>
        </p:nvSpPr>
        <p:spPr bwMode="auto">
          <a:xfrm flipH="1" flipV="1">
            <a:off x="7382550" y="2160411"/>
            <a:ext cx="2340808" cy="1215231"/>
          </a:xfrm>
          <a:prstGeom prst="line">
            <a:avLst/>
          </a:prstGeom>
          <a:noFill/>
          <a:ln w="9525">
            <a:solidFill>
              <a:schemeClr val="tx1"/>
            </a:solidFill>
            <a:round/>
            <a:headEnd/>
            <a:tailEnd/>
          </a:ln>
        </p:spPr>
        <p:txBody>
          <a:bodyPr wrap="none" lIns="192911" tIns="96455" rIns="192911" bIns="96455" anchor="ctr"/>
          <a:lstStyle/>
          <a:p>
            <a:endParaRPr lang="en-US" dirty="0"/>
          </a:p>
        </p:txBody>
      </p:sp>
      <p:sp>
        <p:nvSpPr>
          <p:cNvPr id="581646" name="Line 14"/>
          <p:cNvSpPr>
            <a:spLocks noChangeShapeType="1"/>
          </p:cNvSpPr>
          <p:nvPr/>
        </p:nvSpPr>
        <p:spPr bwMode="auto">
          <a:xfrm>
            <a:off x="10083483" y="6616259"/>
            <a:ext cx="9903421" cy="0"/>
          </a:xfrm>
          <a:prstGeom prst="line">
            <a:avLst/>
          </a:prstGeom>
          <a:noFill/>
          <a:ln w="9525">
            <a:solidFill>
              <a:schemeClr val="tx1"/>
            </a:solidFill>
            <a:round/>
            <a:headEnd/>
            <a:tailEnd type="triangle" w="med" len="med"/>
          </a:ln>
        </p:spPr>
        <p:txBody>
          <a:bodyPr wrap="none" lIns="192911" tIns="96455" rIns="192911" bIns="96455" anchor="ctr"/>
          <a:lstStyle/>
          <a:p>
            <a:endParaRPr lang="en-US" dirty="0"/>
          </a:p>
        </p:txBody>
      </p:sp>
      <p:sp>
        <p:nvSpPr>
          <p:cNvPr id="581647" name="Line 15"/>
          <p:cNvSpPr>
            <a:spLocks noChangeShapeType="1"/>
          </p:cNvSpPr>
          <p:nvPr/>
        </p:nvSpPr>
        <p:spPr bwMode="auto">
          <a:xfrm flipV="1">
            <a:off x="10083483" y="2970565"/>
            <a:ext cx="0" cy="3645694"/>
          </a:xfrm>
          <a:prstGeom prst="line">
            <a:avLst/>
          </a:prstGeom>
          <a:noFill/>
          <a:ln w="9525">
            <a:solidFill>
              <a:schemeClr val="tx1"/>
            </a:solidFill>
            <a:round/>
            <a:headEnd/>
            <a:tailEnd type="triangle" w="med" len="med"/>
          </a:ln>
        </p:spPr>
        <p:txBody>
          <a:bodyPr wrap="none" lIns="192911" tIns="96455" rIns="192911" bIns="96455" anchor="ctr"/>
          <a:lstStyle/>
          <a:p>
            <a:endParaRPr lang="en-US" dirty="0"/>
          </a:p>
        </p:txBody>
      </p:sp>
      <p:grpSp>
        <p:nvGrpSpPr>
          <p:cNvPr id="3" name="Group 19"/>
          <p:cNvGrpSpPr>
            <a:grpSpLocks/>
          </p:cNvGrpSpPr>
          <p:nvPr/>
        </p:nvGrpSpPr>
        <p:grpSpPr bwMode="auto">
          <a:xfrm>
            <a:off x="10083484" y="3389707"/>
            <a:ext cx="9730861" cy="1218044"/>
            <a:chOff x="2688" y="1248"/>
            <a:chExt cx="2594" cy="433"/>
          </a:xfrm>
        </p:grpSpPr>
        <p:graphicFrame>
          <p:nvGraphicFramePr>
            <p:cNvPr id="17414" name="Object 20"/>
            <p:cNvGraphicFramePr>
              <a:graphicFrameLocks noChangeAspect="1"/>
            </p:cNvGraphicFramePr>
            <p:nvPr/>
          </p:nvGraphicFramePr>
          <p:xfrm>
            <a:off x="4968" y="1248"/>
            <a:ext cx="314" cy="433"/>
          </p:xfrm>
          <a:graphic>
            <a:graphicData uri="http://schemas.openxmlformats.org/presentationml/2006/ole">
              <mc:AlternateContent xmlns:mc="http://schemas.openxmlformats.org/markup-compatibility/2006">
                <mc:Choice xmlns:v="urn:schemas-microsoft-com:vml" Requires="v">
                  <p:oleObj spid="_x0000_s162959" name="Equation" r:id="rId6" imgW="164880" imgH="228600" progId="Equation.DSMT4">
                    <p:embed/>
                  </p:oleObj>
                </mc:Choice>
                <mc:Fallback>
                  <p:oleObj name="Equation" r:id="rId6" imgW="164880" imgH="228600" progId="Equation.DSMT4">
                    <p:embed/>
                    <p:pic>
                      <p:nvPicPr>
                        <p:cNvPr id="0"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 y="1248"/>
                          <a:ext cx="314" cy="4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97" name="Line 21"/>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dirty="0"/>
            </a:p>
          </p:txBody>
        </p:sp>
      </p:grpSp>
      <p:graphicFrame>
        <p:nvGraphicFramePr>
          <p:cNvPr id="581654" name="Object 22"/>
          <p:cNvGraphicFramePr>
            <a:graphicFrameLocks noChangeAspect="1"/>
          </p:cNvGraphicFramePr>
          <p:nvPr/>
        </p:nvGraphicFramePr>
        <p:xfrm>
          <a:off x="907815" y="8267513"/>
          <a:ext cx="7062227" cy="1893172"/>
        </p:xfrm>
        <a:graphic>
          <a:graphicData uri="http://schemas.openxmlformats.org/presentationml/2006/ole">
            <mc:AlternateContent xmlns:mc="http://schemas.openxmlformats.org/markup-compatibility/2006">
              <mc:Choice xmlns:v="urn:schemas-microsoft-com:vml" Requires="v">
                <p:oleObj spid="_x0000_s162960" name="Equation" r:id="rId8" imgW="1358640" imgH="393480" progId="Equation.3">
                  <p:embed/>
                </p:oleObj>
              </mc:Choice>
              <mc:Fallback>
                <p:oleObj name="Equation" r:id="rId8" imgW="1358640" imgH="393480" progId="Equation.3">
                  <p:embed/>
                  <p:pic>
                    <p:nvPicPr>
                      <p:cNvPr id="0"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7815" y="8267513"/>
                        <a:ext cx="7062227" cy="18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581655" name="Object 23"/>
          <p:cNvGraphicFramePr>
            <a:graphicFrameLocks noChangeAspect="1"/>
          </p:cNvGraphicFramePr>
          <p:nvPr/>
        </p:nvGraphicFramePr>
        <p:xfrm>
          <a:off x="1355725" y="10201275"/>
          <a:ext cx="4419600" cy="1225550"/>
        </p:xfrm>
        <a:graphic>
          <a:graphicData uri="http://schemas.openxmlformats.org/presentationml/2006/ole">
            <mc:AlternateContent xmlns:mc="http://schemas.openxmlformats.org/markup-compatibility/2006">
              <mc:Choice xmlns:v="urn:schemas-microsoft-com:vml" Requires="v">
                <p:oleObj spid="_x0000_s162961" name="Equation" r:id="rId10" imgW="774360" imgH="253800" progId="Equation.DSMT4">
                  <p:embed/>
                </p:oleObj>
              </mc:Choice>
              <mc:Fallback>
                <p:oleObj name="Equation" r:id="rId10" imgW="774360" imgH="253800" progId="Equation.DSMT4">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55725" y="10201275"/>
                        <a:ext cx="441960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81656" name="Text Box 24"/>
          <p:cNvSpPr txBox="1">
            <a:spLocks noChangeArrowheads="1"/>
          </p:cNvSpPr>
          <p:nvPr/>
        </p:nvSpPr>
        <p:spPr bwMode="auto">
          <a:xfrm>
            <a:off x="6482240" y="10396979"/>
            <a:ext cx="3702997" cy="1071957"/>
          </a:xfrm>
          <a:prstGeom prst="rect">
            <a:avLst/>
          </a:prstGeom>
          <a:noFill/>
          <a:ln w="9525">
            <a:noFill/>
            <a:miter lim="800000"/>
            <a:headEnd/>
            <a:tailEnd/>
          </a:ln>
        </p:spPr>
        <p:txBody>
          <a:bodyPr wrap="none" lIns="192911" tIns="96455" rIns="192911" bIns="96455">
            <a:spAutoFit/>
          </a:bodyPr>
          <a:lstStyle/>
          <a:p>
            <a:r>
              <a:rPr lang="en-US" dirty="0"/>
              <a:t>Fire+reset</a:t>
            </a:r>
          </a:p>
        </p:txBody>
      </p:sp>
      <p:sp>
        <p:nvSpPr>
          <p:cNvPr id="581657" name="Text Box 25"/>
          <p:cNvSpPr txBox="1">
            <a:spLocks noChangeArrowheads="1"/>
          </p:cNvSpPr>
          <p:nvPr/>
        </p:nvSpPr>
        <p:spPr bwMode="auto">
          <a:xfrm>
            <a:off x="9903420" y="8911696"/>
            <a:ext cx="4046040" cy="1071957"/>
          </a:xfrm>
          <a:prstGeom prst="rect">
            <a:avLst/>
          </a:prstGeom>
          <a:noFill/>
          <a:ln w="9525">
            <a:noFill/>
            <a:miter lim="800000"/>
            <a:headEnd/>
            <a:tailEnd/>
          </a:ln>
        </p:spPr>
        <p:txBody>
          <a:bodyPr wrap="none" lIns="192911" tIns="96455" rIns="192911" bIns="96455">
            <a:spAutoFit/>
          </a:bodyPr>
          <a:lstStyle/>
          <a:p>
            <a:r>
              <a:rPr lang="en-US" dirty="0">
                <a:solidFill>
                  <a:srgbClr val="FF0000"/>
                </a:solidFill>
              </a:rPr>
              <a:t>NON-linear</a:t>
            </a:r>
          </a:p>
        </p:txBody>
      </p:sp>
      <p:sp>
        <p:nvSpPr>
          <p:cNvPr id="581658" name="Text Box 26"/>
          <p:cNvSpPr txBox="1">
            <a:spLocks noChangeArrowheads="1"/>
          </p:cNvSpPr>
          <p:nvPr/>
        </p:nvSpPr>
        <p:spPr bwMode="auto">
          <a:xfrm>
            <a:off x="9903422" y="10396979"/>
            <a:ext cx="3400029" cy="1071957"/>
          </a:xfrm>
          <a:prstGeom prst="rect">
            <a:avLst/>
          </a:prstGeom>
          <a:noFill/>
          <a:ln w="9525">
            <a:noFill/>
            <a:miter lim="800000"/>
            <a:headEnd/>
            <a:tailEnd/>
          </a:ln>
        </p:spPr>
        <p:txBody>
          <a:bodyPr wrap="none" lIns="192911" tIns="96455" rIns="192911" bIns="96455">
            <a:spAutoFit/>
          </a:bodyPr>
          <a:lstStyle/>
          <a:p>
            <a:r>
              <a:rPr lang="en-US" dirty="0">
                <a:solidFill>
                  <a:srgbClr val="FF0000"/>
                </a:solidFill>
              </a:rPr>
              <a:t>threshold</a:t>
            </a:r>
          </a:p>
        </p:txBody>
      </p:sp>
      <p:sp>
        <p:nvSpPr>
          <p:cNvPr id="581659" name="Text Box 27"/>
          <p:cNvSpPr txBox="1">
            <a:spLocks noChangeArrowheads="1"/>
          </p:cNvSpPr>
          <p:nvPr/>
        </p:nvSpPr>
        <p:spPr bwMode="auto">
          <a:xfrm>
            <a:off x="14044852" y="1890360"/>
            <a:ext cx="5307603" cy="1071957"/>
          </a:xfrm>
          <a:prstGeom prst="rect">
            <a:avLst/>
          </a:prstGeom>
          <a:noFill/>
          <a:ln w="9525">
            <a:noFill/>
            <a:miter lim="800000"/>
            <a:headEnd/>
            <a:tailEnd/>
          </a:ln>
        </p:spPr>
        <p:txBody>
          <a:bodyPr wrap="none" lIns="192911" tIns="96455" rIns="192911" bIns="96455">
            <a:spAutoFit/>
          </a:bodyPr>
          <a:lstStyle/>
          <a:p>
            <a:r>
              <a:rPr lang="en-US" dirty="0">
                <a:solidFill>
                  <a:srgbClr val="006600"/>
                </a:solidFill>
              </a:rPr>
              <a:t>Spike emission</a:t>
            </a:r>
          </a:p>
        </p:txBody>
      </p:sp>
      <p:grpSp>
        <p:nvGrpSpPr>
          <p:cNvPr id="4" name="Group 28"/>
          <p:cNvGrpSpPr>
            <a:grpSpLocks/>
          </p:cNvGrpSpPr>
          <p:nvPr/>
        </p:nvGrpSpPr>
        <p:grpSpPr bwMode="auto">
          <a:xfrm>
            <a:off x="10803731" y="5806105"/>
            <a:ext cx="2520871" cy="1620308"/>
            <a:chOff x="2880" y="2064"/>
            <a:chExt cx="672" cy="576"/>
          </a:xfrm>
        </p:grpSpPr>
        <p:sp>
          <p:nvSpPr>
            <p:cNvPr id="17494" name="Line 29"/>
            <p:cNvSpPr>
              <a:spLocks noChangeShapeType="1"/>
            </p:cNvSpPr>
            <p:nvPr/>
          </p:nvSpPr>
          <p:spPr bwMode="auto">
            <a:xfrm flipV="1">
              <a:off x="2880" y="2400"/>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17495" name="Line 30"/>
            <p:cNvSpPr>
              <a:spLocks noChangeShapeType="1"/>
            </p:cNvSpPr>
            <p:nvPr/>
          </p:nvSpPr>
          <p:spPr bwMode="auto">
            <a:xfrm flipV="1">
              <a:off x="2880" y="2064"/>
              <a:ext cx="0" cy="288"/>
            </a:xfrm>
            <a:prstGeom prst="line">
              <a:avLst/>
            </a:prstGeom>
            <a:noFill/>
            <a:ln w="28575">
              <a:solidFill>
                <a:srgbClr val="FF0000"/>
              </a:solidFill>
              <a:round/>
              <a:headEnd/>
              <a:tailEnd/>
            </a:ln>
          </p:spPr>
          <p:txBody>
            <a:bodyPr wrap="none" anchor="ctr"/>
            <a:lstStyle/>
            <a:p>
              <a:endParaRPr lang="en-US" dirty="0"/>
            </a:p>
          </p:txBody>
        </p:sp>
        <p:sp>
          <p:nvSpPr>
            <p:cNvPr id="17496" name="Freeform 31"/>
            <p:cNvSpPr>
              <a:spLocks/>
            </p:cNvSpPr>
            <p:nvPr/>
          </p:nvSpPr>
          <p:spPr bwMode="auto">
            <a:xfrm>
              <a:off x="2880" y="2064"/>
              <a:ext cx="672" cy="288"/>
            </a:xfrm>
            <a:custGeom>
              <a:avLst/>
              <a:gdLst>
                <a:gd name="T0" fmla="*/ 0 w 912"/>
                <a:gd name="T1" fmla="*/ 0 h 288"/>
                <a:gd name="T2" fmla="*/ 31 w 912"/>
                <a:gd name="T3" fmla="*/ 144 h 288"/>
                <a:gd name="T4" fmla="*/ 114 w 912"/>
                <a:gd name="T5" fmla="*/ 240 h 288"/>
                <a:gd name="T6" fmla="*/ 198 w 912"/>
                <a:gd name="T7" fmla="*/ 288 h 288"/>
                <a:gd name="T8" fmla="*/ 0 60000 65536"/>
                <a:gd name="T9" fmla="*/ 0 60000 65536"/>
                <a:gd name="T10" fmla="*/ 0 60000 65536"/>
                <a:gd name="T11" fmla="*/ 0 60000 65536"/>
                <a:gd name="T12" fmla="*/ 0 w 912"/>
                <a:gd name="T13" fmla="*/ 0 h 288"/>
                <a:gd name="T14" fmla="*/ 912 w 912"/>
                <a:gd name="T15" fmla="*/ 288 h 288"/>
              </a:gdLst>
              <a:ahLst/>
              <a:cxnLst>
                <a:cxn ang="T8">
                  <a:pos x="T0" y="T1"/>
                </a:cxn>
                <a:cxn ang="T9">
                  <a:pos x="T2" y="T3"/>
                </a:cxn>
                <a:cxn ang="T10">
                  <a:pos x="T4" y="T5"/>
                </a:cxn>
                <a:cxn ang="T11">
                  <a:pos x="T6" y="T7"/>
                </a:cxn>
              </a:cxnLst>
              <a:rect l="T12" t="T13" r="T14" b="T15"/>
              <a:pathLst>
                <a:path w="912" h="288">
                  <a:moveTo>
                    <a:pt x="0" y="0"/>
                  </a:moveTo>
                  <a:cubicBezTo>
                    <a:pt x="28" y="52"/>
                    <a:pt x="56" y="104"/>
                    <a:pt x="144" y="144"/>
                  </a:cubicBezTo>
                  <a:cubicBezTo>
                    <a:pt x="232" y="184"/>
                    <a:pt x="400" y="216"/>
                    <a:pt x="528" y="240"/>
                  </a:cubicBezTo>
                  <a:cubicBezTo>
                    <a:pt x="656" y="264"/>
                    <a:pt x="848" y="280"/>
                    <a:pt x="912" y="288"/>
                  </a:cubicBezTo>
                </a:path>
              </a:pathLst>
            </a:custGeom>
            <a:noFill/>
            <a:ln w="28575">
              <a:solidFill>
                <a:srgbClr val="FF0000"/>
              </a:solidFill>
              <a:round/>
              <a:headEnd/>
              <a:tailEnd/>
            </a:ln>
          </p:spPr>
          <p:txBody>
            <a:bodyPr wrap="none" anchor="ctr"/>
            <a:lstStyle/>
            <a:p>
              <a:endParaRPr lang="en-US" dirty="0"/>
            </a:p>
          </p:txBody>
        </p:sp>
      </p:grpSp>
      <p:sp>
        <p:nvSpPr>
          <p:cNvPr id="581664" name="Line 32"/>
          <p:cNvSpPr>
            <a:spLocks noChangeShapeType="1"/>
          </p:cNvSpPr>
          <p:nvPr/>
        </p:nvSpPr>
        <p:spPr bwMode="auto">
          <a:xfrm flipV="1">
            <a:off x="15226510" y="2557050"/>
            <a:ext cx="0" cy="1350257"/>
          </a:xfrm>
          <a:prstGeom prst="line">
            <a:avLst/>
          </a:prstGeom>
          <a:noFill/>
          <a:ln w="28575">
            <a:solidFill>
              <a:srgbClr val="006600"/>
            </a:solidFill>
            <a:round/>
            <a:headEnd/>
            <a:tailEnd type="triangle" w="med" len="med"/>
          </a:ln>
        </p:spPr>
        <p:txBody>
          <a:bodyPr wrap="none" lIns="192911" tIns="96455" rIns="192911" bIns="96455" anchor="ctr"/>
          <a:lstStyle/>
          <a:p>
            <a:endParaRPr lang="en-US" dirty="0"/>
          </a:p>
        </p:txBody>
      </p:sp>
      <p:sp>
        <p:nvSpPr>
          <p:cNvPr id="581665" name="Line 33"/>
          <p:cNvSpPr>
            <a:spLocks noChangeShapeType="1"/>
          </p:cNvSpPr>
          <p:nvPr/>
        </p:nvSpPr>
        <p:spPr bwMode="auto">
          <a:xfrm>
            <a:off x="15226510" y="4320822"/>
            <a:ext cx="0" cy="2295437"/>
          </a:xfrm>
          <a:prstGeom prst="line">
            <a:avLst/>
          </a:prstGeom>
          <a:noFill/>
          <a:ln w="28575">
            <a:solidFill>
              <a:srgbClr val="006600"/>
            </a:solidFill>
            <a:round/>
            <a:headEnd/>
            <a:tailEnd/>
          </a:ln>
        </p:spPr>
        <p:txBody>
          <a:bodyPr wrap="none" lIns="192911" tIns="96455" rIns="192911" bIns="96455" anchor="ctr"/>
          <a:lstStyle/>
          <a:p>
            <a:endParaRPr lang="en-US" dirty="0"/>
          </a:p>
        </p:txBody>
      </p:sp>
      <p:grpSp>
        <p:nvGrpSpPr>
          <p:cNvPr id="5" name="Group 34"/>
          <p:cNvGrpSpPr>
            <a:grpSpLocks/>
          </p:cNvGrpSpPr>
          <p:nvPr/>
        </p:nvGrpSpPr>
        <p:grpSpPr bwMode="auto">
          <a:xfrm>
            <a:off x="13144540" y="4320823"/>
            <a:ext cx="1444250" cy="2970565"/>
            <a:chOff x="3504" y="1536"/>
            <a:chExt cx="385" cy="1056"/>
          </a:xfrm>
        </p:grpSpPr>
        <p:grpSp>
          <p:nvGrpSpPr>
            <p:cNvPr id="6" name="Group 35"/>
            <p:cNvGrpSpPr>
              <a:grpSpLocks/>
            </p:cNvGrpSpPr>
            <p:nvPr/>
          </p:nvGrpSpPr>
          <p:grpSpPr bwMode="auto">
            <a:xfrm>
              <a:off x="3504" y="2352"/>
              <a:ext cx="288" cy="240"/>
              <a:chOff x="3504" y="2352"/>
              <a:chExt cx="336" cy="240"/>
            </a:xfrm>
          </p:grpSpPr>
          <p:sp>
            <p:nvSpPr>
              <p:cNvPr id="17491" name="Line 36"/>
              <p:cNvSpPr>
                <a:spLocks noChangeShapeType="1"/>
              </p:cNvSpPr>
              <p:nvPr/>
            </p:nvSpPr>
            <p:spPr bwMode="auto">
              <a:xfrm flipV="1">
                <a:off x="3504"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17492" name="Line 37"/>
              <p:cNvSpPr>
                <a:spLocks noChangeShapeType="1"/>
              </p:cNvSpPr>
              <p:nvPr/>
            </p:nvSpPr>
            <p:spPr bwMode="auto">
              <a:xfrm flipV="1">
                <a:off x="3696"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17493" name="Line 38"/>
              <p:cNvSpPr>
                <a:spLocks noChangeShapeType="1"/>
              </p:cNvSpPr>
              <p:nvPr/>
            </p:nvSpPr>
            <p:spPr bwMode="auto">
              <a:xfrm flipV="1">
                <a:off x="3840" y="2352"/>
                <a:ext cx="0" cy="240"/>
              </a:xfrm>
              <a:prstGeom prst="line">
                <a:avLst/>
              </a:prstGeom>
              <a:noFill/>
              <a:ln w="38100">
                <a:solidFill>
                  <a:srgbClr val="FF0000"/>
                </a:solidFill>
                <a:round/>
                <a:headEnd/>
                <a:tailEnd type="triangle" w="med" len="med"/>
              </a:ln>
            </p:spPr>
            <p:txBody>
              <a:bodyPr wrap="none" anchor="ctr"/>
              <a:lstStyle/>
              <a:p>
                <a:endParaRPr lang="en-US" dirty="0"/>
              </a:p>
            </p:txBody>
          </p:sp>
        </p:grpSp>
        <p:sp>
          <p:nvSpPr>
            <p:cNvPr id="17482" name="Line 39"/>
            <p:cNvSpPr>
              <a:spLocks noChangeShapeType="1"/>
            </p:cNvSpPr>
            <p:nvPr/>
          </p:nvSpPr>
          <p:spPr bwMode="auto">
            <a:xfrm flipV="1">
              <a:off x="3504" y="2064"/>
              <a:ext cx="1" cy="288"/>
            </a:xfrm>
            <a:prstGeom prst="line">
              <a:avLst/>
            </a:prstGeom>
            <a:noFill/>
            <a:ln w="28575">
              <a:solidFill>
                <a:srgbClr val="FF0000"/>
              </a:solidFill>
              <a:round/>
              <a:headEnd/>
              <a:tailEnd/>
            </a:ln>
          </p:spPr>
          <p:txBody>
            <a:bodyPr wrap="none" anchor="ctr"/>
            <a:lstStyle/>
            <a:p>
              <a:endParaRPr lang="en-US" dirty="0"/>
            </a:p>
          </p:txBody>
        </p:sp>
        <p:sp>
          <p:nvSpPr>
            <p:cNvPr id="17483" name="Freeform 40"/>
            <p:cNvSpPr>
              <a:spLocks/>
            </p:cNvSpPr>
            <p:nvPr/>
          </p:nvSpPr>
          <p:spPr bwMode="auto">
            <a:xfrm>
              <a:off x="3504" y="2064"/>
              <a:ext cx="192" cy="144"/>
            </a:xfrm>
            <a:custGeom>
              <a:avLst/>
              <a:gdLst>
                <a:gd name="T0" fmla="*/ 0 w 192"/>
                <a:gd name="T1" fmla="*/ 0 h 240"/>
                <a:gd name="T2" fmla="*/ 96 w 192"/>
                <a:gd name="T3" fmla="*/ 11 h 240"/>
                <a:gd name="T4" fmla="*/ 192 w 192"/>
                <a:gd name="T5" fmla="*/ 19 h 240"/>
                <a:gd name="T6" fmla="*/ 0 60000 65536"/>
                <a:gd name="T7" fmla="*/ 0 60000 65536"/>
                <a:gd name="T8" fmla="*/ 0 60000 65536"/>
                <a:gd name="T9" fmla="*/ 0 w 192"/>
                <a:gd name="T10" fmla="*/ 0 h 240"/>
                <a:gd name="T11" fmla="*/ 192 w 192"/>
                <a:gd name="T12" fmla="*/ 240 h 240"/>
              </a:gdLst>
              <a:ahLst/>
              <a:cxnLst>
                <a:cxn ang="T6">
                  <a:pos x="T0" y="T1"/>
                </a:cxn>
                <a:cxn ang="T7">
                  <a:pos x="T2" y="T3"/>
                </a:cxn>
                <a:cxn ang="T8">
                  <a:pos x="T4" y="T5"/>
                </a:cxn>
              </a:cxnLst>
              <a:rect l="T9" t="T10" r="T11" b="T12"/>
              <a:pathLst>
                <a:path w="192" h="240">
                  <a:moveTo>
                    <a:pt x="0" y="0"/>
                  </a:moveTo>
                  <a:cubicBezTo>
                    <a:pt x="32" y="52"/>
                    <a:pt x="64" y="104"/>
                    <a:pt x="96" y="144"/>
                  </a:cubicBezTo>
                  <a:cubicBezTo>
                    <a:pt x="128" y="184"/>
                    <a:pt x="160" y="212"/>
                    <a:pt x="192" y="240"/>
                  </a:cubicBezTo>
                </a:path>
              </a:pathLst>
            </a:custGeom>
            <a:noFill/>
            <a:ln w="28575">
              <a:solidFill>
                <a:srgbClr val="FF0000"/>
              </a:solidFill>
              <a:round/>
              <a:headEnd/>
              <a:tailEnd/>
            </a:ln>
          </p:spPr>
          <p:txBody>
            <a:bodyPr wrap="none" anchor="ctr"/>
            <a:lstStyle/>
            <a:p>
              <a:endParaRPr lang="en-US" dirty="0"/>
            </a:p>
          </p:txBody>
        </p:sp>
        <p:sp>
          <p:nvSpPr>
            <p:cNvPr id="17484" name="Line 41"/>
            <p:cNvSpPr>
              <a:spLocks noChangeShapeType="1"/>
            </p:cNvSpPr>
            <p:nvPr/>
          </p:nvSpPr>
          <p:spPr bwMode="auto">
            <a:xfrm flipV="1">
              <a:off x="3696" y="1920"/>
              <a:ext cx="1" cy="288"/>
            </a:xfrm>
            <a:prstGeom prst="line">
              <a:avLst/>
            </a:prstGeom>
            <a:noFill/>
            <a:ln w="28575">
              <a:solidFill>
                <a:srgbClr val="FF0000"/>
              </a:solidFill>
              <a:round/>
              <a:headEnd/>
              <a:tailEnd/>
            </a:ln>
          </p:spPr>
          <p:txBody>
            <a:bodyPr wrap="none" anchor="ctr"/>
            <a:lstStyle/>
            <a:p>
              <a:endParaRPr lang="en-US" dirty="0"/>
            </a:p>
          </p:txBody>
        </p:sp>
        <p:sp>
          <p:nvSpPr>
            <p:cNvPr id="17485" name="Line 42"/>
            <p:cNvSpPr>
              <a:spLocks noChangeShapeType="1"/>
            </p:cNvSpPr>
            <p:nvPr/>
          </p:nvSpPr>
          <p:spPr bwMode="auto">
            <a:xfrm flipV="1">
              <a:off x="3792" y="1728"/>
              <a:ext cx="1" cy="288"/>
            </a:xfrm>
            <a:prstGeom prst="line">
              <a:avLst/>
            </a:prstGeom>
            <a:noFill/>
            <a:ln w="28575">
              <a:solidFill>
                <a:srgbClr val="FF0000"/>
              </a:solidFill>
              <a:round/>
              <a:headEnd/>
              <a:tailEnd/>
            </a:ln>
          </p:spPr>
          <p:txBody>
            <a:bodyPr wrap="none" anchor="ctr"/>
            <a:lstStyle/>
            <a:p>
              <a:endParaRPr lang="en-US" dirty="0"/>
            </a:p>
          </p:txBody>
        </p:sp>
        <p:sp>
          <p:nvSpPr>
            <p:cNvPr id="17486" name="Line 43"/>
            <p:cNvSpPr>
              <a:spLocks noChangeShapeType="1"/>
            </p:cNvSpPr>
            <p:nvPr/>
          </p:nvSpPr>
          <p:spPr bwMode="auto">
            <a:xfrm flipV="1">
              <a:off x="3888" y="1536"/>
              <a:ext cx="1" cy="288"/>
            </a:xfrm>
            <a:prstGeom prst="line">
              <a:avLst/>
            </a:prstGeom>
            <a:noFill/>
            <a:ln w="28575">
              <a:solidFill>
                <a:srgbClr val="FF0000"/>
              </a:solidFill>
              <a:round/>
              <a:headEnd/>
              <a:tailEnd/>
            </a:ln>
          </p:spPr>
          <p:txBody>
            <a:bodyPr wrap="none" anchor="ctr"/>
            <a:lstStyle/>
            <a:p>
              <a:endParaRPr lang="en-US" dirty="0"/>
            </a:p>
          </p:txBody>
        </p:sp>
        <p:sp>
          <p:nvSpPr>
            <p:cNvPr id="17487" name="Line 44"/>
            <p:cNvSpPr>
              <a:spLocks noChangeShapeType="1"/>
            </p:cNvSpPr>
            <p:nvPr/>
          </p:nvSpPr>
          <p:spPr bwMode="auto">
            <a:xfrm flipV="1">
              <a:off x="3888" y="2352"/>
              <a:ext cx="1"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17488" name="Freeform 45"/>
            <p:cNvSpPr>
              <a:spLocks/>
            </p:cNvSpPr>
            <p:nvPr/>
          </p:nvSpPr>
          <p:spPr bwMode="auto">
            <a:xfrm>
              <a:off x="3696" y="1920"/>
              <a:ext cx="96" cy="96"/>
            </a:xfrm>
            <a:custGeom>
              <a:avLst/>
              <a:gdLst>
                <a:gd name="T0" fmla="*/ 0 w 192"/>
                <a:gd name="T1" fmla="*/ 0 h 240"/>
                <a:gd name="T2" fmla="*/ 3 w 192"/>
                <a:gd name="T3" fmla="*/ 2 h 240"/>
                <a:gd name="T4" fmla="*/ 6 w 192"/>
                <a:gd name="T5" fmla="*/ 2 h 240"/>
                <a:gd name="T6" fmla="*/ 0 60000 65536"/>
                <a:gd name="T7" fmla="*/ 0 60000 65536"/>
                <a:gd name="T8" fmla="*/ 0 60000 65536"/>
                <a:gd name="T9" fmla="*/ 0 w 192"/>
                <a:gd name="T10" fmla="*/ 0 h 240"/>
                <a:gd name="T11" fmla="*/ 192 w 192"/>
                <a:gd name="T12" fmla="*/ 240 h 240"/>
              </a:gdLst>
              <a:ahLst/>
              <a:cxnLst>
                <a:cxn ang="T6">
                  <a:pos x="T0" y="T1"/>
                </a:cxn>
                <a:cxn ang="T7">
                  <a:pos x="T2" y="T3"/>
                </a:cxn>
                <a:cxn ang="T8">
                  <a:pos x="T4" y="T5"/>
                </a:cxn>
              </a:cxnLst>
              <a:rect l="T9" t="T10" r="T11" b="T12"/>
              <a:pathLst>
                <a:path w="192" h="240">
                  <a:moveTo>
                    <a:pt x="0" y="0"/>
                  </a:moveTo>
                  <a:cubicBezTo>
                    <a:pt x="32" y="52"/>
                    <a:pt x="64" y="104"/>
                    <a:pt x="96" y="144"/>
                  </a:cubicBezTo>
                  <a:cubicBezTo>
                    <a:pt x="128" y="184"/>
                    <a:pt x="160" y="212"/>
                    <a:pt x="192" y="240"/>
                  </a:cubicBezTo>
                </a:path>
              </a:pathLst>
            </a:custGeom>
            <a:noFill/>
            <a:ln w="28575">
              <a:solidFill>
                <a:srgbClr val="FF0000"/>
              </a:solidFill>
              <a:round/>
              <a:headEnd/>
              <a:tailEnd/>
            </a:ln>
          </p:spPr>
          <p:txBody>
            <a:bodyPr wrap="none" anchor="ctr"/>
            <a:lstStyle/>
            <a:p>
              <a:endParaRPr lang="en-US" dirty="0"/>
            </a:p>
          </p:txBody>
        </p:sp>
        <p:sp>
          <p:nvSpPr>
            <p:cNvPr id="17489" name="Freeform 46"/>
            <p:cNvSpPr>
              <a:spLocks/>
            </p:cNvSpPr>
            <p:nvPr/>
          </p:nvSpPr>
          <p:spPr bwMode="auto">
            <a:xfrm>
              <a:off x="3792" y="1728"/>
              <a:ext cx="96" cy="96"/>
            </a:xfrm>
            <a:custGeom>
              <a:avLst/>
              <a:gdLst>
                <a:gd name="T0" fmla="*/ 0 w 192"/>
                <a:gd name="T1" fmla="*/ 0 h 240"/>
                <a:gd name="T2" fmla="*/ 3 w 192"/>
                <a:gd name="T3" fmla="*/ 2 h 240"/>
                <a:gd name="T4" fmla="*/ 6 w 192"/>
                <a:gd name="T5" fmla="*/ 2 h 240"/>
                <a:gd name="T6" fmla="*/ 0 60000 65536"/>
                <a:gd name="T7" fmla="*/ 0 60000 65536"/>
                <a:gd name="T8" fmla="*/ 0 60000 65536"/>
                <a:gd name="T9" fmla="*/ 0 w 192"/>
                <a:gd name="T10" fmla="*/ 0 h 240"/>
                <a:gd name="T11" fmla="*/ 192 w 192"/>
                <a:gd name="T12" fmla="*/ 240 h 240"/>
              </a:gdLst>
              <a:ahLst/>
              <a:cxnLst>
                <a:cxn ang="T6">
                  <a:pos x="T0" y="T1"/>
                </a:cxn>
                <a:cxn ang="T7">
                  <a:pos x="T2" y="T3"/>
                </a:cxn>
                <a:cxn ang="T8">
                  <a:pos x="T4" y="T5"/>
                </a:cxn>
              </a:cxnLst>
              <a:rect l="T9" t="T10" r="T11" b="T12"/>
              <a:pathLst>
                <a:path w="192" h="240">
                  <a:moveTo>
                    <a:pt x="0" y="0"/>
                  </a:moveTo>
                  <a:cubicBezTo>
                    <a:pt x="32" y="52"/>
                    <a:pt x="64" y="104"/>
                    <a:pt x="96" y="144"/>
                  </a:cubicBezTo>
                  <a:cubicBezTo>
                    <a:pt x="128" y="184"/>
                    <a:pt x="160" y="212"/>
                    <a:pt x="192" y="240"/>
                  </a:cubicBezTo>
                </a:path>
              </a:pathLst>
            </a:custGeom>
            <a:noFill/>
            <a:ln w="28575">
              <a:solidFill>
                <a:srgbClr val="FF0000"/>
              </a:solidFill>
              <a:round/>
              <a:headEnd/>
              <a:tailEnd/>
            </a:ln>
          </p:spPr>
          <p:txBody>
            <a:bodyPr wrap="none" anchor="ctr"/>
            <a:lstStyle/>
            <a:p>
              <a:endParaRPr lang="en-US" dirty="0"/>
            </a:p>
          </p:txBody>
        </p:sp>
      </p:grpSp>
      <p:sp>
        <p:nvSpPr>
          <p:cNvPr id="581680" name="Text Box 48"/>
          <p:cNvSpPr txBox="1">
            <a:spLocks noChangeArrowheads="1"/>
          </p:cNvSpPr>
          <p:nvPr/>
        </p:nvSpPr>
        <p:spPr bwMode="auto">
          <a:xfrm>
            <a:off x="15113604" y="4860925"/>
            <a:ext cx="2016638" cy="1071957"/>
          </a:xfrm>
          <a:prstGeom prst="rect">
            <a:avLst/>
          </a:prstGeom>
          <a:noFill/>
          <a:ln w="9525">
            <a:noFill/>
            <a:miter lim="800000"/>
            <a:headEnd/>
            <a:tailEnd/>
          </a:ln>
        </p:spPr>
        <p:txBody>
          <a:bodyPr wrap="none" lIns="192911" tIns="96455" rIns="192911" bIns="96455">
            <a:spAutoFit/>
          </a:bodyPr>
          <a:lstStyle/>
          <a:p>
            <a:r>
              <a:rPr lang="en-US" dirty="0">
                <a:solidFill>
                  <a:srgbClr val="006600"/>
                </a:solidFill>
              </a:rPr>
              <a:t>reset</a:t>
            </a:r>
          </a:p>
        </p:txBody>
      </p:sp>
      <p:grpSp>
        <p:nvGrpSpPr>
          <p:cNvPr id="7" name="Group 49"/>
          <p:cNvGrpSpPr>
            <a:grpSpLocks/>
          </p:cNvGrpSpPr>
          <p:nvPr/>
        </p:nvGrpSpPr>
        <p:grpSpPr bwMode="auto">
          <a:xfrm>
            <a:off x="15845473" y="5806105"/>
            <a:ext cx="2520871" cy="1620308"/>
            <a:chOff x="2880" y="2064"/>
            <a:chExt cx="672" cy="576"/>
          </a:xfrm>
        </p:grpSpPr>
        <p:sp>
          <p:nvSpPr>
            <p:cNvPr id="17478" name="Line 50"/>
            <p:cNvSpPr>
              <a:spLocks noChangeShapeType="1"/>
            </p:cNvSpPr>
            <p:nvPr/>
          </p:nvSpPr>
          <p:spPr bwMode="auto">
            <a:xfrm flipV="1">
              <a:off x="2880" y="2400"/>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17479" name="Line 51"/>
            <p:cNvSpPr>
              <a:spLocks noChangeShapeType="1"/>
            </p:cNvSpPr>
            <p:nvPr/>
          </p:nvSpPr>
          <p:spPr bwMode="auto">
            <a:xfrm flipV="1">
              <a:off x="2880" y="2064"/>
              <a:ext cx="0" cy="288"/>
            </a:xfrm>
            <a:prstGeom prst="line">
              <a:avLst/>
            </a:prstGeom>
            <a:noFill/>
            <a:ln w="28575">
              <a:solidFill>
                <a:srgbClr val="FF0000"/>
              </a:solidFill>
              <a:round/>
              <a:headEnd/>
              <a:tailEnd/>
            </a:ln>
          </p:spPr>
          <p:txBody>
            <a:bodyPr wrap="none" anchor="ctr"/>
            <a:lstStyle/>
            <a:p>
              <a:endParaRPr lang="en-US" dirty="0"/>
            </a:p>
          </p:txBody>
        </p:sp>
        <p:sp>
          <p:nvSpPr>
            <p:cNvPr id="17480" name="Freeform 52"/>
            <p:cNvSpPr>
              <a:spLocks/>
            </p:cNvSpPr>
            <p:nvPr/>
          </p:nvSpPr>
          <p:spPr bwMode="auto">
            <a:xfrm>
              <a:off x="2880" y="2064"/>
              <a:ext cx="672" cy="288"/>
            </a:xfrm>
            <a:custGeom>
              <a:avLst/>
              <a:gdLst>
                <a:gd name="T0" fmla="*/ 0 w 912"/>
                <a:gd name="T1" fmla="*/ 0 h 288"/>
                <a:gd name="T2" fmla="*/ 31 w 912"/>
                <a:gd name="T3" fmla="*/ 144 h 288"/>
                <a:gd name="T4" fmla="*/ 114 w 912"/>
                <a:gd name="T5" fmla="*/ 240 h 288"/>
                <a:gd name="T6" fmla="*/ 198 w 912"/>
                <a:gd name="T7" fmla="*/ 288 h 288"/>
                <a:gd name="T8" fmla="*/ 0 60000 65536"/>
                <a:gd name="T9" fmla="*/ 0 60000 65536"/>
                <a:gd name="T10" fmla="*/ 0 60000 65536"/>
                <a:gd name="T11" fmla="*/ 0 60000 65536"/>
                <a:gd name="T12" fmla="*/ 0 w 912"/>
                <a:gd name="T13" fmla="*/ 0 h 288"/>
                <a:gd name="T14" fmla="*/ 912 w 912"/>
                <a:gd name="T15" fmla="*/ 288 h 288"/>
              </a:gdLst>
              <a:ahLst/>
              <a:cxnLst>
                <a:cxn ang="T8">
                  <a:pos x="T0" y="T1"/>
                </a:cxn>
                <a:cxn ang="T9">
                  <a:pos x="T2" y="T3"/>
                </a:cxn>
                <a:cxn ang="T10">
                  <a:pos x="T4" y="T5"/>
                </a:cxn>
                <a:cxn ang="T11">
                  <a:pos x="T6" y="T7"/>
                </a:cxn>
              </a:cxnLst>
              <a:rect l="T12" t="T13" r="T14" b="T15"/>
              <a:pathLst>
                <a:path w="912" h="288">
                  <a:moveTo>
                    <a:pt x="0" y="0"/>
                  </a:moveTo>
                  <a:cubicBezTo>
                    <a:pt x="28" y="52"/>
                    <a:pt x="56" y="104"/>
                    <a:pt x="144" y="144"/>
                  </a:cubicBezTo>
                  <a:cubicBezTo>
                    <a:pt x="232" y="184"/>
                    <a:pt x="400" y="216"/>
                    <a:pt x="528" y="240"/>
                  </a:cubicBezTo>
                  <a:cubicBezTo>
                    <a:pt x="656" y="264"/>
                    <a:pt x="848" y="280"/>
                    <a:pt x="912" y="288"/>
                  </a:cubicBezTo>
                </a:path>
              </a:pathLst>
            </a:custGeom>
            <a:noFill/>
            <a:ln w="28575">
              <a:solidFill>
                <a:srgbClr val="FF0000"/>
              </a:solidFill>
              <a:round/>
              <a:headEnd/>
              <a:tailEnd/>
            </a:ln>
          </p:spPr>
          <p:txBody>
            <a:bodyPr wrap="none" anchor="ctr"/>
            <a:lstStyle/>
            <a:p>
              <a:endParaRPr lang="en-US" dirty="0"/>
            </a:p>
          </p:txBody>
        </p:sp>
      </p:grpSp>
      <p:sp>
        <p:nvSpPr>
          <p:cNvPr id="17434" name="Rectangle 53"/>
          <p:cNvSpPr>
            <a:spLocks noChangeArrowheads="1"/>
          </p:cNvSpPr>
          <p:nvPr/>
        </p:nvSpPr>
        <p:spPr bwMode="auto">
          <a:xfrm>
            <a:off x="5449171" y="4995951"/>
            <a:ext cx="300103" cy="1215231"/>
          </a:xfrm>
          <a:prstGeom prst="rect">
            <a:avLst/>
          </a:prstGeom>
          <a:noFill/>
          <a:ln w="28575">
            <a:solidFill>
              <a:schemeClr val="tx1"/>
            </a:solidFill>
            <a:miter lim="800000"/>
            <a:headEnd/>
            <a:tailEnd/>
          </a:ln>
        </p:spPr>
        <p:txBody>
          <a:bodyPr wrap="none" lIns="192911" tIns="96455" rIns="192911" bIns="96455" anchor="ctr"/>
          <a:lstStyle/>
          <a:p>
            <a:endParaRPr lang="en-US" dirty="0"/>
          </a:p>
        </p:txBody>
      </p:sp>
      <p:sp>
        <p:nvSpPr>
          <p:cNvPr id="17435" name="Line 54"/>
          <p:cNvSpPr>
            <a:spLocks noChangeShapeType="1"/>
          </p:cNvSpPr>
          <p:nvPr/>
        </p:nvSpPr>
        <p:spPr bwMode="auto">
          <a:xfrm>
            <a:off x="6709606" y="5401028"/>
            <a:ext cx="600207" cy="0"/>
          </a:xfrm>
          <a:prstGeom prst="line">
            <a:avLst/>
          </a:prstGeom>
          <a:noFill/>
          <a:ln w="28575">
            <a:solidFill>
              <a:schemeClr val="tx1"/>
            </a:solidFill>
            <a:round/>
            <a:headEnd/>
            <a:tailEnd/>
          </a:ln>
        </p:spPr>
        <p:txBody>
          <a:bodyPr wrap="none" lIns="192911" tIns="96455" rIns="192911" bIns="96455" anchor="ctr"/>
          <a:lstStyle/>
          <a:p>
            <a:endParaRPr lang="en-US" dirty="0"/>
          </a:p>
        </p:txBody>
      </p:sp>
      <p:sp>
        <p:nvSpPr>
          <p:cNvPr id="17436" name="Line 55"/>
          <p:cNvSpPr>
            <a:spLocks noChangeShapeType="1"/>
          </p:cNvSpPr>
          <p:nvPr/>
        </p:nvSpPr>
        <p:spPr bwMode="auto">
          <a:xfrm>
            <a:off x="6709606" y="5671079"/>
            <a:ext cx="600207" cy="0"/>
          </a:xfrm>
          <a:prstGeom prst="line">
            <a:avLst/>
          </a:prstGeom>
          <a:noFill/>
          <a:ln w="28575">
            <a:solidFill>
              <a:schemeClr val="tx1"/>
            </a:solidFill>
            <a:round/>
            <a:headEnd/>
            <a:tailEnd/>
          </a:ln>
        </p:spPr>
        <p:txBody>
          <a:bodyPr wrap="none" lIns="192911" tIns="96455" rIns="192911" bIns="96455" anchor="ctr"/>
          <a:lstStyle/>
          <a:p>
            <a:endParaRPr lang="en-US" dirty="0"/>
          </a:p>
        </p:txBody>
      </p:sp>
      <p:sp>
        <p:nvSpPr>
          <p:cNvPr id="17437" name="Oval 56"/>
          <p:cNvSpPr>
            <a:spLocks noChangeArrowheads="1"/>
          </p:cNvSpPr>
          <p:nvPr/>
        </p:nvSpPr>
        <p:spPr bwMode="auto">
          <a:xfrm>
            <a:off x="1847927" y="5401028"/>
            <a:ext cx="900311" cy="945180"/>
          </a:xfrm>
          <a:prstGeom prst="ellipse">
            <a:avLst/>
          </a:prstGeom>
          <a:noFill/>
          <a:ln w="28575">
            <a:solidFill>
              <a:schemeClr val="tx1"/>
            </a:solidFill>
            <a:round/>
            <a:headEnd/>
            <a:tailEnd/>
          </a:ln>
        </p:spPr>
        <p:txBody>
          <a:bodyPr wrap="none" lIns="192911" tIns="96455" rIns="192911" bIns="96455" anchor="ctr"/>
          <a:lstStyle/>
          <a:p>
            <a:endParaRPr lang="en-US" dirty="0"/>
          </a:p>
        </p:txBody>
      </p:sp>
      <p:sp>
        <p:nvSpPr>
          <p:cNvPr id="17438" name="Oval 57"/>
          <p:cNvSpPr>
            <a:spLocks noChangeArrowheads="1"/>
          </p:cNvSpPr>
          <p:nvPr/>
        </p:nvSpPr>
        <p:spPr bwMode="auto">
          <a:xfrm>
            <a:off x="4548861" y="4050771"/>
            <a:ext cx="4415276" cy="3240617"/>
          </a:xfrm>
          <a:prstGeom prst="ellipse">
            <a:avLst/>
          </a:prstGeom>
          <a:noFill/>
          <a:ln w="9525">
            <a:solidFill>
              <a:srgbClr val="FF0000"/>
            </a:solidFill>
            <a:prstDash val="sysDot"/>
            <a:round/>
            <a:headEnd/>
            <a:tailEnd/>
          </a:ln>
        </p:spPr>
        <p:txBody>
          <a:bodyPr wrap="none" lIns="192911" tIns="96455" rIns="192911" bIns="96455" anchor="ctr"/>
          <a:lstStyle/>
          <a:p>
            <a:pPr algn="ctr"/>
            <a:endParaRPr lang="fr-FR" b="1"/>
          </a:p>
        </p:txBody>
      </p:sp>
      <p:sp>
        <p:nvSpPr>
          <p:cNvPr id="17439" name="Rectangle 58"/>
          <p:cNvSpPr>
            <a:spLocks noChangeArrowheads="1"/>
          </p:cNvSpPr>
          <p:nvPr/>
        </p:nvSpPr>
        <p:spPr bwMode="auto">
          <a:xfrm>
            <a:off x="7970042" y="5130977"/>
            <a:ext cx="750259" cy="945180"/>
          </a:xfrm>
          <a:prstGeom prst="rect">
            <a:avLst/>
          </a:prstGeom>
          <a:noFill/>
          <a:ln w="9525">
            <a:solidFill>
              <a:schemeClr val="tx1"/>
            </a:solidFill>
            <a:miter lim="800000"/>
            <a:headEnd/>
            <a:tailEnd/>
          </a:ln>
        </p:spPr>
        <p:txBody>
          <a:bodyPr wrap="none" lIns="192911" tIns="96455" rIns="192911" bIns="96455" anchor="ctr"/>
          <a:lstStyle/>
          <a:p>
            <a:endParaRPr lang="en-US" dirty="0"/>
          </a:p>
        </p:txBody>
      </p:sp>
      <p:graphicFrame>
        <p:nvGraphicFramePr>
          <p:cNvPr id="17413" name="Object 59"/>
          <p:cNvGraphicFramePr>
            <a:graphicFrameLocks noChangeAspect="1"/>
          </p:cNvGraphicFramePr>
          <p:nvPr/>
        </p:nvGraphicFramePr>
        <p:xfrm>
          <a:off x="7970042" y="5130977"/>
          <a:ext cx="994095" cy="942368"/>
        </p:xfrm>
        <a:graphic>
          <a:graphicData uri="http://schemas.openxmlformats.org/presentationml/2006/ole">
            <mc:AlternateContent xmlns:mc="http://schemas.openxmlformats.org/markup-compatibility/2006">
              <mc:Choice xmlns:v="urn:schemas-microsoft-com:vml" Requires="v">
                <p:oleObj spid="_x0000_s162962" name="Equation" r:id="rId12" imgW="139680" imgH="177480" progId="Equation.3">
                  <p:embed/>
                </p:oleObj>
              </mc:Choice>
              <mc:Fallback>
                <p:oleObj name="Equation" r:id="rId12" imgW="139680" imgH="177480" progId="Equation.3">
                  <p:embed/>
                  <p:pic>
                    <p:nvPicPr>
                      <p:cNvPr id="0" name="Object 5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70042" y="5130977"/>
                        <a:ext cx="994095" cy="94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7440" name="Line 60"/>
          <p:cNvSpPr>
            <a:spLocks noChangeShapeType="1"/>
          </p:cNvSpPr>
          <p:nvPr/>
        </p:nvSpPr>
        <p:spPr bwMode="auto">
          <a:xfrm flipV="1">
            <a:off x="3648549" y="3780719"/>
            <a:ext cx="600207" cy="135026"/>
          </a:xfrm>
          <a:prstGeom prst="line">
            <a:avLst/>
          </a:prstGeom>
          <a:noFill/>
          <a:ln w="28575">
            <a:solidFill>
              <a:schemeClr val="tx1"/>
            </a:solidFill>
            <a:round/>
            <a:headEnd/>
            <a:tailEnd/>
          </a:ln>
        </p:spPr>
        <p:txBody>
          <a:bodyPr wrap="none" lIns="192911" tIns="96455" rIns="192911" bIns="96455" anchor="ctr"/>
          <a:lstStyle/>
          <a:p>
            <a:endParaRPr lang="en-US" dirty="0"/>
          </a:p>
        </p:txBody>
      </p:sp>
      <p:sp>
        <p:nvSpPr>
          <p:cNvPr id="17441" name="Line 61"/>
          <p:cNvSpPr>
            <a:spLocks noChangeShapeType="1"/>
          </p:cNvSpPr>
          <p:nvPr/>
        </p:nvSpPr>
        <p:spPr bwMode="auto">
          <a:xfrm flipV="1">
            <a:off x="2388114" y="3915744"/>
            <a:ext cx="0" cy="1485283"/>
          </a:xfrm>
          <a:prstGeom prst="line">
            <a:avLst/>
          </a:prstGeom>
          <a:noFill/>
          <a:ln w="9525">
            <a:solidFill>
              <a:schemeClr val="tx1"/>
            </a:solidFill>
            <a:round/>
            <a:headEnd/>
            <a:tailEnd/>
          </a:ln>
        </p:spPr>
        <p:txBody>
          <a:bodyPr wrap="none" lIns="192911" tIns="96455" rIns="192911" bIns="96455" anchor="ctr"/>
          <a:lstStyle/>
          <a:p>
            <a:endParaRPr lang="en-US" dirty="0"/>
          </a:p>
        </p:txBody>
      </p:sp>
      <p:grpSp>
        <p:nvGrpSpPr>
          <p:cNvPr id="8" name="Group 62"/>
          <p:cNvGrpSpPr>
            <a:grpSpLocks/>
          </p:cNvGrpSpPr>
          <p:nvPr/>
        </p:nvGrpSpPr>
        <p:grpSpPr bwMode="auto">
          <a:xfrm>
            <a:off x="1847927" y="6886311"/>
            <a:ext cx="900311" cy="135026"/>
            <a:chOff x="576" y="2448"/>
            <a:chExt cx="240" cy="48"/>
          </a:xfrm>
        </p:grpSpPr>
        <p:sp>
          <p:nvSpPr>
            <p:cNvPr id="17476" name="Line 63"/>
            <p:cNvSpPr>
              <a:spLocks noChangeShapeType="1"/>
            </p:cNvSpPr>
            <p:nvPr/>
          </p:nvSpPr>
          <p:spPr bwMode="auto">
            <a:xfrm>
              <a:off x="576" y="2448"/>
              <a:ext cx="240" cy="0"/>
            </a:xfrm>
            <a:prstGeom prst="line">
              <a:avLst/>
            </a:prstGeom>
            <a:noFill/>
            <a:ln w="9525">
              <a:solidFill>
                <a:schemeClr val="tx1"/>
              </a:solidFill>
              <a:round/>
              <a:headEnd/>
              <a:tailEnd/>
            </a:ln>
          </p:spPr>
          <p:txBody>
            <a:bodyPr wrap="none" anchor="ctr"/>
            <a:lstStyle/>
            <a:p>
              <a:endParaRPr lang="en-US" dirty="0"/>
            </a:p>
          </p:txBody>
        </p:sp>
        <p:sp>
          <p:nvSpPr>
            <p:cNvPr id="17477" name="Line 64"/>
            <p:cNvSpPr>
              <a:spLocks noChangeShapeType="1"/>
            </p:cNvSpPr>
            <p:nvPr/>
          </p:nvSpPr>
          <p:spPr bwMode="auto">
            <a:xfrm>
              <a:off x="624" y="2496"/>
              <a:ext cx="144" cy="0"/>
            </a:xfrm>
            <a:prstGeom prst="line">
              <a:avLst/>
            </a:prstGeom>
            <a:noFill/>
            <a:ln w="9525">
              <a:solidFill>
                <a:schemeClr val="tx1"/>
              </a:solidFill>
              <a:round/>
              <a:headEnd/>
              <a:tailEnd/>
            </a:ln>
          </p:spPr>
          <p:txBody>
            <a:bodyPr wrap="none" anchor="ctr"/>
            <a:lstStyle/>
            <a:p>
              <a:endParaRPr lang="en-US" dirty="0"/>
            </a:p>
          </p:txBody>
        </p:sp>
      </p:grpSp>
      <p:grpSp>
        <p:nvGrpSpPr>
          <p:cNvPr id="9" name="Group 65"/>
          <p:cNvGrpSpPr>
            <a:grpSpLocks/>
          </p:cNvGrpSpPr>
          <p:nvPr/>
        </p:nvGrpSpPr>
        <p:grpSpPr bwMode="auto">
          <a:xfrm>
            <a:off x="5989358" y="6886311"/>
            <a:ext cx="750259" cy="135026"/>
            <a:chOff x="576" y="2448"/>
            <a:chExt cx="240" cy="48"/>
          </a:xfrm>
        </p:grpSpPr>
        <p:sp>
          <p:nvSpPr>
            <p:cNvPr id="17474" name="Line 66"/>
            <p:cNvSpPr>
              <a:spLocks noChangeShapeType="1"/>
            </p:cNvSpPr>
            <p:nvPr/>
          </p:nvSpPr>
          <p:spPr bwMode="auto">
            <a:xfrm>
              <a:off x="576" y="2448"/>
              <a:ext cx="240" cy="0"/>
            </a:xfrm>
            <a:prstGeom prst="line">
              <a:avLst/>
            </a:prstGeom>
            <a:noFill/>
            <a:ln w="9525">
              <a:solidFill>
                <a:schemeClr val="tx1"/>
              </a:solidFill>
              <a:round/>
              <a:headEnd/>
              <a:tailEnd/>
            </a:ln>
          </p:spPr>
          <p:txBody>
            <a:bodyPr wrap="none" anchor="ctr"/>
            <a:lstStyle/>
            <a:p>
              <a:endParaRPr lang="en-US" dirty="0"/>
            </a:p>
          </p:txBody>
        </p:sp>
        <p:sp>
          <p:nvSpPr>
            <p:cNvPr id="17475" name="Line 67"/>
            <p:cNvSpPr>
              <a:spLocks noChangeShapeType="1"/>
            </p:cNvSpPr>
            <p:nvPr/>
          </p:nvSpPr>
          <p:spPr bwMode="auto">
            <a:xfrm>
              <a:off x="624" y="2496"/>
              <a:ext cx="144" cy="0"/>
            </a:xfrm>
            <a:prstGeom prst="line">
              <a:avLst/>
            </a:prstGeom>
            <a:noFill/>
            <a:ln w="9525">
              <a:solidFill>
                <a:schemeClr val="tx1"/>
              </a:solidFill>
              <a:round/>
              <a:headEnd/>
              <a:tailEnd/>
            </a:ln>
          </p:spPr>
          <p:txBody>
            <a:bodyPr wrap="none" anchor="ctr"/>
            <a:lstStyle/>
            <a:p>
              <a:endParaRPr lang="en-US" dirty="0"/>
            </a:p>
          </p:txBody>
        </p:sp>
      </p:grpSp>
      <p:cxnSp>
        <p:nvCxnSpPr>
          <p:cNvPr id="17444" name="AutoShape 68"/>
          <p:cNvCxnSpPr>
            <a:cxnSpLocks noChangeShapeType="1"/>
            <a:endCxn id="17440" idx="0"/>
          </p:cNvCxnSpPr>
          <p:nvPr/>
        </p:nvCxnSpPr>
        <p:spPr bwMode="auto">
          <a:xfrm>
            <a:off x="2388114" y="3915745"/>
            <a:ext cx="1260435" cy="0"/>
          </a:xfrm>
          <a:prstGeom prst="straightConnector1">
            <a:avLst/>
          </a:prstGeom>
          <a:noFill/>
          <a:ln w="9525">
            <a:solidFill>
              <a:schemeClr val="tx1"/>
            </a:solidFill>
            <a:round/>
            <a:headEnd/>
            <a:tailEnd/>
          </a:ln>
        </p:spPr>
      </p:cxnSp>
      <p:sp>
        <p:nvSpPr>
          <p:cNvPr id="17445" name="Line 69"/>
          <p:cNvSpPr>
            <a:spLocks noChangeShapeType="1"/>
          </p:cNvSpPr>
          <p:nvPr/>
        </p:nvSpPr>
        <p:spPr bwMode="auto">
          <a:xfrm>
            <a:off x="5629233" y="4590874"/>
            <a:ext cx="0" cy="405077"/>
          </a:xfrm>
          <a:prstGeom prst="line">
            <a:avLst/>
          </a:prstGeom>
          <a:noFill/>
          <a:ln w="9525">
            <a:solidFill>
              <a:schemeClr val="tx1"/>
            </a:solidFill>
            <a:round/>
            <a:headEnd/>
            <a:tailEnd/>
          </a:ln>
        </p:spPr>
        <p:txBody>
          <a:bodyPr wrap="none" lIns="192911" tIns="96455" rIns="192911" bIns="96455" anchor="ctr"/>
          <a:lstStyle/>
          <a:p>
            <a:endParaRPr lang="en-US" dirty="0"/>
          </a:p>
        </p:txBody>
      </p:sp>
      <p:sp>
        <p:nvSpPr>
          <p:cNvPr id="17446" name="Line 70"/>
          <p:cNvSpPr>
            <a:spLocks noChangeShapeType="1"/>
          </p:cNvSpPr>
          <p:nvPr/>
        </p:nvSpPr>
        <p:spPr bwMode="auto">
          <a:xfrm flipV="1">
            <a:off x="7069731" y="4590874"/>
            <a:ext cx="0" cy="810154"/>
          </a:xfrm>
          <a:prstGeom prst="line">
            <a:avLst/>
          </a:prstGeom>
          <a:noFill/>
          <a:ln w="9525">
            <a:solidFill>
              <a:schemeClr val="tx1"/>
            </a:solidFill>
            <a:round/>
            <a:headEnd/>
            <a:tailEnd/>
          </a:ln>
        </p:spPr>
        <p:txBody>
          <a:bodyPr wrap="none" lIns="192911" tIns="96455" rIns="192911" bIns="96455" anchor="ctr"/>
          <a:lstStyle/>
          <a:p>
            <a:endParaRPr lang="en-US" dirty="0"/>
          </a:p>
        </p:txBody>
      </p:sp>
      <p:sp>
        <p:nvSpPr>
          <p:cNvPr id="17447" name="Line 71"/>
          <p:cNvSpPr>
            <a:spLocks noChangeShapeType="1"/>
          </p:cNvSpPr>
          <p:nvPr/>
        </p:nvSpPr>
        <p:spPr bwMode="auto">
          <a:xfrm>
            <a:off x="7069731" y="5671079"/>
            <a:ext cx="0" cy="945180"/>
          </a:xfrm>
          <a:prstGeom prst="line">
            <a:avLst/>
          </a:prstGeom>
          <a:noFill/>
          <a:ln w="9525">
            <a:solidFill>
              <a:schemeClr val="tx1"/>
            </a:solidFill>
            <a:round/>
            <a:headEnd/>
            <a:tailEnd/>
          </a:ln>
        </p:spPr>
        <p:txBody>
          <a:bodyPr wrap="none" lIns="192911" tIns="96455" rIns="192911" bIns="96455" anchor="ctr"/>
          <a:lstStyle/>
          <a:p>
            <a:endParaRPr lang="en-US" dirty="0"/>
          </a:p>
        </p:txBody>
      </p:sp>
      <p:sp>
        <p:nvSpPr>
          <p:cNvPr id="17448" name="Line 72"/>
          <p:cNvSpPr>
            <a:spLocks noChangeShapeType="1"/>
          </p:cNvSpPr>
          <p:nvPr/>
        </p:nvSpPr>
        <p:spPr bwMode="auto">
          <a:xfrm>
            <a:off x="5629233" y="6211182"/>
            <a:ext cx="0" cy="405077"/>
          </a:xfrm>
          <a:prstGeom prst="line">
            <a:avLst/>
          </a:prstGeom>
          <a:noFill/>
          <a:ln w="9525">
            <a:solidFill>
              <a:schemeClr val="tx1"/>
            </a:solidFill>
            <a:round/>
            <a:headEnd/>
            <a:tailEnd/>
          </a:ln>
        </p:spPr>
        <p:txBody>
          <a:bodyPr wrap="none" lIns="192911" tIns="96455" rIns="192911" bIns="96455" anchor="ctr"/>
          <a:lstStyle/>
          <a:p>
            <a:endParaRPr lang="en-US" dirty="0"/>
          </a:p>
        </p:txBody>
      </p:sp>
      <p:cxnSp>
        <p:nvCxnSpPr>
          <p:cNvPr id="17449" name="AutoShape 73"/>
          <p:cNvCxnSpPr>
            <a:cxnSpLocks noChangeShapeType="1"/>
            <a:stCxn id="17445" idx="0"/>
            <a:endCxn id="17446" idx="1"/>
          </p:cNvCxnSpPr>
          <p:nvPr/>
        </p:nvCxnSpPr>
        <p:spPr bwMode="auto">
          <a:xfrm>
            <a:off x="5629233" y="4590874"/>
            <a:ext cx="1440498" cy="0"/>
          </a:xfrm>
          <a:prstGeom prst="straightConnector1">
            <a:avLst/>
          </a:prstGeom>
          <a:noFill/>
          <a:ln w="9525">
            <a:solidFill>
              <a:schemeClr val="tx1"/>
            </a:solidFill>
            <a:round/>
            <a:headEnd/>
            <a:tailEnd/>
          </a:ln>
        </p:spPr>
      </p:cxnSp>
      <p:cxnSp>
        <p:nvCxnSpPr>
          <p:cNvPr id="17450" name="AutoShape 74"/>
          <p:cNvCxnSpPr>
            <a:cxnSpLocks noChangeShapeType="1"/>
            <a:stCxn id="17448" idx="1"/>
            <a:endCxn id="17447" idx="1"/>
          </p:cNvCxnSpPr>
          <p:nvPr/>
        </p:nvCxnSpPr>
        <p:spPr bwMode="auto">
          <a:xfrm>
            <a:off x="5629233" y="6616259"/>
            <a:ext cx="1440498" cy="0"/>
          </a:xfrm>
          <a:prstGeom prst="straightConnector1">
            <a:avLst/>
          </a:prstGeom>
          <a:noFill/>
          <a:ln w="9525">
            <a:solidFill>
              <a:schemeClr val="tx1"/>
            </a:solidFill>
            <a:round/>
            <a:headEnd/>
            <a:tailEnd/>
          </a:ln>
        </p:spPr>
      </p:cxnSp>
      <p:sp>
        <p:nvSpPr>
          <p:cNvPr id="17451" name="Line 75"/>
          <p:cNvSpPr>
            <a:spLocks noChangeShapeType="1"/>
          </p:cNvSpPr>
          <p:nvPr/>
        </p:nvSpPr>
        <p:spPr bwMode="auto">
          <a:xfrm>
            <a:off x="6349482" y="6616260"/>
            <a:ext cx="0" cy="270051"/>
          </a:xfrm>
          <a:prstGeom prst="line">
            <a:avLst/>
          </a:prstGeom>
          <a:noFill/>
          <a:ln w="9525">
            <a:solidFill>
              <a:schemeClr val="tx1"/>
            </a:solidFill>
            <a:round/>
            <a:headEnd/>
            <a:tailEnd/>
          </a:ln>
        </p:spPr>
        <p:txBody>
          <a:bodyPr wrap="none" lIns="192911" tIns="96455" rIns="192911" bIns="96455" anchor="ctr"/>
          <a:lstStyle/>
          <a:p>
            <a:endParaRPr lang="en-US" dirty="0"/>
          </a:p>
        </p:txBody>
      </p:sp>
      <p:sp>
        <p:nvSpPr>
          <p:cNvPr id="17452" name="Line 76"/>
          <p:cNvSpPr>
            <a:spLocks noChangeShapeType="1"/>
          </p:cNvSpPr>
          <p:nvPr/>
        </p:nvSpPr>
        <p:spPr bwMode="auto">
          <a:xfrm>
            <a:off x="8150104" y="6076156"/>
            <a:ext cx="0" cy="540103"/>
          </a:xfrm>
          <a:prstGeom prst="line">
            <a:avLst/>
          </a:prstGeom>
          <a:noFill/>
          <a:ln w="9525">
            <a:solidFill>
              <a:schemeClr val="tx1"/>
            </a:solidFill>
            <a:round/>
            <a:headEnd/>
            <a:tailEnd/>
          </a:ln>
        </p:spPr>
        <p:txBody>
          <a:bodyPr wrap="none" lIns="192911" tIns="96455" rIns="192911" bIns="96455" anchor="ctr"/>
          <a:lstStyle/>
          <a:p>
            <a:endParaRPr lang="en-US" dirty="0"/>
          </a:p>
        </p:txBody>
      </p:sp>
      <p:cxnSp>
        <p:nvCxnSpPr>
          <p:cNvPr id="17453" name="AutoShape 77"/>
          <p:cNvCxnSpPr>
            <a:cxnSpLocks noChangeShapeType="1"/>
            <a:stCxn id="17447" idx="1"/>
            <a:endCxn id="17452" idx="1"/>
          </p:cNvCxnSpPr>
          <p:nvPr/>
        </p:nvCxnSpPr>
        <p:spPr bwMode="auto">
          <a:xfrm>
            <a:off x="7069731" y="6616259"/>
            <a:ext cx="1080373" cy="0"/>
          </a:xfrm>
          <a:prstGeom prst="straightConnector1">
            <a:avLst/>
          </a:prstGeom>
          <a:noFill/>
          <a:ln w="9525">
            <a:solidFill>
              <a:schemeClr val="tx1"/>
            </a:solidFill>
            <a:round/>
            <a:headEnd/>
            <a:tailEnd/>
          </a:ln>
        </p:spPr>
      </p:cxnSp>
      <p:sp>
        <p:nvSpPr>
          <p:cNvPr id="17454" name="Line 78"/>
          <p:cNvSpPr>
            <a:spLocks noChangeShapeType="1"/>
          </p:cNvSpPr>
          <p:nvPr/>
        </p:nvSpPr>
        <p:spPr bwMode="auto">
          <a:xfrm>
            <a:off x="8150104" y="4860925"/>
            <a:ext cx="0" cy="270051"/>
          </a:xfrm>
          <a:prstGeom prst="line">
            <a:avLst/>
          </a:prstGeom>
          <a:noFill/>
          <a:ln w="9525">
            <a:solidFill>
              <a:schemeClr val="tx1"/>
            </a:solidFill>
            <a:round/>
            <a:headEnd/>
            <a:tailEnd/>
          </a:ln>
        </p:spPr>
        <p:txBody>
          <a:bodyPr wrap="none" lIns="192911" tIns="96455" rIns="192911" bIns="96455" anchor="ctr"/>
          <a:lstStyle/>
          <a:p>
            <a:endParaRPr lang="en-US" dirty="0"/>
          </a:p>
        </p:txBody>
      </p:sp>
      <p:sp>
        <p:nvSpPr>
          <p:cNvPr id="17455" name="Line 79"/>
          <p:cNvSpPr>
            <a:spLocks noChangeShapeType="1"/>
          </p:cNvSpPr>
          <p:nvPr/>
        </p:nvSpPr>
        <p:spPr bwMode="auto">
          <a:xfrm>
            <a:off x="7069731" y="4860925"/>
            <a:ext cx="1080373" cy="0"/>
          </a:xfrm>
          <a:prstGeom prst="line">
            <a:avLst/>
          </a:prstGeom>
          <a:noFill/>
          <a:ln w="9525">
            <a:solidFill>
              <a:schemeClr val="tx1"/>
            </a:solidFill>
            <a:round/>
            <a:headEnd/>
            <a:tailEnd/>
          </a:ln>
        </p:spPr>
        <p:txBody>
          <a:bodyPr wrap="none" lIns="192911" tIns="96455" rIns="192911" bIns="96455" anchor="ctr"/>
          <a:lstStyle/>
          <a:p>
            <a:endParaRPr lang="en-US" dirty="0"/>
          </a:p>
        </p:txBody>
      </p:sp>
      <p:sp>
        <p:nvSpPr>
          <p:cNvPr id="17456" name="Line 80"/>
          <p:cNvSpPr>
            <a:spLocks noChangeShapeType="1"/>
          </p:cNvSpPr>
          <p:nvPr/>
        </p:nvSpPr>
        <p:spPr bwMode="auto">
          <a:xfrm flipV="1">
            <a:off x="6349482" y="3915744"/>
            <a:ext cx="0" cy="675129"/>
          </a:xfrm>
          <a:prstGeom prst="line">
            <a:avLst/>
          </a:prstGeom>
          <a:noFill/>
          <a:ln w="9525">
            <a:solidFill>
              <a:schemeClr val="tx1"/>
            </a:solidFill>
            <a:round/>
            <a:headEnd/>
            <a:tailEnd/>
          </a:ln>
        </p:spPr>
        <p:txBody>
          <a:bodyPr wrap="none" lIns="192911" tIns="96455" rIns="192911" bIns="96455" anchor="ctr"/>
          <a:lstStyle/>
          <a:p>
            <a:endParaRPr lang="en-US" dirty="0"/>
          </a:p>
        </p:txBody>
      </p:sp>
      <p:sp>
        <p:nvSpPr>
          <p:cNvPr id="17457" name="Line 81"/>
          <p:cNvSpPr>
            <a:spLocks noChangeShapeType="1"/>
          </p:cNvSpPr>
          <p:nvPr/>
        </p:nvSpPr>
        <p:spPr bwMode="auto">
          <a:xfrm flipH="1">
            <a:off x="4368798" y="3915745"/>
            <a:ext cx="1650570" cy="0"/>
          </a:xfrm>
          <a:prstGeom prst="line">
            <a:avLst/>
          </a:prstGeom>
          <a:noFill/>
          <a:ln w="9525">
            <a:solidFill>
              <a:schemeClr val="tx1"/>
            </a:solidFill>
            <a:round/>
            <a:headEnd/>
            <a:tailEnd/>
          </a:ln>
        </p:spPr>
        <p:txBody>
          <a:bodyPr wrap="none" lIns="192911" tIns="96455" rIns="192911" bIns="96455" anchor="ctr"/>
          <a:lstStyle/>
          <a:p>
            <a:endParaRPr lang="en-US" dirty="0"/>
          </a:p>
        </p:txBody>
      </p:sp>
      <p:sp>
        <p:nvSpPr>
          <p:cNvPr id="17458" name="Line 82"/>
          <p:cNvSpPr>
            <a:spLocks noChangeShapeType="1"/>
          </p:cNvSpPr>
          <p:nvPr/>
        </p:nvSpPr>
        <p:spPr bwMode="auto">
          <a:xfrm>
            <a:off x="2388114" y="6346208"/>
            <a:ext cx="0" cy="540103"/>
          </a:xfrm>
          <a:prstGeom prst="line">
            <a:avLst/>
          </a:prstGeom>
          <a:noFill/>
          <a:ln w="9525">
            <a:solidFill>
              <a:schemeClr val="tx1"/>
            </a:solidFill>
            <a:round/>
            <a:headEnd/>
            <a:tailEnd/>
          </a:ln>
        </p:spPr>
        <p:txBody>
          <a:bodyPr wrap="none" lIns="192911" tIns="96455" rIns="192911" bIns="96455" anchor="ctr"/>
          <a:lstStyle/>
          <a:p>
            <a:endParaRPr lang="en-US" dirty="0"/>
          </a:p>
        </p:txBody>
      </p:sp>
      <p:sp>
        <p:nvSpPr>
          <p:cNvPr id="17459" name="Text Box 83"/>
          <p:cNvSpPr txBox="1">
            <a:spLocks noChangeArrowheads="1"/>
          </p:cNvSpPr>
          <p:nvPr/>
        </p:nvSpPr>
        <p:spPr bwMode="auto">
          <a:xfrm>
            <a:off x="1990478" y="5474167"/>
            <a:ext cx="494310" cy="1071957"/>
          </a:xfrm>
          <a:prstGeom prst="rect">
            <a:avLst/>
          </a:prstGeom>
          <a:noFill/>
          <a:ln w="9525">
            <a:noFill/>
            <a:miter lim="800000"/>
            <a:headEnd/>
            <a:tailEnd/>
          </a:ln>
        </p:spPr>
        <p:txBody>
          <a:bodyPr wrap="square" lIns="192911" tIns="96455" rIns="192911" bIns="96455">
            <a:spAutoFit/>
          </a:bodyPr>
          <a:lstStyle/>
          <a:p>
            <a:r>
              <a:rPr lang="en-US" b="1" i="1" dirty="0"/>
              <a:t>I</a:t>
            </a:r>
            <a:endParaRPr lang="en-US" dirty="0"/>
          </a:p>
        </p:txBody>
      </p:sp>
      <p:grpSp>
        <p:nvGrpSpPr>
          <p:cNvPr id="10" name="Group 84"/>
          <p:cNvGrpSpPr>
            <a:grpSpLocks/>
          </p:cNvGrpSpPr>
          <p:nvPr/>
        </p:nvGrpSpPr>
        <p:grpSpPr bwMode="auto">
          <a:xfrm>
            <a:off x="1345066" y="1485282"/>
            <a:ext cx="3421183" cy="2025386"/>
            <a:chOff x="288" y="528"/>
            <a:chExt cx="1056" cy="720"/>
          </a:xfrm>
        </p:grpSpPr>
        <p:sp>
          <p:nvSpPr>
            <p:cNvPr id="17466" name="Freeform 85"/>
            <p:cNvSpPr>
              <a:spLocks/>
            </p:cNvSpPr>
            <p:nvPr/>
          </p:nvSpPr>
          <p:spPr bwMode="auto">
            <a:xfrm>
              <a:off x="288" y="624"/>
              <a:ext cx="1056" cy="168"/>
            </a:xfrm>
            <a:custGeom>
              <a:avLst/>
              <a:gdLst>
                <a:gd name="T0" fmla="*/ 0 w 1056"/>
                <a:gd name="T1" fmla="*/ 144 h 168"/>
                <a:gd name="T2" fmla="*/ 624 w 1056"/>
                <a:gd name="T3" fmla="*/ 144 h 168"/>
                <a:gd name="T4" fmla="*/ 1056 w 1056"/>
                <a:gd name="T5" fmla="*/ 0 h 168"/>
                <a:gd name="T6" fmla="*/ 0 60000 65536"/>
                <a:gd name="T7" fmla="*/ 0 60000 65536"/>
                <a:gd name="T8" fmla="*/ 0 60000 65536"/>
                <a:gd name="T9" fmla="*/ 0 w 1056"/>
                <a:gd name="T10" fmla="*/ 0 h 168"/>
                <a:gd name="T11" fmla="*/ 1056 w 1056"/>
                <a:gd name="T12" fmla="*/ 168 h 168"/>
              </a:gdLst>
              <a:ahLst/>
              <a:cxnLst>
                <a:cxn ang="T6">
                  <a:pos x="T0" y="T1"/>
                </a:cxn>
                <a:cxn ang="T7">
                  <a:pos x="T2" y="T3"/>
                </a:cxn>
                <a:cxn ang="T8">
                  <a:pos x="T4" y="T5"/>
                </a:cxn>
              </a:cxnLst>
              <a:rect l="T9" t="T10" r="T11" b="T12"/>
              <a:pathLst>
                <a:path w="1056" h="168">
                  <a:moveTo>
                    <a:pt x="0" y="144"/>
                  </a:moveTo>
                  <a:cubicBezTo>
                    <a:pt x="224" y="156"/>
                    <a:pt x="448" y="168"/>
                    <a:pt x="624" y="144"/>
                  </a:cubicBezTo>
                  <a:cubicBezTo>
                    <a:pt x="800" y="120"/>
                    <a:pt x="984" y="24"/>
                    <a:pt x="1056" y="0"/>
                  </a:cubicBezTo>
                </a:path>
              </a:pathLst>
            </a:custGeom>
            <a:noFill/>
            <a:ln w="9525">
              <a:solidFill>
                <a:srgbClr val="006600"/>
              </a:solidFill>
              <a:round/>
              <a:headEnd/>
              <a:tailEnd/>
            </a:ln>
          </p:spPr>
          <p:txBody>
            <a:bodyPr wrap="none" anchor="ctr"/>
            <a:lstStyle/>
            <a:p>
              <a:endParaRPr lang="en-US" dirty="0"/>
            </a:p>
          </p:txBody>
        </p:sp>
        <p:grpSp>
          <p:nvGrpSpPr>
            <p:cNvPr id="11" name="Group 86"/>
            <p:cNvGrpSpPr>
              <a:grpSpLocks/>
            </p:cNvGrpSpPr>
            <p:nvPr/>
          </p:nvGrpSpPr>
          <p:grpSpPr bwMode="auto">
            <a:xfrm>
              <a:off x="288" y="528"/>
              <a:ext cx="672" cy="585"/>
              <a:chOff x="288" y="528"/>
              <a:chExt cx="672" cy="585"/>
            </a:xfrm>
          </p:grpSpPr>
          <p:sp>
            <p:nvSpPr>
              <p:cNvPr id="17470" name="Line 87"/>
              <p:cNvSpPr>
                <a:spLocks noChangeShapeType="1"/>
              </p:cNvSpPr>
              <p:nvPr/>
            </p:nvSpPr>
            <p:spPr bwMode="auto">
              <a:xfrm>
                <a:off x="672" y="672"/>
                <a:ext cx="288" cy="0"/>
              </a:xfrm>
              <a:prstGeom prst="line">
                <a:avLst/>
              </a:prstGeom>
              <a:noFill/>
              <a:ln w="28575">
                <a:solidFill>
                  <a:schemeClr val="tx1"/>
                </a:solidFill>
                <a:round/>
                <a:headEnd/>
                <a:tailEnd type="triangle" w="med" len="med"/>
              </a:ln>
            </p:spPr>
            <p:txBody>
              <a:bodyPr wrap="none" anchor="ctr"/>
              <a:lstStyle/>
              <a:p>
                <a:endParaRPr lang="en-US" dirty="0"/>
              </a:p>
            </p:txBody>
          </p:sp>
          <p:sp>
            <p:nvSpPr>
              <p:cNvPr id="17471" name="Line 88"/>
              <p:cNvSpPr>
                <a:spLocks noChangeShapeType="1"/>
              </p:cNvSpPr>
              <p:nvPr/>
            </p:nvSpPr>
            <p:spPr bwMode="auto">
              <a:xfrm>
                <a:off x="288" y="672"/>
                <a:ext cx="240" cy="0"/>
              </a:xfrm>
              <a:prstGeom prst="line">
                <a:avLst/>
              </a:prstGeom>
              <a:noFill/>
              <a:ln w="9525">
                <a:solidFill>
                  <a:schemeClr val="tx1"/>
                </a:solidFill>
                <a:round/>
                <a:headEnd/>
                <a:tailEnd/>
              </a:ln>
            </p:spPr>
            <p:txBody>
              <a:bodyPr wrap="none" anchor="ctr"/>
              <a:lstStyle/>
              <a:p>
                <a:endParaRPr lang="en-US" dirty="0"/>
              </a:p>
            </p:txBody>
          </p:sp>
          <p:sp>
            <p:nvSpPr>
              <p:cNvPr id="17472" name="Line 89"/>
              <p:cNvSpPr>
                <a:spLocks noChangeShapeType="1"/>
              </p:cNvSpPr>
              <p:nvPr/>
            </p:nvSpPr>
            <p:spPr bwMode="auto">
              <a:xfrm>
                <a:off x="384" y="528"/>
                <a:ext cx="0" cy="144"/>
              </a:xfrm>
              <a:prstGeom prst="line">
                <a:avLst/>
              </a:prstGeom>
              <a:noFill/>
              <a:ln w="28575">
                <a:solidFill>
                  <a:schemeClr val="tx1"/>
                </a:solidFill>
                <a:round/>
                <a:headEnd/>
                <a:tailEnd/>
              </a:ln>
            </p:spPr>
            <p:txBody>
              <a:bodyPr wrap="none" anchor="ctr"/>
              <a:lstStyle/>
              <a:p>
                <a:endParaRPr lang="en-US" dirty="0"/>
              </a:p>
            </p:txBody>
          </p:sp>
          <p:sp>
            <p:nvSpPr>
              <p:cNvPr id="17473" name="Text Box 90"/>
              <p:cNvSpPr txBox="1">
                <a:spLocks noChangeArrowheads="1"/>
              </p:cNvSpPr>
              <p:nvPr/>
            </p:nvSpPr>
            <p:spPr bwMode="auto">
              <a:xfrm>
                <a:off x="288" y="768"/>
                <a:ext cx="92" cy="345"/>
              </a:xfrm>
              <a:prstGeom prst="rect">
                <a:avLst/>
              </a:prstGeom>
              <a:noFill/>
              <a:ln w="9525">
                <a:noFill/>
                <a:miter lim="800000"/>
                <a:headEnd/>
                <a:tailEnd/>
              </a:ln>
            </p:spPr>
            <p:txBody>
              <a:bodyPr wrap="none">
                <a:spAutoFit/>
              </a:bodyPr>
              <a:lstStyle/>
              <a:p>
                <a:r>
                  <a:rPr lang="en-US" dirty="0"/>
                  <a:t>j</a:t>
                </a:r>
              </a:p>
            </p:txBody>
          </p:sp>
        </p:grpSp>
        <p:sp>
          <p:nvSpPr>
            <p:cNvPr id="17468" name="Line 91"/>
            <p:cNvSpPr>
              <a:spLocks noChangeShapeType="1"/>
            </p:cNvSpPr>
            <p:nvPr/>
          </p:nvSpPr>
          <p:spPr bwMode="auto">
            <a:xfrm>
              <a:off x="1104" y="912"/>
              <a:ext cx="0" cy="336"/>
            </a:xfrm>
            <a:prstGeom prst="line">
              <a:avLst/>
            </a:prstGeom>
            <a:noFill/>
            <a:ln w="28575">
              <a:solidFill>
                <a:schemeClr val="tx1"/>
              </a:solidFill>
              <a:round/>
              <a:headEnd/>
              <a:tailEnd type="triangle" w="med" len="med"/>
            </a:ln>
          </p:spPr>
          <p:txBody>
            <a:bodyPr wrap="none" anchor="ctr"/>
            <a:lstStyle/>
            <a:p>
              <a:endParaRPr lang="en-US" dirty="0"/>
            </a:p>
          </p:txBody>
        </p:sp>
        <p:sp>
          <p:nvSpPr>
            <p:cNvPr id="17469" name="Line 92"/>
            <p:cNvSpPr>
              <a:spLocks noChangeShapeType="1"/>
            </p:cNvSpPr>
            <p:nvPr/>
          </p:nvSpPr>
          <p:spPr bwMode="auto">
            <a:xfrm flipH="1">
              <a:off x="672" y="912"/>
              <a:ext cx="432" cy="0"/>
            </a:xfrm>
            <a:prstGeom prst="line">
              <a:avLst/>
            </a:prstGeom>
            <a:noFill/>
            <a:ln w="28575">
              <a:solidFill>
                <a:schemeClr val="tx1"/>
              </a:solidFill>
              <a:round/>
              <a:headEnd/>
              <a:tailEnd/>
            </a:ln>
          </p:spPr>
          <p:txBody>
            <a:bodyPr wrap="none" anchor="ctr"/>
            <a:lstStyle/>
            <a:p>
              <a:endParaRPr lang="en-US" dirty="0"/>
            </a:p>
          </p:txBody>
        </p:sp>
      </p:grpSp>
      <p:sp>
        <p:nvSpPr>
          <p:cNvPr id="17461" name="AutoShape 93"/>
          <p:cNvSpPr>
            <a:spLocks noChangeArrowheads="1"/>
          </p:cNvSpPr>
          <p:nvPr/>
        </p:nvSpPr>
        <p:spPr bwMode="auto">
          <a:xfrm>
            <a:off x="82530" y="8236567"/>
            <a:ext cx="14007338" cy="3375643"/>
          </a:xfrm>
          <a:prstGeom prst="roundRect">
            <a:avLst>
              <a:gd name="adj" fmla="val 16667"/>
            </a:avLst>
          </a:prstGeom>
          <a:noFill/>
          <a:ln w="9525">
            <a:solidFill>
              <a:srgbClr val="FF0000"/>
            </a:solidFill>
            <a:round/>
            <a:headEnd/>
            <a:tailEnd/>
          </a:ln>
        </p:spPr>
        <p:txBody>
          <a:bodyPr wrap="none" lIns="192911" tIns="96455" rIns="192911" bIns="96455" anchor="ctr"/>
          <a:lstStyle/>
          <a:p>
            <a:endParaRPr lang="en-US" dirty="0"/>
          </a:p>
        </p:txBody>
      </p:sp>
      <p:sp>
        <p:nvSpPr>
          <p:cNvPr id="581727" name="Freeform 95"/>
          <p:cNvSpPr>
            <a:spLocks/>
          </p:cNvSpPr>
          <p:nvPr/>
        </p:nvSpPr>
        <p:spPr bwMode="auto">
          <a:xfrm>
            <a:off x="14547524" y="3907309"/>
            <a:ext cx="678986" cy="413514"/>
          </a:xfrm>
          <a:custGeom>
            <a:avLst/>
            <a:gdLst>
              <a:gd name="T0" fmla="*/ 0 w 181"/>
              <a:gd name="T1" fmla="*/ 2147483647 h 181"/>
              <a:gd name="T2" fmla="*/ 2147483647 w 181"/>
              <a:gd name="T3" fmla="*/ 2147483647 h 181"/>
              <a:gd name="T4" fmla="*/ 2147483647 w 181"/>
              <a:gd name="T5" fmla="*/ 0 h 181"/>
              <a:gd name="T6" fmla="*/ 0 60000 65536"/>
              <a:gd name="T7" fmla="*/ 0 60000 65536"/>
              <a:gd name="T8" fmla="*/ 0 60000 65536"/>
              <a:gd name="T9" fmla="*/ 0 w 181"/>
              <a:gd name="T10" fmla="*/ 0 h 181"/>
              <a:gd name="T11" fmla="*/ 181 w 181"/>
              <a:gd name="T12" fmla="*/ 181 h 181"/>
            </a:gdLst>
            <a:ahLst/>
            <a:cxnLst>
              <a:cxn ang="T6">
                <a:pos x="T0" y="T1"/>
              </a:cxn>
              <a:cxn ang="T7">
                <a:pos x="T2" y="T3"/>
              </a:cxn>
              <a:cxn ang="T8">
                <a:pos x="T4" y="T5"/>
              </a:cxn>
            </a:cxnLst>
            <a:rect l="T9" t="T10" r="T11" b="T12"/>
            <a:pathLst>
              <a:path w="181" h="181">
                <a:moveTo>
                  <a:pt x="0" y="181"/>
                </a:moveTo>
                <a:cubicBezTo>
                  <a:pt x="30" y="173"/>
                  <a:pt x="61" y="166"/>
                  <a:pt x="91" y="136"/>
                </a:cubicBezTo>
                <a:cubicBezTo>
                  <a:pt x="121" y="106"/>
                  <a:pt x="151" y="53"/>
                  <a:pt x="181" y="0"/>
                </a:cubicBezTo>
              </a:path>
            </a:pathLst>
          </a:custGeom>
          <a:noFill/>
          <a:ln w="38100">
            <a:solidFill>
              <a:srgbClr val="FF0000"/>
            </a:solidFill>
            <a:round/>
            <a:headEnd/>
            <a:tailEnd/>
          </a:ln>
        </p:spPr>
        <p:txBody>
          <a:bodyPr lIns="192911" tIns="96455" rIns="192911" bIns="96455"/>
          <a:lstStyle/>
          <a:p>
            <a:endParaRPr lang="en-US" dirty="0"/>
          </a:p>
        </p:txBody>
      </p:sp>
      <p:sp>
        <p:nvSpPr>
          <p:cNvPr id="17464" name="Line 96"/>
          <p:cNvSpPr>
            <a:spLocks noChangeShapeType="1"/>
          </p:cNvSpPr>
          <p:nvPr/>
        </p:nvSpPr>
        <p:spPr bwMode="auto">
          <a:xfrm flipV="1">
            <a:off x="5047784" y="5181612"/>
            <a:ext cx="850293" cy="638560"/>
          </a:xfrm>
          <a:prstGeom prst="line">
            <a:avLst/>
          </a:prstGeom>
          <a:noFill/>
          <a:ln w="9525">
            <a:solidFill>
              <a:schemeClr val="tx1"/>
            </a:solidFill>
            <a:round/>
            <a:headEnd/>
            <a:tailEnd type="triangle" w="med" len="med"/>
          </a:ln>
        </p:spPr>
        <p:txBody>
          <a:bodyPr lIns="192911" tIns="96455" rIns="192911" bIns="96455"/>
          <a:lstStyle/>
          <a:p>
            <a:endParaRPr lang="en-US" dirty="0"/>
          </a:p>
        </p:txBody>
      </p:sp>
      <p:sp>
        <p:nvSpPr>
          <p:cNvPr id="17465" name="Text Box 97"/>
          <p:cNvSpPr txBox="1">
            <a:spLocks noChangeArrowheads="1"/>
          </p:cNvSpPr>
          <p:nvPr/>
        </p:nvSpPr>
        <p:spPr bwMode="auto">
          <a:xfrm>
            <a:off x="4657650" y="4835609"/>
            <a:ext cx="697357" cy="1071957"/>
          </a:xfrm>
          <a:prstGeom prst="rect">
            <a:avLst/>
          </a:prstGeom>
          <a:noFill/>
          <a:ln w="9525">
            <a:noFill/>
            <a:miter lim="800000"/>
            <a:headEnd/>
            <a:tailEnd/>
          </a:ln>
        </p:spPr>
        <p:txBody>
          <a:bodyPr wrap="square" lIns="192911" tIns="96455" rIns="192911" bIns="96455">
            <a:spAutoFit/>
          </a:bodyPr>
          <a:lstStyle/>
          <a:p>
            <a:r>
              <a:rPr lang="fr-CH" b="1"/>
              <a:t>F</a:t>
            </a:r>
            <a:endParaRPr lang="fr-F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81654"/>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58165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581646"/>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58164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10"/>
                                        </p:tgtEl>
                                        <p:attrNameLst>
                                          <p:attrName>style.visibility</p:attrName>
                                        </p:attrNameLst>
                                      </p:cBhvr>
                                      <p:to>
                                        <p:strVal val="visible"/>
                                      </p:to>
                                    </p:se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499"/>
                                          </p:stCondLst>
                                        </p:cTn>
                                        <p:tgtEl>
                                          <p:spTgt spid="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81727"/>
                                        </p:tgtEl>
                                        <p:attrNameLst>
                                          <p:attrName>style.visibility</p:attrName>
                                        </p:attrNameLst>
                                      </p:cBhvr>
                                      <p:to>
                                        <p:strVal val="visible"/>
                                      </p:to>
                                    </p:set>
                                    <p:animEffect transition="in" filter="wipe(down)">
                                      <p:cBhvr>
                                        <p:cTn id="36" dur="500"/>
                                        <p:tgtEl>
                                          <p:spTgt spid="58172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581655"/>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499"/>
                                          </p:stCondLst>
                                        </p:cTn>
                                        <p:tgtEl>
                                          <p:spTgt spid="581656"/>
                                        </p:tgtEl>
                                        <p:attrNameLst>
                                          <p:attrName>style.visibility</p:attrName>
                                        </p:attrNameLst>
                                      </p:cBhvr>
                                      <p:to>
                                        <p:strVal val="visible"/>
                                      </p:to>
                                    </p:set>
                                  </p:childTnLst>
                                </p:cTn>
                              </p:par>
                            </p:childTnLst>
                          </p:cTn>
                        </p:par>
                        <p:par>
                          <p:cTn id="44" fill="hold">
                            <p:stCondLst>
                              <p:cond delay="1000"/>
                            </p:stCondLst>
                            <p:childTnLst>
                              <p:par>
                                <p:cTn id="45" presetID="22" presetClass="entr" presetSubtype="4" fill="hold" grpId="0" nodeType="afterEffect">
                                  <p:stCondLst>
                                    <p:cond delay="0"/>
                                  </p:stCondLst>
                                  <p:childTnLst>
                                    <p:set>
                                      <p:cBhvr>
                                        <p:cTn id="46" dur="1" fill="hold">
                                          <p:stCondLst>
                                            <p:cond delay="0"/>
                                          </p:stCondLst>
                                        </p:cTn>
                                        <p:tgtEl>
                                          <p:spTgt spid="581664"/>
                                        </p:tgtEl>
                                        <p:attrNameLst>
                                          <p:attrName>style.visibility</p:attrName>
                                        </p:attrNameLst>
                                      </p:cBhvr>
                                      <p:to>
                                        <p:strVal val="visible"/>
                                      </p:to>
                                    </p:set>
                                    <p:animEffect transition="in" filter="wipe(down)">
                                      <p:cBhvr>
                                        <p:cTn id="47" dur="500"/>
                                        <p:tgtEl>
                                          <p:spTgt spid="581664"/>
                                        </p:tgtEl>
                                      </p:cBhvr>
                                    </p:animEffect>
                                  </p:childTnLst>
                                </p:cTn>
                              </p:par>
                            </p:childTnLst>
                          </p:cTn>
                        </p:par>
                        <p:par>
                          <p:cTn id="48" fill="hold">
                            <p:stCondLst>
                              <p:cond delay="1500"/>
                            </p:stCondLst>
                            <p:childTnLst>
                              <p:par>
                                <p:cTn id="49" presetID="1" presetClass="entr" presetSubtype="0" fill="hold" grpId="0" nodeType="afterEffect">
                                  <p:stCondLst>
                                    <p:cond delay="0"/>
                                  </p:stCondLst>
                                  <p:childTnLst>
                                    <p:set>
                                      <p:cBhvr>
                                        <p:cTn id="50" dur="1" fill="hold">
                                          <p:stCondLst>
                                            <p:cond delay="499"/>
                                          </p:stCondLst>
                                        </p:cTn>
                                        <p:tgtEl>
                                          <p:spTgt spid="581659"/>
                                        </p:tgtEl>
                                        <p:attrNameLst>
                                          <p:attrName>style.visibility</p:attrName>
                                        </p:attrNameLst>
                                      </p:cBhvr>
                                      <p:to>
                                        <p:strVal val="visible"/>
                                      </p:to>
                                    </p:set>
                                  </p:childTnLst>
                                </p:cTn>
                              </p:par>
                            </p:childTnLst>
                          </p:cTn>
                        </p:par>
                        <p:par>
                          <p:cTn id="51" fill="hold">
                            <p:stCondLst>
                              <p:cond delay="2000"/>
                            </p:stCondLst>
                            <p:childTnLst>
                              <p:par>
                                <p:cTn id="52" presetID="22" presetClass="entr" presetSubtype="1" fill="hold" grpId="0" nodeType="afterEffect">
                                  <p:stCondLst>
                                    <p:cond delay="0"/>
                                  </p:stCondLst>
                                  <p:childTnLst>
                                    <p:set>
                                      <p:cBhvr>
                                        <p:cTn id="53" dur="1" fill="hold">
                                          <p:stCondLst>
                                            <p:cond delay="0"/>
                                          </p:stCondLst>
                                        </p:cTn>
                                        <p:tgtEl>
                                          <p:spTgt spid="581665"/>
                                        </p:tgtEl>
                                        <p:attrNameLst>
                                          <p:attrName>style.visibility</p:attrName>
                                        </p:attrNameLst>
                                      </p:cBhvr>
                                      <p:to>
                                        <p:strVal val="visible"/>
                                      </p:to>
                                    </p:set>
                                    <p:animEffect transition="in" filter="wipe(up)">
                                      <p:cBhvr>
                                        <p:cTn id="54" dur="500"/>
                                        <p:tgtEl>
                                          <p:spTgt spid="581665"/>
                                        </p:tgtEl>
                                      </p:cBhvr>
                                    </p:animEffect>
                                  </p:childTnLst>
                                </p:cTn>
                              </p:par>
                            </p:childTnLst>
                          </p:cTn>
                        </p:par>
                        <p:par>
                          <p:cTn id="55" fill="hold">
                            <p:stCondLst>
                              <p:cond delay="2500"/>
                            </p:stCondLst>
                            <p:childTnLst>
                              <p:par>
                                <p:cTn id="56" presetID="1" presetClass="entr" presetSubtype="0" fill="hold" grpId="0" nodeType="afterEffect">
                                  <p:stCondLst>
                                    <p:cond delay="0"/>
                                  </p:stCondLst>
                                  <p:childTnLst>
                                    <p:set>
                                      <p:cBhvr>
                                        <p:cTn id="57" dur="1" fill="hold">
                                          <p:stCondLst>
                                            <p:cond delay="499"/>
                                          </p:stCondLst>
                                        </p:cTn>
                                        <p:tgtEl>
                                          <p:spTgt spid="581680"/>
                                        </p:tgtEl>
                                        <p:attrNameLst>
                                          <p:attrName>style.visibility</p:attrName>
                                        </p:attrNameLst>
                                      </p:cBhvr>
                                      <p:to>
                                        <p:strVal val="visible"/>
                                      </p:to>
                                    </p:set>
                                  </p:childTnLst>
                                </p:cTn>
                              </p:par>
                            </p:childTnLst>
                          </p:cTn>
                        </p:par>
                        <p:par>
                          <p:cTn id="58" fill="hold">
                            <p:stCondLst>
                              <p:cond delay="3000"/>
                            </p:stCondLst>
                            <p:childTnLst>
                              <p:par>
                                <p:cTn id="59" presetID="1" presetClass="entr" presetSubtype="0" fill="hold" grpId="0" nodeType="afterEffect">
                                  <p:stCondLst>
                                    <p:cond delay="0"/>
                                  </p:stCondLst>
                                  <p:childTnLst>
                                    <p:set>
                                      <p:cBhvr>
                                        <p:cTn id="60" dur="1" fill="hold">
                                          <p:stCondLst>
                                            <p:cond delay="499"/>
                                          </p:stCondLst>
                                        </p:cTn>
                                        <p:tgtEl>
                                          <p:spTgt spid="581658"/>
                                        </p:tgtEl>
                                        <p:attrNameLst>
                                          <p:attrName>style.visibility</p:attrName>
                                        </p:attrNameLst>
                                      </p:cBhvr>
                                      <p:to>
                                        <p:strVal val="visible"/>
                                      </p:to>
                                    </p:set>
                                  </p:childTnLst>
                                </p:cTn>
                              </p:par>
                            </p:childTnLst>
                          </p:cTn>
                        </p:par>
                        <p:par>
                          <p:cTn id="61" fill="hold">
                            <p:stCondLst>
                              <p:cond delay="3500"/>
                            </p:stCondLst>
                            <p:childTnLst>
                              <p:par>
                                <p:cTn id="62" presetID="22" presetClass="entr" presetSubtype="8" fill="hold" nodeType="after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left)">
                                      <p:cBhvr>
                                        <p:cTn id="6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46" grpId="0" animBg="1"/>
      <p:bldP spid="581647" grpId="0" animBg="1"/>
      <p:bldP spid="581656" grpId="0" autoUpdateAnimBg="0"/>
      <p:bldP spid="581657" grpId="0" autoUpdateAnimBg="0"/>
      <p:bldP spid="581658" grpId="0" autoUpdateAnimBg="0"/>
      <p:bldP spid="581659" grpId="0" autoUpdateAnimBg="0"/>
      <p:bldP spid="581664" grpId="0" animBg="1"/>
      <p:bldP spid="581665" grpId="0" animBg="1"/>
      <p:bldP spid="581680" grpId="0" autoUpdateAnimBg="0"/>
      <p:bldP spid="5817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1.1. Neurons and Synapses/Overview</a:t>
            </a:r>
          </a:p>
        </p:txBody>
      </p:sp>
      <p:pic>
        <p:nvPicPr>
          <p:cNvPr id="31" name="Picture 8" descr="cajal-neuron"/>
          <p:cNvPicPr>
            <a:picLocks noChangeAspect="1" noChangeArrowheads="1"/>
          </p:cNvPicPr>
          <p:nvPr/>
        </p:nvPicPr>
        <p:blipFill>
          <a:blip r:embed="rId3" cstate="print"/>
          <a:srcRect/>
          <a:stretch>
            <a:fillRect/>
          </a:stretch>
        </p:blipFill>
        <p:spPr bwMode="auto">
          <a:xfrm>
            <a:off x="12310218" y="3920127"/>
            <a:ext cx="6368716" cy="6052763"/>
          </a:xfrm>
          <a:prstGeom prst="rect">
            <a:avLst/>
          </a:prstGeom>
          <a:noFill/>
          <a:ln w="9525">
            <a:noFill/>
            <a:miter lim="800000"/>
            <a:headEnd/>
            <a:tailEnd/>
          </a:ln>
        </p:spPr>
      </p:pic>
      <p:sp>
        <p:nvSpPr>
          <p:cNvPr id="37" name="Text Box 9"/>
          <p:cNvSpPr txBox="1">
            <a:spLocks noChangeArrowheads="1"/>
          </p:cNvSpPr>
          <p:nvPr/>
        </p:nvSpPr>
        <p:spPr bwMode="auto">
          <a:xfrm>
            <a:off x="12706543" y="2194874"/>
            <a:ext cx="5182494" cy="1241224"/>
          </a:xfrm>
          <a:prstGeom prst="rect">
            <a:avLst/>
          </a:prstGeom>
          <a:noFill/>
          <a:ln w="9525">
            <a:noFill/>
            <a:miter lim="800000"/>
            <a:headEnd/>
            <a:tailEnd/>
          </a:ln>
        </p:spPr>
        <p:txBody>
          <a:bodyPr wrap="none">
            <a:spAutoFit/>
          </a:bodyPr>
          <a:lstStyle/>
          <a:p>
            <a:r>
              <a:rPr lang="en-US" dirty="0"/>
              <a:t>Signal:</a:t>
            </a:r>
          </a:p>
          <a:p>
            <a:r>
              <a:rPr lang="en-US" dirty="0"/>
              <a:t>action potential (spike)</a:t>
            </a:r>
          </a:p>
        </p:txBody>
      </p:sp>
      <p:sp>
        <p:nvSpPr>
          <p:cNvPr id="39" name="Freeform 10"/>
          <p:cNvSpPr>
            <a:spLocks/>
          </p:cNvSpPr>
          <p:nvPr/>
        </p:nvSpPr>
        <p:spPr bwMode="auto">
          <a:xfrm>
            <a:off x="16056039" y="6931295"/>
            <a:ext cx="2377948" cy="2204490"/>
          </a:xfrm>
          <a:custGeom>
            <a:avLst/>
            <a:gdLst>
              <a:gd name="T0" fmla="*/ 0 w 864"/>
              <a:gd name="T1" fmla="*/ 2147483647 h 920"/>
              <a:gd name="T2" fmla="*/ 2147483647 w 864"/>
              <a:gd name="T3" fmla="*/ 2147483647 h 920"/>
              <a:gd name="T4" fmla="*/ 2147483647 w 864"/>
              <a:gd name="T5" fmla="*/ 2147483647 h 920"/>
              <a:gd name="T6" fmla="*/ 2147483647 w 864"/>
              <a:gd name="T7" fmla="*/ 2147483647 h 920"/>
              <a:gd name="T8" fmla="*/ 2147483647 w 864"/>
              <a:gd name="T9" fmla="*/ 2147483647 h 920"/>
              <a:gd name="T10" fmla="*/ 2147483647 w 864"/>
              <a:gd name="T11" fmla="*/ 2147483647 h 920"/>
              <a:gd name="T12" fmla="*/ 2147483647 w 864"/>
              <a:gd name="T13" fmla="*/ 2147483647 h 920"/>
              <a:gd name="T14" fmla="*/ 2147483647 w 864"/>
              <a:gd name="T15" fmla="*/ 2147483647 h 920"/>
              <a:gd name="T16" fmla="*/ 2147483647 w 864"/>
              <a:gd name="T17" fmla="*/ 2147483647 h 920"/>
              <a:gd name="T18" fmla="*/ 2147483647 w 864"/>
              <a:gd name="T19" fmla="*/ 2147483647 h 920"/>
              <a:gd name="T20" fmla="*/ 2147483647 w 864"/>
              <a:gd name="T21" fmla="*/ 2147483647 h 9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4"/>
              <a:gd name="T34" fmla="*/ 0 h 920"/>
              <a:gd name="T35" fmla="*/ 864 w 864"/>
              <a:gd name="T36" fmla="*/ 920 h 9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4" h="920">
                <a:moveTo>
                  <a:pt x="0" y="768"/>
                </a:moveTo>
                <a:cubicBezTo>
                  <a:pt x="56" y="772"/>
                  <a:pt x="112" y="776"/>
                  <a:pt x="144" y="768"/>
                </a:cubicBezTo>
                <a:cubicBezTo>
                  <a:pt x="176" y="760"/>
                  <a:pt x="176" y="752"/>
                  <a:pt x="192" y="720"/>
                </a:cubicBezTo>
                <a:cubicBezTo>
                  <a:pt x="208" y="688"/>
                  <a:pt x="224" y="688"/>
                  <a:pt x="240" y="576"/>
                </a:cubicBezTo>
                <a:cubicBezTo>
                  <a:pt x="256" y="464"/>
                  <a:pt x="272" y="96"/>
                  <a:pt x="288" y="48"/>
                </a:cubicBezTo>
                <a:cubicBezTo>
                  <a:pt x="304" y="0"/>
                  <a:pt x="328" y="168"/>
                  <a:pt x="336" y="288"/>
                </a:cubicBezTo>
                <a:cubicBezTo>
                  <a:pt x="344" y="408"/>
                  <a:pt x="328" y="664"/>
                  <a:pt x="336" y="768"/>
                </a:cubicBezTo>
                <a:cubicBezTo>
                  <a:pt x="344" y="872"/>
                  <a:pt x="352" y="904"/>
                  <a:pt x="384" y="912"/>
                </a:cubicBezTo>
                <a:cubicBezTo>
                  <a:pt x="416" y="920"/>
                  <a:pt x="488" y="840"/>
                  <a:pt x="528" y="816"/>
                </a:cubicBezTo>
                <a:cubicBezTo>
                  <a:pt x="568" y="792"/>
                  <a:pt x="568" y="784"/>
                  <a:pt x="624" y="768"/>
                </a:cubicBezTo>
                <a:cubicBezTo>
                  <a:pt x="680" y="752"/>
                  <a:pt x="772" y="736"/>
                  <a:pt x="864" y="720"/>
                </a:cubicBezTo>
              </a:path>
            </a:pathLst>
          </a:custGeom>
          <a:noFill/>
          <a:ln w="57150">
            <a:solidFill>
              <a:srgbClr val="006600"/>
            </a:solidFill>
            <a:round/>
            <a:headEnd/>
            <a:tailEnd/>
          </a:ln>
        </p:spPr>
        <p:txBody>
          <a:bodyPr wrap="none" anchor="ctr"/>
          <a:lstStyle/>
          <a:p>
            <a:endParaRPr lang="en-US" dirty="0"/>
          </a:p>
        </p:txBody>
      </p:sp>
      <p:grpSp>
        <p:nvGrpSpPr>
          <p:cNvPr id="2" name="Group 11"/>
          <p:cNvGrpSpPr>
            <a:grpSpLocks/>
          </p:cNvGrpSpPr>
          <p:nvPr/>
        </p:nvGrpSpPr>
        <p:grpSpPr bwMode="auto">
          <a:xfrm>
            <a:off x="15109325" y="5281689"/>
            <a:ext cx="4246729" cy="2515994"/>
            <a:chOff x="4992" y="2352"/>
            <a:chExt cx="1543" cy="1050"/>
          </a:xfrm>
        </p:grpSpPr>
        <p:sp>
          <p:nvSpPr>
            <p:cNvPr id="42" name="Rectangle 12"/>
            <p:cNvSpPr>
              <a:spLocks noChangeArrowheads="1"/>
            </p:cNvSpPr>
            <p:nvPr/>
          </p:nvSpPr>
          <p:spPr bwMode="auto">
            <a:xfrm>
              <a:off x="4992" y="2352"/>
              <a:ext cx="384" cy="288"/>
            </a:xfrm>
            <a:prstGeom prst="rect">
              <a:avLst/>
            </a:prstGeom>
            <a:solidFill>
              <a:schemeClr val="bg1"/>
            </a:solidFill>
            <a:ln w="9525">
              <a:solidFill>
                <a:schemeClr val="bg1"/>
              </a:solidFill>
              <a:miter lim="800000"/>
              <a:headEnd/>
              <a:tailEnd/>
            </a:ln>
          </p:spPr>
          <p:txBody>
            <a:bodyPr wrap="none" anchor="ctr"/>
            <a:lstStyle/>
            <a:p>
              <a:endParaRPr lang="en-US" dirty="0"/>
            </a:p>
          </p:txBody>
        </p:sp>
        <p:sp>
          <p:nvSpPr>
            <p:cNvPr id="43" name="Text Box 13"/>
            <p:cNvSpPr txBox="1">
              <a:spLocks noChangeArrowheads="1"/>
            </p:cNvSpPr>
            <p:nvPr/>
          </p:nvSpPr>
          <p:spPr bwMode="auto">
            <a:xfrm>
              <a:off x="5692" y="2798"/>
              <a:ext cx="843" cy="604"/>
            </a:xfrm>
            <a:prstGeom prst="rect">
              <a:avLst/>
            </a:prstGeom>
            <a:solidFill>
              <a:schemeClr val="bg1"/>
            </a:solidFill>
            <a:ln w="9525">
              <a:noFill/>
              <a:miter lim="800000"/>
              <a:headEnd/>
              <a:tailEnd/>
            </a:ln>
          </p:spPr>
          <p:txBody>
            <a:bodyPr wrap="none">
              <a:spAutoFit/>
            </a:bodyPr>
            <a:lstStyle/>
            <a:p>
              <a:r>
                <a:rPr lang="en-US" sz="4400" dirty="0">
                  <a:solidFill>
                    <a:srgbClr val="00B050"/>
                  </a:solidFill>
                </a:rPr>
                <a:t>action </a:t>
              </a:r>
            </a:p>
            <a:p>
              <a:r>
                <a:rPr lang="en-US" sz="4400" dirty="0">
                  <a:solidFill>
                    <a:srgbClr val="00B050"/>
                  </a:solidFill>
                </a:rPr>
                <a:t>potential</a:t>
              </a: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1"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sp>
        <p:nvSpPr>
          <p:cNvPr id="18442" name="Text Box 3"/>
          <p:cNvSpPr txBox="1">
            <a:spLocks noChangeArrowheads="1"/>
          </p:cNvSpPr>
          <p:nvPr/>
        </p:nvSpPr>
        <p:spPr bwMode="auto">
          <a:xfrm>
            <a:off x="4141432" y="135026"/>
            <a:ext cx="13681690" cy="1241234"/>
          </a:xfrm>
          <a:prstGeom prst="rect">
            <a:avLst/>
          </a:prstGeom>
          <a:noFill/>
          <a:ln w="9525">
            <a:noFill/>
            <a:miter lim="800000"/>
            <a:headEnd/>
            <a:tailEnd/>
          </a:ln>
        </p:spPr>
        <p:txBody>
          <a:bodyPr wrap="none" lIns="192911" tIns="96455" rIns="192911" bIns="96455">
            <a:spAutoFit/>
          </a:bodyPr>
          <a:lstStyle/>
          <a:p>
            <a:r>
              <a:rPr lang="en-US" sz="6800" dirty="0"/>
              <a:t>Nonlinear Integrate-and-fire Model</a:t>
            </a:r>
            <a:endParaRPr lang="en-US" sz="6800" dirty="0">
              <a:solidFill>
                <a:srgbClr val="FFFF00"/>
              </a:solidFill>
            </a:endParaRPr>
          </a:p>
        </p:txBody>
      </p:sp>
      <p:graphicFrame>
        <p:nvGraphicFramePr>
          <p:cNvPr id="618515" name="Object 19"/>
          <p:cNvGraphicFramePr>
            <a:graphicFrameLocks noChangeAspect="1"/>
          </p:cNvGraphicFramePr>
          <p:nvPr/>
        </p:nvGraphicFramePr>
        <p:xfrm>
          <a:off x="907815" y="8267513"/>
          <a:ext cx="8755524" cy="1893172"/>
        </p:xfrm>
        <a:graphic>
          <a:graphicData uri="http://schemas.openxmlformats.org/presentationml/2006/ole">
            <mc:AlternateContent xmlns:mc="http://schemas.openxmlformats.org/markup-compatibility/2006">
              <mc:Choice xmlns:v="urn:schemas-microsoft-com:vml" Requires="v">
                <p:oleObj spid="_x0000_s164038" name="Equation" r:id="rId4" imgW="1358640" imgH="393480" progId="Equation.3">
                  <p:embed/>
                </p:oleObj>
              </mc:Choice>
              <mc:Fallback>
                <p:oleObj name="Equation" r:id="rId4" imgW="1358640" imgH="393480" progId="Equation.3">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815" y="8267513"/>
                        <a:ext cx="8755524" cy="18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618516" name="Object 20"/>
          <p:cNvGraphicFramePr>
            <a:graphicFrameLocks noChangeAspect="1"/>
          </p:cNvGraphicFramePr>
          <p:nvPr/>
        </p:nvGraphicFramePr>
        <p:xfrm>
          <a:off x="2151416" y="10342478"/>
          <a:ext cx="4141519" cy="1227138"/>
        </p:xfrm>
        <a:graphic>
          <a:graphicData uri="http://schemas.openxmlformats.org/presentationml/2006/ole">
            <mc:AlternateContent xmlns:mc="http://schemas.openxmlformats.org/markup-compatibility/2006">
              <mc:Choice xmlns:v="urn:schemas-microsoft-com:vml" Requires="v">
                <p:oleObj spid="_x0000_s164039" name="Equation" r:id="rId6" imgW="774360" imgH="253800" progId="Equation.DSMT4">
                  <p:embed/>
                </p:oleObj>
              </mc:Choice>
              <mc:Fallback>
                <p:oleObj name="Equation" r:id="rId6" imgW="774360" imgH="253800" progId="Equation.DSMT4">
                  <p:embed/>
                  <p:pic>
                    <p:nvPicPr>
                      <p:cNvPr id="0"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416" y="10342478"/>
                        <a:ext cx="4141519"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618517" name="Text Box 21"/>
          <p:cNvSpPr txBox="1">
            <a:spLocks noChangeArrowheads="1"/>
          </p:cNvSpPr>
          <p:nvPr/>
        </p:nvSpPr>
        <p:spPr bwMode="auto">
          <a:xfrm>
            <a:off x="6482240" y="10396979"/>
            <a:ext cx="3702997" cy="1071957"/>
          </a:xfrm>
          <a:prstGeom prst="rect">
            <a:avLst/>
          </a:prstGeom>
          <a:noFill/>
          <a:ln w="9525">
            <a:noFill/>
            <a:miter lim="800000"/>
            <a:headEnd/>
            <a:tailEnd/>
          </a:ln>
        </p:spPr>
        <p:txBody>
          <a:bodyPr wrap="none" lIns="192911" tIns="96455" rIns="192911" bIns="96455">
            <a:spAutoFit/>
          </a:bodyPr>
          <a:lstStyle/>
          <a:p>
            <a:r>
              <a:rPr lang="en-US" dirty="0"/>
              <a:t>Fire+reset</a:t>
            </a:r>
          </a:p>
        </p:txBody>
      </p:sp>
      <p:sp>
        <p:nvSpPr>
          <p:cNvPr id="618518" name="Text Box 22"/>
          <p:cNvSpPr txBox="1">
            <a:spLocks noChangeArrowheads="1"/>
          </p:cNvSpPr>
          <p:nvPr/>
        </p:nvSpPr>
        <p:spPr bwMode="auto">
          <a:xfrm>
            <a:off x="9903420" y="8911696"/>
            <a:ext cx="4046040" cy="1071957"/>
          </a:xfrm>
          <a:prstGeom prst="rect">
            <a:avLst/>
          </a:prstGeom>
          <a:noFill/>
          <a:ln w="9525">
            <a:noFill/>
            <a:miter lim="800000"/>
            <a:headEnd/>
            <a:tailEnd/>
          </a:ln>
        </p:spPr>
        <p:txBody>
          <a:bodyPr wrap="none" lIns="192911" tIns="96455" rIns="192911" bIns="96455">
            <a:spAutoFit/>
          </a:bodyPr>
          <a:lstStyle/>
          <a:p>
            <a:r>
              <a:rPr lang="en-US" dirty="0">
                <a:solidFill>
                  <a:srgbClr val="FF0000"/>
                </a:solidFill>
              </a:rPr>
              <a:t>NON-linear</a:t>
            </a:r>
          </a:p>
        </p:txBody>
      </p:sp>
      <p:sp>
        <p:nvSpPr>
          <p:cNvPr id="618519" name="Text Box 23"/>
          <p:cNvSpPr txBox="1">
            <a:spLocks noChangeArrowheads="1"/>
          </p:cNvSpPr>
          <p:nvPr/>
        </p:nvSpPr>
        <p:spPr bwMode="auto">
          <a:xfrm>
            <a:off x="9903422" y="10396979"/>
            <a:ext cx="3400029" cy="1071957"/>
          </a:xfrm>
          <a:prstGeom prst="rect">
            <a:avLst/>
          </a:prstGeom>
          <a:noFill/>
          <a:ln w="9525">
            <a:noFill/>
            <a:miter lim="800000"/>
            <a:headEnd/>
            <a:tailEnd/>
          </a:ln>
        </p:spPr>
        <p:txBody>
          <a:bodyPr wrap="none" lIns="192911" tIns="96455" rIns="192911" bIns="96455">
            <a:spAutoFit/>
          </a:bodyPr>
          <a:lstStyle/>
          <a:p>
            <a:r>
              <a:rPr lang="en-US" dirty="0">
                <a:solidFill>
                  <a:srgbClr val="FF0000"/>
                </a:solidFill>
              </a:rPr>
              <a:t>threshold</a:t>
            </a:r>
          </a:p>
        </p:txBody>
      </p:sp>
      <p:sp>
        <p:nvSpPr>
          <p:cNvPr id="18446" name="AutoShape 90"/>
          <p:cNvSpPr>
            <a:spLocks noChangeArrowheads="1"/>
          </p:cNvSpPr>
          <p:nvPr/>
        </p:nvSpPr>
        <p:spPr bwMode="auto">
          <a:xfrm>
            <a:off x="82528" y="8236567"/>
            <a:ext cx="13954820" cy="3375643"/>
          </a:xfrm>
          <a:prstGeom prst="roundRect">
            <a:avLst>
              <a:gd name="adj" fmla="val 16667"/>
            </a:avLst>
          </a:prstGeom>
          <a:noFill/>
          <a:ln w="9525">
            <a:solidFill>
              <a:srgbClr val="FF0000"/>
            </a:solidFill>
            <a:round/>
            <a:headEnd/>
            <a:tailEnd/>
          </a:ln>
        </p:spPr>
        <p:txBody>
          <a:bodyPr wrap="none" lIns="192911" tIns="96455" rIns="192911" bIns="96455" anchor="ctr"/>
          <a:lstStyle/>
          <a:p>
            <a:endParaRPr lang="en-US" dirty="0"/>
          </a:p>
        </p:txBody>
      </p:sp>
      <p:sp>
        <p:nvSpPr>
          <p:cNvPr id="18448" name="Line 95"/>
          <p:cNvSpPr>
            <a:spLocks noChangeShapeType="1"/>
          </p:cNvSpPr>
          <p:nvPr/>
        </p:nvSpPr>
        <p:spPr bwMode="auto">
          <a:xfrm>
            <a:off x="2126986" y="6458729"/>
            <a:ext cx="6973657" cy="0"/>
          </a:xfrm>
          <a:prstGeom prst="line">
            <a:avLst/>
          </a:prstGeom>
          <a:noFill/>
          <a:ln w="9525">
            <a:solidFill>
              <a:schemeClr val="tx1"/>
            </a:solidFill>
            <a:round/>
            <a:headEnd/>
            <a:tailEnd type="triangle" w="med" len="med"/>
          </a:ln>
        </p:spPr>
        <p:txBody>
          <a:bodyPr lIns="192911" tIns="96455" rIns="192911" bIns="96455"/>
          <a:lstStyle/>
          <a:p>
            <a:endParaRPr lang="en-US" dirty="0"/>
          </a:p>
        </p:txBody>
      </p:sp>
      <p:sp>
        <p:nvSpPr>
          <p:cNvPr id="18449" name="Line 96"/>
          <p:cNvSpPr>
            <a:spLocks noChangeShapeType="1"/>
          </p:cNvSpPr>
          <p:nvPr/>
        </p:nvSpPr>
        <p:spPr bwMode="auto">
          <a:xfrm flipV="1">
            <a:off x="2126986" y="2121029"/>
            <a:ext cx="0" cy="5232246"/>
          </a:xfrm>
          <a:prstGeom prst="line">
            <a:avLst/>
          </a:prstGeom>
          <a:noFill/>
          <a:ln w="9525">
            <a:solidFill>
              <a:schemeClr val="tx1"/>
            </a:solidFill>
            <a:round/>
            <a:headEnd/>
            <a:tailEnd type="triangle" w="med" len="med"/>
          </a:ln>
        </p:spPr>
        <p:txBody>
          <a:bodyPr lIns="192911" tIns="96455" rIns="192911" bIns="96455"/>
          <a:lstStyle/>
          <a:p>
            <a:endParaRPr lang="en-US" dirty="0"/>
          </a:p>
        </p:txBody>
      </p:sp>
      <p:sp>
        <p:nvSpPr>
          <p:cNvPr id="18450" name="Freeform 98"/>
          <p:cNvSpPr>
            <a:spLocks/>
          </p:cNvSpPr>
          <p:nvPr/>
        </p:nvSpPr>
        <p:spPr bwMode="auto">
          <a:xfrm>
            <a:off x="2126987" y="3651320"/>
            <a:ext cx="6636041" cy="3468474"/>
          </a:xfrm>
          <a:custGeom>
            <a:avLst/>
            <a:gdLst>
              <a:gd name="T0" fmla="*/ 0 w 1769"/>
              <a:gd name="T1" fmla="*/ 0 h 1233"/>
              <a:gd name="T2" fmla="*/ 2147483647 w 1769"/>
              <a:gd name="T3" fmla="*/ 2147483647 h 1233"/>
              <a:gd name="T4" fmla="*/ 2147483647 w 1769"/>
              <a:gd name="T5" fmla="*/ 2147483647 h 1233"/>
              <a:gd name="T6" fmla="*/ 0 60000 65536"/>
              <a:gd name="T7" fmla="*/ 0 60000 65536"/>
              <a:gd name="T8" fmla="*/ 0 60000 65536"/>
              <a:gd name="T9" fmla="*/ 0 w 1769"/>
              <a:gd name="T10" fmla="*/ 0 h 1233"/>
              <a:gd name="T11" fmla="*/ 1769 w 1769"/>
              <a:gd name="T12" fmla="*/ 1233 h 1233"/>
            </a:gdLst>
            <a:ahLst/>
            <a:cxnLst>
              <a:cxn ang="T6">
                <a:pos x="T0" y="T1"/>
              </a:cxn>
              <a:cxn ang="T7">
                <a:pos x="T2" y="T3"/>
              </a:cxn>
              <a:cxn ang="T8">
                <a:pos x="T4" y="T5"/>
              </a:cxn>
            </a:cxnLst>
            <a:rect l="T9" t="T10" r="T11" b="T12"/>
            <a:pathLst>
              <a:path w="1769" h="1233">
                <a:moveTo>
                  <a:pt x="0" y="0"/>
                </a:moveTo>
                <a:cubicBezTo>
                  <a:pt x="283" y="608"/>
                  <a:pt x="567" y="1217"/>
                  <a:pt x="862" y="1225"/>
                </a:cubicBezTo>
                <a:cubicBezTo>
                  <a:pt x="1157" y="1233"/>
                  <a:pt x="1463" y="639"/>
                  <a:pt x="1769" y="46"/>
                </a:cubicBezTo>
              </a:path>
            </a:pathLst>
          </a:custGeom>
          <a:noFill/>
          <a:ln w="57150">
            <a:solidFill>
              <a:schemeClr val="accent2"/>
            </a:solidFill>
            <a:round/>
            <a:headEnd/>
            <a:tailEnd/>
          </a:ln>
        </p:spPr>
        <p:txBody>
          <a:bodyPr lIns="192911" tIns="96455" rIns="192911" bIns="96455"/>
          <a:lstStyle/>
          <a:p>
            <a:endParaRPr lang="en-US" dirty="0"/>
          </a:p>
        </p:txBody>
      </p:sp>
      <p:sp>
        <p:nvSpPr>
          <p:cNvPr id="18451" name="Text Box 100"/>
          <p:cNvSpPr txBox="1">
            <a:spLocks noChangeArrowheads="1"/>
          </p:cNvSpPr>
          <p:nvPr/>
        </p:nvSpPr>
        <p:spPr bwMode="auto">
          <a:xfrm>
            <a:off x="3950117" y="1775026"/>
            <a:ext cx="1426733" cy="1071957"/>
          </a:xfrm>
          <a:prstGeom prst="rect">
            <a:avLst/>
          </a:prstGeom>
          <a:noFill/>
          <a:ln w="9525">
            <a:noFill/>
            <a:miter lim="800000"/>
            <a:headEnd/>
            <a:tailEnd/>
          </a:ln>
        </p:spPr>
        <p:txBody>
          <a:bodyPr wrap="none" lIns="192911" tIns="96455" rIns="192911" bIns="96455">
            <a:spAutoFit/>
          </a:bodyPr>
          <a:lstStyle/>
          <a:p>
            <a:r>
              <a:rPr lang="fr-CH" i="1"/>
              <a:t>I=0</a:t>
            </a:r>
            <a:endParaRPr lang="fr-FR" i="1"/>
          </a:p>
        </p:txBody>
      </p:sp>
      <p:graphicFrame>
        <p:nvGraphicFramePr>
          <p:cNvPr id="18436" name="Object 101"/>
          <p:cNvGraphicFramePr>
            <a:graphicFrameLocks noChangeAspect="1"/>
          </p:cNvGraphicFramePr>
          <p:nvPr/>
        </p:nvGraphicFramePr>
        <p:xfrm>
          <a:off x="82528" y="2121029"/>
          <a:ext cx="1695586" cy="1637187"/>
        </p:xfrm>
        <a:graphic>
          <a:graphicData uri="http://schemas.openxmlformats.org/presentationml/2006/ole">
            <mc:AlternateContent xmlns:mc="http://schemas.openxmlformats.org/markup-compatibility/2006">
              <mc:Choice xmlns:v="urn:schemas-microsoft-com:vml" Requires="v">
                <p:oleObj spid="_x0000_s164040" name="Equation" r:id="rId8" imgW="304560" imgH="393480" progId="Equation.3">
                  <p:embed/>
                </p:oleObj>
              </mc:Choice>
              <mc:Fallback>
                <p:oleObj name="Equation" r:id="rId8" imgW="304560" imgH="393480" progId="Equation.3">
                  <p:embed/>
                  <p:pic>
                    <p:nvPicPr>
                      <p:cNvPr id="0" name="Object 1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28" y="2121029"/>
                        <a:ext cx="1695586" cy="163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618599" name="Line 103"/>
          <p:cNvSpPr>
            <a:spLocks noChangeShapeType="1"/>
          </p:cNvSpPr>
          <p:nvPr/>
        </p:nvSpPr>
        <p:spPr bwMode="auto">
          <a:xfrm>
            <a:off x="7742674" y="3395335"/>
            <a:ext cx="0" cy="3957940"/>
          </a:xfrm>
          <a:prstGeom prst="line">
            <a:avLst/>
          </a:prstGeom>
          <a:noFill/>
          <a:ln w="9525">
            <a:solidFill>
              <a:schemeClr val="tx1"/>
            </a:solidFill>
            <a:prstDash val="lgDash"/>
            <a:round/>
            <a:headEnd/>
            <a:tailEnd/>
          </a:ln>
        </p:spPr>
        <p:txBody>
          <a:bodyPr lIns="192911" tIns="96455" rIns="192911" bIns="96455"/>
          <a:lstStyle/>
          <a:p>
            <a:endParaRPr lang="en-US" dirty="0"/>
          </a:p>
        </p:txBody>
      </p:sp>
      <p:sp>
        <p:nvSpPr>
          <p:cNvPr id="18453" name="Text Box 104"/>
          <p:cNvSpPr txBox="1">
            <a:spLocks noChangeArrowheads="1"/>
          </p:cNvSpPr>
          <p:nvPr/>
        </p:nvSpPr>
        <p:spPr bwMode="auto">
          <a:xfrm>
            <a:off x="8883068" y="6495300"/>
            <a:ext cx="796753" cy="1071957"/>
          </a:xfrm>
          <a:prstGeom prst="rect">
            <a:avLst/>
          </a:prstGeom>
          <a:noFill/>
          <a:ln w="9525">
            <a:noFill/>
            <a:miter lim="800000"/>
            <a:headEnd/>
            <a:tailEnd/>
          </a:ln>
        </p:spPr>
        <p:txBody>
          <a:bodyPr wrap="none" lIns="192911" tIns="96455" rIns="192911" bIns="96455">
            <a:spAutoFit/>
          </a:bodyPr>
          <a:lstStyle/>
          <a:p>
            <a:r>
              <a:rPr lang="fr-CH" i="1"/>
              <a:t>u</a:t>
            </a:r>
            <a:endParaRPr lang="fr-FR" i="1"/>
          </a:p>
        </p:txBody>
      </p:sp>
      <p:graphicFrame>
        <p:nvGraphicFramePr>
          <p:cNvPr id="618602" name="Object 106"/>
          <p:cNvGraphicFramePr>
            <a:graphicFrameLocks noChangeAspect="1"/>
          </p:cNvGraphicFramePr>
          <p:nvPr/>
        </p:nvGraphicFramePr>
        <p:xfrm>
          <a:off x="7264400" y="7223125"/>
          <a:ext cx="1063625" cy="1101725"/>
        </p:xfrm>
        <a:graphic>
          <a:graphicData uri="http://schemas.openxmlformats.org/presentationml/2006/ole">
            <mc:AlternateContent xmlns:mc="http://schemas.openxmlformats.org/markup-compatibility/2006">
              <mc:Choice xmlns:v="urn:schemas-microsoft-com:vml" Requires="v">
                <p:oleObj spid="_x0000_s164041" name="Equation" r:id="rId10" imgW="164880" imgH="228600" progId="Equation.DSMT4">
                  <p:embed/>
                </p:oleObj>
              </mc:Choice>
              <mc:Fallback>
                <p:oleObj name="Equation" r:id="rId10" imgW="164880" imgH="228600" progId="Equation.DSMT4">
                  <p:embed/>
                  <p:pic>
                    <p:nvPicPr>
                      <p:cNvPr id="0" name="Object 10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64400" y="7223125"/>
                        <a:ext cx="106362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116"/>
          <p:cNvGrpSpPr>
            <a:grpSpLocks/>
          </p:cNvGrpSpPr>
          <p:nvPr/>
        </p:nvGrpSpPr>
        <p:grpSpPr bwMode="auto">
          <a:xfrm>
            <a:off x="10057226" y="1738456"/>
            <a:ext cx="9393244" cy="6551561"/>
            <a:chOff x="2681" y="618"/>
            <a:chExt cx="2504" cy="2329"/>
          </a:xfrm>
        </p:grpSpPr>
        <p:sp>
          <p:nvSpPr>
            <p:cNvPr id="18467" name="Line 107"/>
            <p:cNvSpPr>
              <a:spLocks noChangeShapeType="1"/>
            </p:cNvSpPr>
            <p:nvPr/>
          </p:nvSpPr>
          <p:spPr bwMode="auto">
            <a:xfrm>
              <a:off x="3226" y="2283"/>
              <a:ext cx="1859" cy="0"/>
            </a:xfrm>
            <a:prstGeom prst="line">
              <a:avLst/>
            </a:prstGeom>
            <a:noFill/>
            <a:ln w="9525">
              <a:solidFill>
                <a:schemeClr val="tx1"/>
              </a:solidFill>
              <a:round/>
              <a:headEnd/>
              <a:tailEnd type="triangle" w="med" len="med"/>
            </a:ln>
          </p:spPr>
          <p:txBody>
            <a:bodyPr/>
            <a:lstStyle/>
            <a:p>
              <a:endParaRPr lang="en-US" dirty="0"/>
            </a:p>
          </p:txBody>
        </p:sp>
        <p:sp>
          <p:nvSpPr>
            <p:cNvPr id="18468" name="Line 108"/>
            <p:cNvSpPr>
              <a:spLocks noChangeShapeType="1"/>
            </p:cNvSpPr>
            <p:nvPr/>
          </p:nvSpPr>
          <p:spPr bwMode="auto">
            <a:xfrm flipV="1">
              <a:off x="3226" y="741"/>
              <a:ext cx="0" cy="1860"/>
            </a:xfrm>
            <a:prstGeom prst="line">
              <a:avLst/>
            </a:prstGeom>
            <a:noFill/>
            <a:ln w="9525">
              <a:solidFill>
                <a:schemeClr val="tx1"/>
              </a:solidFill>
              <a:round/>
              <a:headEnd/>
              <a:tailEnd type="triangle" w="med" len="med"/>
            </a:ln>
          </p:spPr>
          <p:txBody>
            <a:bodyPr/>
            <a:lstStyle/>
            <a:p>
              <a:endParaRPr lang="en-US" dirty="0"/>
            </a:p>
          </p:txBody>
        </p:sp>
        <p:sp>
          <p:nvSpPr>
            <p:cNvPr id="18469" name="Freeform 109"/>
            <p:cNvSpPr>
              <a:spLocks/>
            </p:cNvSpPr>
            <p:nvPr/>
          </p:nvSpPr>
          <p:spPr bwMode="auto">
            <a:xfrm>
              <a:off x="3226" y="981"/>
              <a:ext cx="1769" cy="1233"/>
            </a:xfrm>
            <a:custGeom>
              <a:avLst/>
              <a:gdLst>
                <a:gd name="T0" fmla="*/ 0 w 1769"/>
                <a:gd name="T1" fmla="*/ 0 h 1233"/>
                <a:gd name="T2" fmla="*/ 862 w 1769"/>
                <a:gd name="T3" fmla="*/ 1225 h 1233"/>
                <a:gd name="T4" fmla="*/ 1769 w 1769"/>
                <a:gd name="T5" fmla="*/ 46 h 1233"/>
                <a:gd name="T6" fmla="*/ 0 60000 65536"/>
                <a:gd name="T7" fmla="*/ 0 60000 65536"/>
                <a:gd name="T8" fmla="*/ 0 60000 65536"/>
                <a:gd name="T9" fmla="*/ 0 w 1769"/>
                <a:gd name="T10" fmla="*/ 0 h 1233"/>
                <a:gd name="T11" fmla="*/ 1769 w 1769"/>
                <a:gd name="T12" fmla="*/ 1233 h 1233"/>
              </a:gdLst>
              <a:ahLst/>
              <a:cxnLst>
                <a:cxn ang="T6">
                  <a:pos x="T0" y="T1"/>
                </a:cxn>
                <a:cxn ang="T7">
                  <a:pos x="T2" y="T3"/>
                </a:cxn>
                <a:cxn ang="T8">
                  <a:pos x="T4" y="T5"/>
                </a:cxn>
              </a:cxnLst>
              <a:rect l="T9" t="T10" r="T11" b="T12"/>
              <a:pathLst>
                <a:path w="1769" h="1233">
                  <a:moveTo>
                    <a:pt x="0" y="0"/>
                  </a:moveTo>
                  <a:cubicBezTo>
                    <a:pt x="283" y="608"/>
                    <a:pt x="567" y="1217"/>
                    <a:pt x="862" y="1225"/>
                  </a:cubicBezTo>
                  <a:cubicBezTo>
                    <a:pt x="1157" y="1233"/>
                    <a:pt x="1463" y="639"/>
                    <a:pt x="1769" y="46"/>
                  </a:cubicBezTo>
                </a:path>
              </a:pathLst>
            </a:custGeom>
            <a:noFill/>
            <a:ln w="57150">
              <a:solidFill>
                <a:schemeClr val="accent2"/>
              </a:solidFill>
              <a:round/>
              <a:headEnd/>
              <a:tailEnd/>
            </a:ln>
          </p:spPr>
          <p:txBody>
            <a:bodyPr/>
            <a:lstStyle/>
            <a:p>
              <a:endParaRPr lang="en-US" dirty="0"/>
            </a:p>
          </p:txBody>
        </p:sp>
        <p:sp>
          <p:nvSpPr>
            <p:cNvPr id="18470" name="Text Box 111"/>
            <p:cNvSpPr txBox="1">
              <a:spLocks noChangeArrowheads="1"/>
            </p:cNvSpPr>
            <p:nvPr/>
          </p:nvSpPr>
          <p:spPr bwMode="auto">
            <a:xfrm>
              <a:off x="3712" y="618"/>
              <a:ext cx="326" cy="345"/>
            </a:xfrm>
            <a:prstGeom prst="rect">
              <a:avLst/>
            </a:prstGeom>
            <a:noFill/>
            <a:ln w="9525">
              <a:noFill/>
              <a:miter lim="800000"/>
              <a:headEnd/>
              <a:tailEnd/>
            </a:ln>
          </p:spPr>
          <p:txBody>
            <a:bodyPr wrap="none">
              <a:spAutoFit/>
            </a:bodyPr>
            <a:lstStyle/>
            <a:p>
              <a:r>
                <a:rPr lang="fr-CH" i="1"/>
                <a:t>I&gt;0</a:t>
              </a:r>
              <a:endParaRPr lang="fr-FR" i="1"/>
            </a:p>
          </p:txBody>
        </p:sp>
        <p:graphicFrame>
          <p:nvGraphicFramePr>
            <p:cNvPr id="18439" name="Object 112"/>
            <p:cNvGraphicFramePr>
              <a:graphicFrameLocks noChangeAspect="1"/>
            </p:cNvGraphicFramePr>
            <p:nvPr/>
          </p:nvGraphicFramePr>
          <p:xfrm>
            <a:off x="2681" y="741"/>
            <a:ext cx="452" cy="582"/>
          </p:xfrm>
          <a:graphic>
            <a:graphicData uri="http://schemas.openxmlformats.org/presentationml/2006/ole">
              <mc:AlternateContent xmlns:mc="http://schemas.openxmlformats.org/markup-compatibility/2006">
                <mc:Choice xmlns:v="urn:schemas-microsoft-com:vml" Requires="v">
                  <p:oleObj spid="_x0000_s164042" name="Equation" r:id="rId12" imgW="304560" imgH="393480" progId="Equation.3">
                    <p:embed/>
                  </p:oleObj>
                </mc:Choice>
                <mc:Fallback>
                  <p:oleObj name="Equation" r:id="rId12" imgW="304560" imgH="393480" progId="Equation.3">
                    <p:embed/>
                    <p:pic>
                      <p:nvPicPr>
                        <p:cNvPr id="0" name="Object 1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81" y="741"/>
                          <a:ext cx="452"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8471" name="Line 113"/>
            <p:cNvSpPr>
              <a:spLocks noChangeShapeType="1"/>
            </p:cNvSpPr>
            <p:nvPr/>
          </p:nvSpPr>
          <p:spPr bwMode="auto">
            <a:xfrm>
              <a:off x="4723" y="1194"/>
              <a:ext cx="0" cy="1407"/>
            </a:xfrm>
            <a:prstGeom prst="line">
              <a:avLst/>
            </a:prstGeom>
            <a:noFill/>
            <a:ln w="9525">
              <a:solidFill>
                <a:schemeClr val="tx1"/>
              </a:solidFill>
              <a:prstDash val="lgDash"/>
              <a:round/>
              <a:headEnd/>
              <a:tailEnd/>
            </a:ln>
          </p:spPr>
          <p:txBody>
            <a:bodyPr/>
            <a:lstStyle/>
            <a:p>
              <a:endParaRPr lang="en-US" dirty="0"/>
            </a:p>
          </p:txBody>
        </p:sp>
        <p:sp>
          <p:nvSpPr>
            <p:cNvPr id="18472" name="Text Box 114"/>
            <p:cNvSpPr txBox="1">
              <a:spLocks noChangeArrowheads="1"/>
            </p:cNvSpPr>
            <p:nvPr/>
          </p:nvSpPr>
          <p:spPr bwMode="auto">
            <a:xfrm>
              <a:off x="5027" y="2296"/>
              <a:ext cx="158" cy="345"/>
            </a:xfrm>
            <a:prstGeom prst="rect">
              <a:avLst/>
            </a:prstGeom>
            <a:noFill/>
            <a:ln w="9525">
              <a:noFill/>
              <a:miter lim="800000"/>
              <a:headEnd/>
              <a:tailEnd/>
            </a:ln>
          </p:spPr>
          <p:txBody>
            <a:bodyPr wrap="none">
              <a:spAutoFit/>
            </a:bodyPr>
            <a:lstStyle/>
            <a:p>
              <a:r>
                <a:rPr lang="fr-CH" i="1"/>
                <a:t>u</a:t>
              </a:r>
              <a:endParaRPr lang="fr-FR" i="1"/>
            </a:p>
          </p:txBody>
        </p:sp>
        <p:graphicFrame>
          <p:nvGraphicFramePr>
            <p:cNvPr id="18440" name="Object 115"/>
            <p:cNvGraphicFramePr>
              <a:graphicFrameLocks noChangeAspect="1"/>
            </p:cNvGraphicFramePr>
            <p:nvPr/>
          </p:nvGraphicFramePr>
          <p:xfrm>
            <a:off x="4595" y="2555"/>
            <a:ext cx="284" cy="392"/>
          </p:xfrm>
          <a:graphic>
            <a:graphicData uri="http://schemas.openxmlformats.org/presentationml/2006/ole">
              <mc:AlternateContent xmlns:mc="http://schemas.openxmlformats.org/markup-compatibility/2006">
                <mc:Choice xmlns:v="urn:schemas-microsoft-com:vml" Requires="v">
                  <p:oleObj spid="_x0000_s164043" name="Equation" r:id="rId13" imgW="164880" imgH="228600" progId="Equation.DSMT4">
                    <p:embed/>
                  </p:oleObj>
                </mc:Choice>
                <mc:Fallback>
                  <p:oleObj name="Equation" r:id="rId13" imgW="164880" imgH="228600" progId="Equation.DSMT4">
                    <p:embed/>
                    <p:pic>
                      <p:nvPicPr>
                        <p:cNvPr id="0" name="Object 1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95" y="2555"/>
                          <a:ext cx="284"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sp>
        <p:nvSpPr>
          <p:cNvPr id="18455" name="Text Box 117"/>
          <p:cNvSpPr txBox="1">
            <a:spLocks noChangeArrowheads="1"/>
          </p:cNvSpPr>
          <p:nvPr/>
        </p:nvSpPr>
        <p:spPr bwMode="auto">
          <a:xfrm>
            <a:off x="15519111" y="8371594"/>
            <a:ext cx="3860092" cy="841125"/>
          </a:xfrm>
          <a:prstGeom prst="rect">
            <a:avLst/>
          </a:prstGeom>
          <a:noFill/>
          <a:ln w="9525">
            <a:noFill/>
            <a:miter lim="800000"/>
            <a:headEnd/>
            <a:tailEnd/>
          </a:ln>
        </p:spPr>
        <p:txBody>
          <a:bodyPr wrap="none" lIns="192911" tIns="96455" rIns="192911" bIns="96455">
            <a:spAutoFit/>
          </a:bodyPr>
          <a:lstStyle/>
          <a:p>
            <a:r>
              <a:rPr lang="fr-CH" sz="4200" dirty="0" err="1">
                <a:solidFill>
                  <a:schemeClr val="accent2"/>
                </a:solidFill>
              </a:rPr>
              <a:t>Quadratic</a:t>
            </a:r>
            <a:r>
              <a:rPr lang="fr-CH" sz="4200" dirty="0">
                <a:solidFill>
                  <a:schemeClr val="accent2"/>
                </a:solidFill>
              </a:rPr>
              <a:t> I&amp;F:</a:t>
            </a:r>
            <a:endParaRPr lang="fr-FR" sz="4200" dirty="0">
              <a:solidFill>
                <a:schemeClr val="accent2"/>
              </a:solidFill>
            </a:endParaRPr>
          </a:p>
        </p:txBody>
      </p:sp>
      <p:graphicFrame>
        <p:nvGraphicFramePr>
          <p:cNvPr id="618614" name="Object 118"/>
          <p:cNvGraphicFramePr>
            <a:graphicFrameLocks noChangeAspect="1"/>
          </p:cNvGraphicFramePr>
          <p:nvPr/>
        </p:nvGraphicFramePr>
        <p:xfrm>
          <a:off x="14292438" y="9072041"/>
          <a:ext cx="7059938" cy="939554"/>
        </p:xfrm>
        <a:graphic>
          <a:graphicData uri="http://schemas.openxmlformats.org/presentationml/2006/ole">
            <mc:AlternateContent xmlns:mc="http://schemas.openxmlformats.org/markup-compatibility/2006">
              <mc:Choice xmlns:v="urn:schemas-microsoft-com:vml" Requires="v">
                <p:oleObj spid="_x0000_s164044" name="Equation" r:id="rId15" imgW="1206360" imgH="215640" progId="Equation.3">
                  <p:embed/>
                </p:oleObj>
              </mc:Choice>
              <mc:Fallback>
                <p:oleObj name="Equation" r:id="rId15" imgW="1206360" imgH="215640" progId="Equation.3">
                  <p:embed/>
                  <p:pic>
                    <p:nvPicPr>
                      <p:cNvPr id="0" name="Object 1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292438" y="9072041"/>
                        <a:ext cx="7059938" cy="939554"/>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24"/>
          <p:cNvGrpSpPr>
            <a:grpSpLocks/>
          </p:cNvGrpSpPr>
          <p:nvPr/>
        </p:nvGrpSpPr>
        <p:grpSpPr bwMode="auto">
          <a:xfrm>
            <a:off x="2295794" y="6458729"/>
            <a:ext cx="5443131" cy="0"/>
            <a:chOff x="612" y="2296"/>
            <a:chExt cx="1451" cy="0"/>
          </a:xfrm>
        </p:grpSpPr>
        <p:sp>
          <p:nvSpPr>
            <p:cNvPr id="18462" name="Line 119"/>
            <p:cNvSpPr>
              <a:spLocks noChangeShapeType="1"/>
            </p:cNvSpPr>
            <p:nvPr/>
          </p:nvSpPr>
          <p:spPr bwMode="auto">
            <a:xfrm>
              <a:off x="612" y="2296"/>
              <a:ext cx="181" cy="0"/>
            </a:xfrm>
            <a:prstGeom prst="line">
              <a:avLst/>
            </a:prstGeom>
            <a:noFill/>
            <a:ln w="38100">
              <a:solidFill>
                <a:srgbClr val="FF0000"/>
              </a:solidFill>
              <a:round/>
              <a:headEnd/>
              <a:tailEnd type="triangle" w="med" len="med"/>
            </a:ln>
          </p:spPr>
          <p:txBody>
            <a:bodyPr/>
            <a:lstStyle/>
            <a:p>
              <a:endParaRPr lang="en-US" dirty="0"/>
            </a:p>
          </p:txBody>
        </p:sp>
        <p:sp>
          <p:nvSpPr>
            <p:cNvPr id="18463" name="Line 120"/>
            <p:cNvSpPr>
              <a:spLocks noChangeShapeType="1"/>
            </p:cNvSpPr>
            <p:nvPr/>
          </p:nvSpPr>
          <p:spPr bwMode="auto">
            <a:xfrm>
              <a:off x="1882" y="2296"/>
              <a:ext cx="181" cy="0"/>
            </a:xfrm>
            <a:prstGeom prst="line">
              <a:avLst/>
            </a:prstGeom>
            <a:noFill/>
            <a:ln w="38100">
              <a:solidFill>
                <a:srgbClr val="FF0000"/>
              </a:solidFill>
              <a:round/>
              <a:headEnd/>
              <a:tailEnd type="triangle" w="med" len="med"/>
            </a:ln>
          </p:spPr>
          <p:txBody>
            <a:bodyPr/>
            <a:lstStyle/>
            <a:p>
              <a:endParaRPr lang="en-US" dirty="0"/>
            </a:p>
          </p:txBody>
        </p:sp>
        <p:sp>
          <p:nvSpPr>
            <p:cNvPr id="18464" name="Line 121"/>
            <p:cNvSpPr>
              <a:spLocks noChangeShapeType="1"/>
            </p:cNvSpPr>
            <p:nvPr/>
          </p:nvSpPr>
          <p:spPr bwMode="auto">
            <a:xfrm>
              <a:off x="839" y="2296"/>
              <a:ext cx="181" cy="0"/>
            </a:xfrm>
            <a:prstGeom prst="line">
              <a:avLst/>
            </a:prstGeom>
            <a:noFill/>
            <a:ln w="38100">
              <a:solidFill>
                <a:srgbClr val="FF0000"/>
              </a:solidFill>
              <a:round/>
              <a:headEnd/>
              <a:tailEnd type="triangle" w="med" len="med"/>
            </a:ln>
          </p:spPr>
          <p:txBody>
            <a:bodyPr/>
            <a:lstStyle/>
            <a:p>
              <a:endParaRPr lang="en-US" dirty="0"/>
            </a:p>
          </p:txBody>
        </p:sp>
        <p:sp>
          <p:nvSpPr>
            <p:cNvPr id="18465" name="Line 122"/>
            <p:cNvSpPr>
              <a:spLocks noChangeShapeType="1"/>
            </p:cNvSpPr>
            <p:nvPr/>
          </p:nvSpPr>
          <p:spPr bwMode="auto">
            <a:xfrm flipH="1">
              <a:off x="1202" y="2296"/>
              <a:ext cx="181" cy="0"/>
            </a:xfrm>
            <a:prstGeom prst="line">
              <a:avLst/>
            </a:prstGeom>
            <a:noFill/>
            <a:ln w="38100">
              <a:solidFill>
                <a:srgbClr val="FF0000"/>
              </a:solidFill>
              <a:round/>
              <a:headEnd/>
              <a:tailEnd type="triangle" w="med" len="med"/>
            </a:ln>
          </p:spPr>
          <p:txBody>
            <a:bodyPr/>
            <a:lstStyle/>
            <a:p>
              <a:endParaRPr lang="en-US" dirty="0"/>
            </a:p>
          </p:txBody>
        </p:sp>
        <p:sp>
          <p:nvSpPr>
            <p:cNvPr id="18466" name="Line 123"/>
            <p:cNvSpPr>
              <a:spLocks noChangeShapeType="1"/>
            </p:cNvSpPr>
            <p:nvPr/>
          </p:nvSpPr>
          <p:spPr bwMode="auto">
            <a:xfrm flipH="1">
              <a:off x="1520" y="2296"/>
              <a:ext cx="181" cy="0"/>
            </a:xfrm>
            <a:prstGeom prst="line">
              <a:avLst/>
            </a:prstGeom>
            <a:noFill/>
            <a:ln w="38100">
              <a:solidFill>
                <a:srgbClr val="FF0000"/>
              </a:solidFill>
              <a:round/>
              <a:headEnd/>
              <a:tailEnd type="triangle" w="med" len="med"/>
            </a:ln>
          </p:spPr>
          <p:txBody>
            <a:bodyPr/>
            <a:lstStyle/>
            <a:p>
              <a:endParaRPr lang="en-US" dirty="0"/>
            </a:p>
          </p:txBody>
        </p:sp>
      </p:grpSp>
      <p:grpSp>
        <p:nvGrpSpPr>
          <p:cNvPr id="4" name="Group 129"/>
          <p:cNvGrpSpPr>
            <a:grpSpLocks/>
          </p:cNvGrpSpPr>
          <p:nvPr/>
        </p:nvGrpSpPr>
        <p:grpSpPr bwMode="auto">
          <a:xfrm>
            <a:off x="12675631" y="6458729"/>
            <a:ext cx="4764145" cy="0"/>
            <a:chOff x="3379" y="2296"/>
            <a:chExt cx="1270" cy="0"/>
          </a:xfrm>
        </p:grpSpPr>
        <p:sp>
          <p:nvSpPr>
            <p:cNvPr id="18458" name="Line 125"/>
            <p:cNvSpPr>
              <a:spLocks noChangeShapeType="1"/>
            </p:cNvSpPr>
            <p:nvPr/>
          </p:nvSpPr>
          <p:spPr bwMode="auto">
            <a:xfrm>
              <a:off x="3379" y="2296"/>
              <a:ext cx="181" cy="0"/>
            </a:xfrm>
            <a:prstGeom prst="line">
              <a:avLst/>
            </a:prstGeom>
            <a:noFill/>
            <a:ln w="38100">
              <a:solidFill>
                <a:srgbClr val="FF0000"/>
              </a:solidFill>
              <a:round/>
              <a:headEnd/>
              <a:tailEnd type="triangle" w="med" len="med"/>
            </a:ln>
          </p:spPr>
          <p:txBody>
            <a:bodyPr/>
            <a:lstStyle/>
            <a:p>
              <a:endParaRPr lang="en-US" dirty="0"/>
            </a:p>
          </p:txBody>
        </p:sp>
        <p:sp>
          <p:nvSpPr>
            <p:cNvPr id="18459" name="Line 126"/>
            <p:cNvSpPr>
              <a:spLocks noChangeShapeType="1"/>
            </p:cNvSpPr>
            <p:nvPr/>
          </p:nvSpPr>
          <p:spPr bwMode="auto">
            <a:xfrm>
              <a:off x="4468" y="2296"/>
              <a:ext cx="181" cy="0"/>
            </a:xfrm>
            <a:prstGeom prst="line">
              <a:avLst/>
            </a:prstGeom>
            <a:noFill/>
            <a:ln w="38100">
              <a:solidFill>
                <a:srgbClr val="FF0000"/>
              </a:solidFill>
              <a:round/>
              <a:headEnd/>
              <a:tailEnd type="triangle" w="med" len="med"/>
            </a:ln>
          </p:spPr>
          <p:txBody>
            <a:bodyPr/>
            <a:lstStyle/>
            <a:p>
              <a:endParaRPr lang="en-US" dirty="0"/>
            </a:p>
          </p:txBody>
        </p:sp>
        <p:sp>
          <p:nvSpPr>
            <p:cNvPr id="18460" name="Line 127"/>
            <p:cNvSpPr>
              <a:spLocks noChangeShapeType="1"/>
            </p:cNvSpPr>
            <p:nvPr/>
          </p:nvSpPr>
          <p:spPr bwMode="auto">
            <a:xfrm>
              <a:off x="3696" y="2296"/>
              <a:ext cx="181" cy="0"/>
            </a:xfrm>
            <a:prstGeom prst="line">
              <a:avLst/>
            </a:prstGeom>
            <a:noFill/>
            <a:ln w="38100">
              <a:solidFill>
                <a:srgbClr val="FF0000"/>
              </a:solidFill>
              <a:round/>
              <a:headEnd/>
              <a:tailEnd type="triangle" w="med" len="med"/>
            </a:ln>
          </p:spPr>
          <p:txBody>
            <a:bodyPr/>
            <a:lstStyle/>
            <a:p>
              <a:endParaRPr lang="en-US" dirty="0"/>
            </a:p>
          </p:txBody>
        </p:sp>
        <p:sp>
          <p:nvSpPr>
            <p:cNvPr id="18461" name="Line 128"/>
            <p:cNvSpPr>
              <a:spLocks noChangeShapeType="1"/>
            </p:cNvSpPr>
            <p:nvPr/>
          </p:nvSpPr>
          <p:spPr bwMode="auto">
            <a:xfrm>
              <a:off x="4196" y="2296"/>
              <a:ext cx="181" cy="0"/>
            </a:xfrm>
            <a:prstGeom prst="line">
              <a:avLst/>
            </a:prstGeom>
            <a:noFill/>
            <a:ln w="38100">
              <a:solidFill>
                <a:srgbClr val="FF0000"/>
              </a:solidFill>
              <a:round/>
              <a:headEnd/>
              <a:tailEnd type="triangle" w="med" len="med"/>
            </a:ln>
          </p:spPr>
          <p:txBody>
            <a:bodyPr/>
            <a:lstStyle/>
            <a:p>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 presetClass="entr" presetSubtype="0" fill="hold" nodeType="afterEffect">
                                  <p:stCondLst>
                                    <p:cond delay="0"/>
                                  </p:stCondLst>
                                  <p:childTnLst>
                                    <p:set>
                                      <p:cBhvr>
                                        <p:cTn id="6" dur="1" fill="hold">
                                          <p:stCondLst>
                                            <p:cond delay="499"/>
                                          </p:stCondLst>
                                        </p:cTn>
                                        <p:tgtEl>
                                          <p:spTgt spid="618515"/>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499"/>
                                          </p:stCondLst>
                                        </p:cTn>
                                        <p:tgtEl>
                                          <p:spTgt spid="618518"/>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0"/>
                                  </p:stCondLst>
                                  <p:childTnLst>
                                    <p:set>
                                      <p:cBhvr>
                                        <p:cTn id="12" dur="1" fill="hold">
                                          <p:stCondLst>
                                            <p:cond delay="499"/>
                                          </p:stCondLst>
                                        </p:cTn>
                                        <p:tgtEl>
                                          <p:spTgt spid="6186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618516"/>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618517"/>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499"/>
                                          </p:stCondLst>
                                        </p:cTn>
                                        <p:tgtEl>
                                          <p:spTgt spid="6185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85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499"/>
                                          </p:stCondLst>
                                        </p:cTn>
                                        <p:tgtEl>
                                          <p:spTgt spid="61860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517" grpId="0" autoUpdateAnimBg="0"/>
      <p:bldP spid="618518" grpId="0" autoUpdateAnimBg="0"/>
      <p:bldP spid="618519" grpId="0" autoUpdateAnimBg="0"/>
      <p:bldP spid="61859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6"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sp>
        <p:nvSpPr>
          <p:cNvPr id="19467" name="Text Box 3"/>
          <p:cNvSpPr txBox="1">
            <a:spLocks noChangeArrowheads="1"/>
          </p:cNvSpPr>
          <p:nvPr/>
        </p:nvSpPr>
        <p:spPr bwMode="auto">
          <a:xfrm>
            <a:off x="4141432" y="135026"/>
            <a:ext cx="13681690" cy="1241234"/>
          </a:xfrm>
          <a:prstGeom prst="rect">
            <a:avLst/>
          </a:prstGeom>
          <a:noFill/>
          <a:ln w="9525">
            <a:noFill/>
            <a:miter lim="800000"/>
            <a:headEnd/>
            <a:tailEnd/>
          </a:ln>
        </p:spPr>
        <p:txBody>
          <a:bodyPr wrap="none" lIns="192911" tIns="96455" rIns="192911" bIns="96455">
            <a:spAutoFit/>
          </a:bodyPr>
          <a:lstStyle/>
          <a:p>
            <a:r>
              <a:rPr lang="en-US" sz="6800" dirty="0"/>
              <a:t>Nonlinear Integrate-and-fire Model</a:t>
            </a:r>
            <a:endParaRPr lang="en-US" sz="6800" dirty="0">
              <a:solidFill>
                <a:srgbClr val="FFFF00"/>
              </a:solidFill>
            </a:endParaRPr>
          </a:p>
        </p:txBody>
      </p:sp>
      <p:graphicFrame>
        <p:nvGraphicFramePr>
          <p:cNvPr id="19458" name="Object 4"/>
          <p:cNvGraphicFramePr>
            <a:graphicFrameLocks noChangeAspect="1"/>
          </p:cNvGraphicFramePr>
          <p:nvPr/>
        </p:nvGraphicFramePr>
        <p:xfrm>
          <a:off x="907815" y="8267513"/>
          <a:ext cx="8755524" cy="1893172"/>
        </p:xfrm>
        <a:graphic>
          <a:graphicData uri="http://schemas.openxmlformats.org/presentationml/2006/ole">
            <mc:AlternateContent xmlns:mc="http://schemas.openxmlformats.org/markup-compatibility/2006">
              <mc:Choice xmlns:v="urn:schemas-microsoft-com:vml" Requires="v">
                <p:oleObj spid="_x0000_s165082" name="Equation" r:id="rId4" imgW="1358640" imgH="393480" progId="Equation.3">
                  <p:embed/>
                </p:oleObj>
              </mc:Choice>
              <mc:Fallback>
                <p:oleObj name="Equation" r:id="rId4" imgW="1358640" imgH="3934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815" y="8267513"/>
                        <a:ext cx="8755524" cy="18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9468" name="Text Box 6"/>
          <p:cNvSpPr txBox="1">
            <a:spLocks noChangeArrowheads="1"/>
          </p:cNvSpPr>
          <p:nvPr/>
        </p:nvSpPr>
        <p:spPr bwMode="auto">
          <a:xfrm>
            <a:off x="6482240" y="10396979"/>
            <a:ext cx="3702997" cy="1071957"/>
          </a:xfrm>
          <a:prstGeom prst="rect">
            <a:avLst/>
          </a:prstGeom>
          <a:noFill/>
          <a:ln w="9525">
            <a:noFill/>
            <a:miter lim="800000"/>
            <a:headEnd/>
            <a:tailEnd/>
          </a:ln>
        </p:spPr>
        <p:txBody>
          <a:bodyPr wrap="none" lIns="192911" tIns="96455" rIns="192911" bIns="96455">
            <a:spAutoFit/>
          </a:bodyPr>
          <a:lstStyle/>
          <a:p>
            <a:r>
              <a:rPr lang="en-US" dirty="0"/>
              <a:t>Fire+reset</a:t>
            </a:r>
          </a:p>
        </p:txBody>
      </p:sp>
      <p:sp>
        <p:nvSpPr>
          <p:cNvPr id="19469" name="AutoShape 9"/>
          <p:cNvSpPr>
            <a:spLocks noChangeArrowheads="1"/>
          </p:cNvSpPr>
          <p:nvPr/>
        </p:nvSpPr>
        <p:spPr bwMode="auto">
          <a:xfrm>
            <a:off x="82530" y="8236567"/>
            <a:ext cx="10379836" cy="3375643"/>
          </a:xfrm>
          <a:prstGeom prst="roundRect">
            <a:avLst>
              <a:gd name="adj" fmla="val 16667"/>
            </a:avLst>
          </a:prstGeom>
          <a:noFill/>
          <a:ln w="9525">
            <a:solidFill>
              <a:srgbClr val="FF0000"/>
            </a:solidFill>
            <a:round/>
            <a:headEnd/>
            <a:tailEnd/>
          </a:ln>
        </p:spPr>
        <p:txBody>
          <a:bodyPr wrap="none" lIns="192911" tIns="96455" rIns="192911" bIns="96455" anchor="ctr"/>
          <a:lstStyle/>
          <a:p>
            <a:endParaRPr lang="en-US" dirty="0"/>
          </a:p>
        </p:txBody>
      </p:sp>
      <p:sp>
        <p:nvSpPr>
          <p:cNvPr id="19471" name="Line 11"/>
          <p:cNvSpPr>
            <a:spLocks noChangeShapeType="1"/>
          </p:cNvSpPr>
          <p:nvPr/>
        </p:nvSpPr>
        <p:spPr bwMode="auto">
          <a:xfrm>
            <a:off x="2126986" y="6458729"/>
            <a:ext cx="6973657" cy="0"/>
          </a:xfrm>
          <a:prstGeom prst="line">
            <a:avLst/>
          </a:prstGeom>
          <a:noFill/>
          <a:ln w="9525">
            <a:solidFill>
              <a:schemeClr val="tx1"/>
            </a:solidFill>
            <a:round/>
            <a:headEnd/>
            <a:tailEnd type="triangle" w="med" len="med"/>
          </a:ln>
        </p:spPr>
        <p:txBody>
          <a:bodyPr lIns="192911" tIns="96455" rIns="192911" bIns="96455"/>
          <a:lstStyle/>
          <a:p>
            <a:endParaRPr lang="en-US" dirty="0"/>
          </a:p>
        </p:txBody>
      </p:sp>
      <p:sp>
        <p:nvSpPr>
          <p:cNvPr id="19472" name="Line 12"/>
          <p:cNvSpPr>
            <a:spLocks noChangeShapeType="1"/>
          </p:cNvSpPr>
          <p:nvPr/>
        </p:nvSpPr>
        <p:spPr bwMode="auto">
          <a:xfrm flipV="1">
            <a:off x="2126986" y="2121029"/>
            <a:ext cx="0" cy="5232246"/>
          </a:xfrm>
          <a:prstGeom prst="line">
            <a:avLst/>
          </a:prstGeom>
          <a:noFill/>
          <a:ln w="9525">
            <a:solidFill>
              <a:schemeClr val="tx1"/>
            </a:solidFill>
            <a:round/>
            <a:headEnd/>
            <a:tailEnd type="triangle" w="med" len="med"/>
          </a:ln>
        </p:spPr>
        <p:txBody>
          <a:bodyPr lIns="192911" tIns="96455" rIns="192911" bIns="96455"/>
          <a:lstStyle/>
          <a:p>
            <a:endParaRPr lang="en-US" dirty="0"/>
          </a:p>
        </p:txBody>
      </p:sp>
      <p:sp>
        <p:nvSpPr>
          <p:cNvPr id="19473" name="Freeform 13"/>
          <p:cNvSpPr>
            <a:spLocks/>
          </p:cNvSpPr>
          <p:nvPr/>
        </p:nvSpPr>
        <p:spPr bwMode="auto">
          <a:xfrm>
            <a:off x="2126987" y="3651320"/>
            <a:ext cx="6636041" cy="3468474"/>
          </a:xfrm>
          <a:custGeom>
            <a:avLst/>
            <a:gdLst>
              <a:gd name="T0" fmla="*/ 0 w 1769"/>
              <a:gd name="T1" fmla="*/ 0 h 1233"/>
              <a:gd name="T2" fmla="*/ 2147483647 w 1769"/>
              <a:gd name="T3" fmla="*/ 2147483647 h 1233"/>
              <a:gd name="T4" fmla="*/ 2147483647 w 1769"/>
              <a:gd name="T5" fmla="*/ 2147483647 h 1233"/>
              <a:gd name="T6" fmla="*/ 0 60000 65536"/>
              <a:gd name="T7" fmla="*/ 0 60000 65536"/>
              <a:gd name="T8" fmla="*/ 0 60000 65536"/>
              <a:gd name="T9" fmla="*/ 0 w 1769"/>
              <a:gd name="T10" fmla="*/ 0 h 1233"/>
              <a:gd name="T11" fmla="*/ 1769 w 1769"/>
              <a:gd name="T12" fmla="*/ 1233 h 1233"/>
            </a:gdLst>
            <a:ahLst/>
            <a:cxnLst>
              <a:cxn ang="T6">
                <a:pos x="T0" y="T1"/>
              </a:cxn>
              <a:cxn ang="T7">
                <a:pos x="T2" y="T3"/>
              </a:cxn>
              <a:cxn ang="T8">
                <a:pos x="T4" y="T5"/>
              </a:cxn>
            </a:cxnLst>
            <a:rect l="T9" t="T10" r="T11" b="T12"/>
            <a:pathLst>
              <a:path w="1769" h="1233">
                <a:moveTo>
                  <a:pt x="0" y="0"/>
                </a:moveTo>
                <a:cubicBezTo>
                  <a:pt x="283" y="608"/>
                  <a:pt x="567" y="1217"/>
                  <a:pt x="862" y="1225"/>
                </a:cubicBezTo>
                <a:cubicBezTo>
                  <a:pt x="1157" y="1233"/>
                  <a:pt x="1463" y="639"/>
                  <a:pt x="1769" y="46"/>
                </a:cubicBezTo>
              </a:path>
            </a:pathLst>
          </a:custGeom>
          <a:noFill/>
          <a:ln w="57150">
            <a:solidFill>
              <a:schemeClr val="accent2"/>
            </a:solidFill>
            <a:round/>
            <a:headEnd/>
            <a:tailEnd/>
          </a:ln>
        </p:spPr>
        <p:txBody>
          <a:bodyPr lIns="192911" tIns="96455" rIns="192911" bIns="96455"/>
          <a:lstStyle/>
          <a:p>
            <a:endParaRPr lang="en-US" dirty="0"/>
          </a:p>
        </p:txBody>
      </p:sp>
      <p:sp>
        <p:nvSpPr>
          <p:cNvPr id="832526" name="Freeform 14"/>
          <p:cNvSpPr>
            <a:spLocks/>
          </p:cNvSpPr>
          <p:nvPr/>
        </p:nvSpPr>
        <p:spPr bwMode="auto">
          <a:xfrm>
            <a:off x="2126987" y="3524735"/>
            <a:ext cx="5274322" cy="3614750"/>
          </a:xfrm>
          <a:custGeom>
            <a:avLst/>
            <a:gdLst>
              <a:gd name="T0" fmla="*/ 0 w 1406"/>
              <a:gd name="T1" fmla="*/ 2147483647 h 1285"/>
              <a:gd name="T2" fmla="*/ 2147483647 w 1406"/>
              <a:gd name="T3" fmla="*/ 2147483647 h 1285"/>
              <a:gd name="T4" fmla="*/ 2147483647 w 1406"/>
              <a:gd name="T5" fmla="*/ 2147483647 h 1285"/>
              <a:gd name="T6" fmla="*/ 2147483647 w 1406"/>
              <a:gd name="T7" fmla="*/ 2147483647 h 1285"/>
              <a:gd name="T8" fmla="*/ 2147483647 w 1406"/>
              <a:gd name="T9" fmla="*/ 0 h 1285"/>
              <a:gd name="T10" fmla="*/ 0 60000 65536"/>
              <a:gd name="T11" fmla="*/ 0 60000 65536"/>
              <a:gd name="T12" fmla="*/ 0 60000 65536"/>
              <a:gd name="T13" fmla="*/ 0 60000 65536"/>
              <a:gd name="T14" fmla="*/ 0 60000 65536"/>
              <a:gd name="T15" fmla="*/ 0 w 1406"/>
              <a:gd name="T16" fmla="*/ 0 h 1285"/>
              <a:gd name="T17" fmla="*/ 1406 w 1406"/>
              <a:gd name="T18" fmla="*/ 1285 h 1285"/>
            </a:gdLst>
            <a:ahLst/>
            <a:cxnLst>
              <a:cxn ang="T10">
                <a:pos x="T0" y="T1"/>
              </a:cxn>
              <a:cxn ang="T11">
                <a:pos x="T2" y="T3"/>
              </a:cxn>
              <a:cxn ang="T12">
                <a:pos x="T4" y="T5"/>
              </a:cxn>
              <a:cxn ang="T13">
                <a:pos x="T6" y="T7"/>
              </a:cxn>
              <a:cxn ang="T14">
                <a:pos x="T8" y="T9"/>
              </a:cxn>
            </a:cxnLst>
            <a:rect l="T15" t="T16" r="T17" b="T18"/>
            <a:pathLst>
              <a:path w="1406" h="1285">
                <a:moveTo>
                  <a:pt x="0" y="726"/>
                </a:moveTo>
                <a:cubicBezTo>
                  <a:pt x="83" y="794"/>
                  <a:pt x="166" y="862"/>
                  <a:pt x="317" y="953"/>
                </a:cubicBezTo>
                <a:cubicBezTo>
                  <a:pt x="468" y="1044"/>
                  <a:pt x="756" y="1285"/>
                  <a:pt x="907" y="1270"/>
                </a:cubicBezTo>
                <a:cubicBezTo>
                  <a:pt x="1058" y="1255"/>
                  <a:pt x="1141" y="1074"/>
                  <a:pt x="1224" y="862"/>
                </a:cubicBezTo>
                <a:cubicBezTo>
                  <a:pt x="1307" y="650"/>
                  <a:pt x="1356" y="325"/>
                  <a:pt x="1406" y="0"/>
                </a:cubicBezTo>
              </a:path>
            </a:pathLst>
          </a:custGeom>
          <a:noFill/>
          <a:ln w="38100">
            <a:solidFill>
              <a:srgbClr val="009900"/>
            </a:solidFill>
            <a:prstDash val="dash"/>
            <a:round/>
            <a:headEnd/>
            <a:tailEnd/>
          </a:ln>
        </p:spPr>
        <p:txBody>
          <a:bodyPr lIns="192911" tIns="96455" rIns="192911" bIns="96455"/>
          <a:lstStyle/>
          <a:p>
            <a:endParaRPr lang="en-US" dirty="0"/>
          </a:p>
        </p:txBody>
      </p:sp>
      <p:sp>
        <p:nvSpPr>
          <p:cNvPr id="19475" name="Text Box 15"/>
          <p:cNvSpPr txBox="1">
            <a:spLocks noChangeArrowheads="1"/>
          </p:cNvSpPr>
          <p:nvPr/>
        </p:nvSpPr>
        <p:spPr bwMode="auto">
          <a:xfrm>
            <a:off x="3950117" y="1775026"/>
            <a:ext cx="1426733" cy="1071957"/>
          </a:xfrm>
          <a:prstGeom prst="rect">
            <a:avLst/>
          </a:prstGeom>
          <a:noFill/>
          <a:ln w="9525">
            <a:noFill/>
            <a:miter lim="800000"/>
            <a:headEnd/>
            <a:tailEnd/>
          </a:ln>
        </p:spPr>
        <p:txBody>
          <a:bodyPr wrap="none" lIns="192911" tIns="96455" rIns="192911" bIns="96455">
            <a:spAutoFit/>
          </a:bodyPr>
          <a:lstStyle/>
          <a:p>
            <a:r>
              <a:rPr lang="fr-CH" i="1"/>
              <a:t>I=0</a:t>
            </a:r>
            <a:endParaRPr lang="fr-FR" i="1"/>
          </a:p>
        </p:txBody>
      </p:sp>
      <p:graphicFrame>
        <p:nvGraphicFramePr>
          <p:cNvPr id="19460" name="Object 16"/>
          <p:cNvGraphicFramePr>
            <a:graphicFrameLocks noChangeAspect="1"/>
          </p:cNvGraphicFramePr>
          <p:nvPr/>
        </p:nvGraphicFramePr>
        <p:xfrm>
          <a:off x="82528" y="2121029"/>
          <a:ext cx="1695586" cy="1637187"/>
        </p:xfrm>
        <a:graphic>
          <a:graphicData uri="http://schemas.openxmlformats.org/presentationml/2006/ole">
            <mc:AlternateContent xmlns:mc="http://schemas.openxmlformats.org/markup-compatibility/2006">
              <mc:Choice xmlns:v="urn:schemas-microsoft-com:vml" Requires="v">
                <p:oleObj spid="_x0000_s165083" name="Equation" r:id="rId6" imgW="304560" imgH="393480" progId="Equation.3">
                  <p:embed/>
                </p:oleObj>
              </mc:Choice>
              <mc:Fallback>
                <p:oleObj name="Equation" r:id="rId6" imgW="304560" imgH="393480"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28" y="2121029"/>
                        <a:ext cx="1695586" cy="163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9476" name="Line 17"/>
          <p:cNvSpPr>
            <a:spLocks noChangeShapeType="1"/>
          </p:cNvSpPr>
          <p:nvPr/>
        </p:nvSpPr>
        <p:spPr bwMode="auto">
          <a:xfrm>
            <a:off x="7742674" y="3395335"/>
            <a:ext cx="0" cy="3957940"/>
          </a:xfrm>
          <a:prstGeom prst="line">
            <a:avLst/>
          </a:prstGeom>
          <a:noFill/>
          <a:ln w="9525">
            <a:solidFill>
              <a:schemeClr val="tx1"/>
            </a:solidFill>
            <a:prstDash val="lgDash"/>
            <a:round/>
            <a:headEnd/>
            <a:tailEnd/>
          </a:ln>
        </p:spPr>
        <p:txBody>
          <a:bodyPr lIns="192911" tIns="96455" rIns="192911" bIns="96455"/>
          <a:lstStyle/>
          <a:p>
            <a:endParaRPr lang="en-US" dirty="0"/>
          </a:p>
        </p:txBody>
      </p:sp>
      <p:sp>
        <p:nvSpPr>
          <p:cNvPr id="19477" name="Text Box 18"/>
          <p:cNvSpPr txBox="1">
            <a:spLocks noChangeArrowheads="1"/>
          </p:cNvSpPr>
          <p:nvPr/>
        </p:nvSpPr>
        <p:spPr bwMode="auto">
          <a:xfrm>
            <a:off x="8883068" y="6495300"/>
            <a:ext cx="796753" cy="1071957"/>
          </a:xfrm>
          <a:prstGeom prst="rect">
            <a:avLst/>
          </a:prstGeom>
          <a:noFill/>
          <a:ln w="9525">
            <a:noFill/>
            <a:miter lim="800000"/>
            <a:headEnd/>
            <a:tailEnd/>
          </a:ln>
        </p:spPr>
        <p:txBody>
          <a:bodyPr wrap="none" lIns="192911" tIns="96455" rIns="192911" bIns="96455">
            <a:spAutoFit/>
          </a:bodyPr>
          <a:lstStyle/>
          <a:p>
            <a:r>
              <a:rPr lang="fr-CH" i="1"/>
              <a:t>u</a:t>
            </a:r>
            <a:endParaRPr lang="fr-FR" i="1"/>
          </a:p>
        </p:txBody>
      </p:sp>
      <p:graphicFrame>
        <p:nvGraphicFramePr>
          <p:cNvPr id="19461" name="Object 19"/>
          <p:cNvGraphicFramePr>
            <a:graphicFrameLocks noChangeAspect="1"/>
          </p:cNvGraphicFramePr>
          <p:nvPr/>
        </p:nvGraphicFramePr>
        <p:xfrm>
          <a:off x="7264400" y="7223125"/>
          <a:ext cx="1063625" cy="1101725"/>
        </p:xfrm>
        <a:graphic>
          <a:graphicData uri="http://schemas.openxmlformats.org/presentationml/2006/ole">
            <mc:AlternateContent xmlns:mc="http://schemas.openxmlformats.org/markup-compatibility/2006">
              <mc:Choice xmlns:v="urn:schemas-microsoft-com:vml" Requires="v">
                <p:oleObj spid="_x0000_s165084" name="Equation" r:id="rId8" imgW="164880" imgH="228600" progId="Equation.DSMT4">
                  <p:embed/>
                </p:oleObj>
              </mc:Choice>
              <mc:Fallback>
                <p:oleObj name="Equation" r:id="rId8" imgW="164880" imgH="228600" progId="Equation.DSMT4">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64400" y="7223125"/>
                        <a:ext cx="106362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33"/>
          <p:cNvGrpSpPr>
            <a:grpSpLocks/>
          </p:cNvGrpSpPr>
          <p:nvPr/>
        </p:nvGrpSpPr>
        <p:grpSpPr bwMode="auto">
          <a:xfrm>
            <a:off x="10057226" y="1738456"/>
            <a:ext cx="9393244" cy="6551561"/>
            <a:chOff x="2681" y="618"/>
            <a:chExt cx="2504" cy="2329"/>
          </a:xfrm>
        </p:grpSpPr>
        <p:sp>
          <p:nvSpPr>
            <p:cNvPr id="19481" name="Freeform 20"/>
            <p:cNvSpPr>
              <a:spLocks/>
            </p:cNvSpPr>
            <p:nvPr/>
          </p:nvSpPr>
          <p:spPr bwMode="auto">
            <a:xfrm>
              <a:off x="3226" y="935"/>
              <a:ext cx="1406" cy="1285"/>
            </a:xfrm>
            <a:custGeom>
              <a:avLst/>
              <a:gdLst>
                <a:gd name="T0" fmla="*/ 0 w 1406"/>
                <a:gd name="T1" fmla="*/ 726 h 1285"/>
                <a:gd name="T2" fmla="*/ 317 w 1406"/>
                <a:gd name="T3" fmla="*/ 953 h 1285"/>
                <a:gd name="T4" fmla="*/ 907 w 1406"/>
                <a:gd name="T5" fmla="*/ 1270 h 1285"/>
                <a:gd name="T6" fmla="*/ 1224 w 1406"/>
                <a:gd name="T7" fmla="*/ 862 h 1285"/>
                <a:gd name="T8" fmla="*/ 1406 w 1406"/>
                <a:gd name="T9" fmla="*/ 0 h 1285"/>
                <a:gd name="T10" fmla="*/ 0 60000 65536"/>
                <a:gd name="T11" fmla="*/ 0 60000 65536"/>
                <a:gd name="T12" fmla="*/ 0 60000 65536"/>
                <a:gd name="T13" fmla="*/ 0 60000 65536"/>
                <a:gd name="T14" fmla="*/ 0 60000 65536"/>
                <a:gd name="T15" fmla="*/ 0 w 1406"/>
                <a:gd name="T16" fmla="*/ 0 h 1285"/>
                <a:gd name="T17" fmla="*/ 1406 w 1406"/>
                <a:gd name="T18" fmla="*/ 1285 h 1285"/>
              </a:gdLst>
              <a:ahLst/>
              <a:cxnLst>
                <a:cxn ang="T10">
                  <a:pos x="T0" y="T1"/>
                </a:cxn>
                <a:cxn ang="T11">
                  <a:pos x="T2" y="T3"/>
                </a:cxn>
                <a:cxn ang="T12">
                  <a:pos x="T4" y="T5"/>
                </a:cxn>
                <a:cxn ang="T13">
                  <a:pos x="T6" y="T7"/>
                </a:cxn>
                <a:cxn ang="T14">
                  <a:pos x="T8" y="T9"/>
                </a:cxn>
              </a:cxnLst>
              <a:rect l="T15" t="T16" r="T17" b="T18"/>
              <a:pathLst>
                <a:path w="1406" h="1285">
                  <a:moveTo>
                    <a:pt x="0" y="726"/>
                  </a:moveTo>
                  <a:cubicBezTo>
                    <a:pt x="83" y="794"/>
                    <a:pt x="166" y="862"/>
                    <a:pt x="317" y="953"/>
                  </a:cubicBezTo>
                  <a:cubicBezTo>
                    <a:pt x="468" y="1044"/>
                    <a:pt x="756" y="1285"/>
                    <a:pt x="907" y="1270"/>
                  </a:cubicBezTo>
                  <a:cubicBezTo>
                    <a:pt x="1058" y="1255"/>
                    <a:pt x="1141" y="1074"/>
                    <a:pt x="1224" y="862"/>
                  </a:cubicBezTo>
                  <a:cubicBezTo>
                    <a:pt x="1307" y="650"/>
                    <a:pt x="1356" y="325"/>
                    <a:pt x="1406" y="0"/>
                  </a:cubicBezTo>
                </a:path>
              </a:pathLst>
            </a:custGeom>
            <a:noFill/>
            <a:ln w="38100">
              <a:solidFill>
                <a:srgbClr val="009900"/>
              </a:solidFill>
              <a:prstDash val="dash"/>
              <a:round/>
              <a:headEnd/>
              <a:tailEnd/>
            </a:ln>
          </p:spPr>
          <p:txBody>
            <a:bodyPr/>
            <a:lstStyle/>
            <a:p>
              <a:endParaRPr lang="en-US" dirty="0"/>
            </a:p>
          </p:txBody>
        </p:sp>
        <p:grpSp>
          <p:nvGrpSpPr>
            <p:cNvPr id="3" name="Group 21"/>
            <p:cNvGrpSpPr>
              <a:grpSpLocks/>
            </p:cNvGrpSpPr>
            <p:nvPr/>
          </p:nvGrpSpPr>
          <p:grpSpPr bwMode="auto">
            <a:xfrm>
              <a:off x="2681" y="618"/>
              <a:ext cx="2504" cy="2329"/>
              <a:chOff x="2681" y="618"/>
              <a:chExt cx="2504" cy="2329"/>
            </a:xfrm>
          </p:grpSpPr>
          <p:sp>
            <p:nvSpPr>
              <p:cNvPr id="19483" name="Line 22"/>
              <p:cNvSpPr>
                <a:spLocks noChangeShapeType="1"/>
              </p:cNvSpPr>
              <p:nvPr/>
            </p:nvSpPr>
            <p:spPr bwMode="auto">
              <a:xfrm>
                <a:off x="3226" y="2283"/>
                <a:ext cx="1859" cy="0"/>
              </a:xfrm>
              <a:prstGeom prst="line">
                <a:avLst/>
              </a:prstGeom>
              <a:noFill/>
              <a:ln w="9525">
                <a:solidFill>
                  <a:schemeClr val="tx1"/>
                </a:solidFill>
                <a:round/>
                <a:headEnd/>
                <a:tailEnd type="triangle" w="med" len="med"/>
              </a:ln>
            </p:spPr>
            <p:txBody>
              <a:bodyPr/>
              <a:lstStyle/>
              <a:p>
                <a:endParaRPr lang="en-US" dirty="0"/>
              </a:p>
            </p:txBody>
          </p:sp>
          <p:sp>
            <p:nvSpPr>
              <p:cNvPr id="19484" name="Line 23"/>
              <p:cNvSpPr>
                <a:spLocks noChangeShapeType="1"/>
              </p:cNvSpPr>
              <p:nvPr/>
            </p:nvSpPr>
            <p:spPr bwMode="auto">
              <a:xfrm flipV="1">
                <a:off x="3226" y="741"/>
                <a:ext cx="0" cy="1860"/>
              </a:xfrm>
              <a:prstGeom prst="line">
                <a:avLst/>
              </a:prstGeom>
              <a:noFill/>
              <a:ln w="9525">
                <a:solidFill>
                  <a:schemeClr val="tx1"/>
                </a:solidFill>
                <a:round/>
                <a:headEnd/>
                <a:tailEnd type="triangle" w="med" len="med"/>
              </a:ln>
            </p:spPr>
            <p:txBody>
              <a:bodyPr/>
              <a:lstStyle/>
              <a:p>
                <a:endParaRPr lang="en-US" dirty="0"/>
              </a:p>
            </p:txBody>
          </p:sp>
          <p:sp>
            <p:nvSpPr>
              <p:cNvPr id="19485" name="Freeform 24"/>
              <p:cNvSpPr>
                <a:spLocks/>
              </p:cNvSpPr>
              <p:nvPr/>
            </p:nvSpPr>
            <p:spPr bwMode="auto">
              <a:xfrm>
                <a:off x="3226" y="981"/>
                <a:ext cx="1769" cy="1233"/>
              </a:xfrm>
              <a:custGeom>
                <a:avLst/>
                <a:gdLst>
                  <a:gd name="T0" fmla="*/ 0 w 1769"/>
                  <a:gd name="T1" fmla="*/ 0 h 1233"/>
                  <a:gd name="T2" fmla="*/ 862 w 1769"/>
                  <a:gd name="T3" fmla="*/ 1225 h 1233"/>
                  <a:gd name="T4" fmla="*/ 1769 w 1769"/>
                  <a:gd name="T5" fmla="*/ 46 h 1233"/>
                  <a:gd name="T6" fmla="*/ 0 60000 65536"/>
                  <a:gd name="T7" fmla="*/ 0 60000 65536"/>
                  <a:gd name="T8" fmla="*/ 0 60000 65536"/>
                  <a:gd name="T9" fmla="*/ 0 w 1769"/>
                  <a:gd name="T10" fmla="*/ 0 h 1233"/>
                  <a:gd name="T11" fmla="*/ 1769 w 1769"/>
                  <a:gd name="T12" fmla="*/ 1233 h 1233"/>
                </a:gdLst>
                <a:ahLst/>
                <a:cxnLst>
                  <a:cxn ang="T6">
                    <a:pos x="T0" y="T1"/>
                  </a:cxn>
                  <a:cxn ang="T7">
                    <a:pos x="T2" y="T3"/>
                  </a:cxn>
                  <a:cxn ang="T8">
                    <a:pos x="T4" y="T5"/>
                  </a:cxn>
                </a:cxnLst>
                <a:rect l="T9" t="T10" r="T11" b="T12"/>
                <a:pathLst>
                  <a:path w="1769" h="1233">
                    <a:moveTo>
                      <a:pt x="0" y="0"/>
                    </a:moveTo>
                    <a:cubicBezTo>
                      <a:pt x="283" y="608"/>
                      <a:pt x="567" y="1217"/>
                      <a:pt x="862" y="1225"/>
                    </a:cubicBezTo>
                    <a:cubicBezTo>
                      <a:pt x="1157" y="1233"/>
                      <a:pt x="1463" y="639"/>
                      <a:pt x="1769" y="46"/>
                    </a:cubicBezTo>
                  </a:path>
                </a:pathLst>
              </a:custGeom>
              <a:noFill/>
              <a:ln w="57150">
                <a:solidFill>
                  <a:schemeClr val="accent2"/>
                </a:solidFill>
                <a:round/>
                <a:headEnd/>
                <a:tailEnd/>
              </a:ln>
            </p:spPr>
            <p:txBody>
              <a:bodyPr/>
              <a:lstStyle/>
              <a:p>
                <a:endParaRPr lang="en-US" dirty="0"/>
              </a:p>
            </p:txBody>
          </p:sp>
          <p:sp>
            <p:nvSpPr>
              <p:cNvPr id="19486" name="Text Box 25"/>
              <p:cNvSpPr txBox="1">
                <a:spLocks noChangeArrowheads="1"/>
              </p:cNvSpPr>
              <p:nvPr/>
            </p:nvSpPr>
            <p:spPr bwMode="auto">
              <a:xfrm>
                <a:off x="3712" y="618"/>
                <a:ext cx="326" cy="345"/>
              </a:xfrm>
              <a:prstGeom prst="rect">
                <a:avLst/>
              </a:prstGeom>
              <a:noFill/>
              <a:ln w="9525">
                <a:noFill/>
                <a:miter lim="800000"/>
                <a:headEnd/>
                <a:tailEnd/>
              </a:ln>
            </p:spPr>
            <p:txBody>
              <a:bodyPr wrap="none">
                <a:spAutoFit/>
              </a:bodyPr>
              <a:lstStyle/>
              <a:p>
                <a:r>
                  <a:rPr lang="fr-CH" i="1"/>
                  <a:t>I&gt;0</a:t>
                </a:r>
                <a:endParaRPr lang="fr-FR" i="1"/>
              </a:p>
            </p:txBody>
          </p:sp>
          <p:graphicFrame>
            <p:nvGraphicFramePr>
              <p:cNvPr id="19464" name="Object 26"/>
              <p:cNvGraphicFramePr>
                <a:graphicFrameLocks noChangeAspect="1"/>
              </p:cNvGraphicFramePr>
              <p:nvPr/>
            </p:nvGraphicFramePr>
            <p:xfrm>
              <a:off x="2681" y="741"/>
              <a:ext cx="452" cy="582"/>
            </p:xfrm>
            <a:graphic>
              <a:graphicData uri="http://schemas.openxmlformats.org/presentationml/2006/ole">
                <mc:AlternateContent xmlns:mc="http://schemas.openxmlformats.org/markup-compatibility/2006">
                  <mc:Choice xmlns:v="urn:schemas-microsoft-com:vml" Requires="v">
                    <p:oleObj spid="_x0000_s165085" name="Equation" r:id="rId10" imgW="304560" imgH="393480" progId="Equation.3">
                      <p:embed/>
                    </p:oleObj>
                  </mc:Choice>
                  <mc:Fallback>
                    <p:oleObj name="Equation" r:id="rId10" imgW="304560" imgH="393480" progId="Equation.3">
                      <p:embed/>
                      <p:pic>
                        <p:nvPicPr>
                          <p:cNvPr id="0"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81" y="741"/>
                            <a:ext cx="452"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9487" name="Line 27"/>
              <p:cNvSpPr>
                <a:spLocks noChangeShapeType="1"/>
              </p:cNvSpPr>
              <p:nvPr/>
            </p:nvSpPr>
            <p:spPr bwMode="auto">
              <a:xfrm>
                <a:off x="4723" y="1194"/>
                <a:ext cx="0" cy="1407"/>
              </a:xfrm>
              <a:prstGeom prst="line">
                <a:avLst/>
              </a:prstGeom>
              <a:noFill/>
              <a:ln w="9525">
                <a:solidFill>
                  <a:schemeClr val="tx1"/>
                </a:solidFill>
                <a:prstDash val="lgDash"/>
                <a:round/>
                <a:headEnd/>
                <a:tailEnd/>
              </a:ln>
            </p:spPr>
            <p:txBody>
              <a:bodyPr/>
              <a:lstStyle/>
              <a:p>
                <a:endParaRPr lang="en-US" dirty="0"/>
              </a:p>
            </p:txBody>
          </p:sp>
          <p:sp>
            <p:nvSpPr>
              <p:cNvPr id="19488" name="Text Box 28"/>
              <p:cNvSpPr txBox="1">
                <a:spLocks noChangeArrowheads="1"/>
              </p:cNvSpPr>
              <p:nvPr/>
            </p:nvSpPr>
            <p:spPr bwMode="auto">
              <a:xfrm>
                <a:off x="5027" y="2296"/>
                <a:ext cx="158" cy="345"/>
              </a:xfrm>
              <a:prstGeom prst="rect">
                <a:avLst/>
              </a:prstGeom>
              <a:noFill/>
              <a:ln w="9525">
                <a:noFill/>
                <a:miter lim="800000"/>
                <a:headEnd/>
                <a:tailEnd/>
              </a:ln>
            </p:spPr>
            <p:txBody>
              <a:bodyPr wrap="none">
                <a:spAutoFit/>
              </a:bodyPr>
              <a:lstStyle/>
              <a:p>
                <a:r>
                  <a:rPr lang="fr-CH" i="1"/>
                  <a:t>u</a:t>
                </a:r>
                <a:endParaRPr lang="fr-FR" i="1"/>
              </a:p>
            </p:txBody>
          </p:sp>
          <p:graphicFrame>
            <p:nvGraphicFramePr>
              <p:cNvPr id="19465" name="Object 29"/>
              <p:cNvGraphicFramePr>
                <a:graphicFrameLocks noChangeAspect="1"/>
              </p:cNvGraphicFramePr>
              <p:nvPr/>
            </p:nvGraphicFramePr>
            <p:xfrm>
              <a:off x="4595" y="2555"/>
              <a:ext cx="284" cy="392"/>
            </p:xfrm>
            <a:graphic>
              <a:graphicData uri="http://schemas.openxmlformats.org/presentationml/2006/ole">
                <mc:AlternateContent xmlns:mc="http://schemas.openxmlformats.org/markup-compatibility/2006">
                  <mc:Choice xmlns:v="urn:schemas-microsoft-com:vml" Requires="v">
                    <p:oleObj spid="_x0000_s165086" name="Equation" r:id="rId12" imgW="164880" imgH="228600" progId="Equation.DSMT4">
                      <p:embed/>
                    </p:oleObj>
                  </mc:Choice>
                  <mc:Fallback>
                    <p:oleObj name="Equation" r:id="rId12" imgW="164880" imgH="228600" progId="Equation.DSMT4">
                      <p:embed/>
                      <p:pic>
                        <p:nvPicPr>
                          <p:cNvPr id="0" name="Object 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95" y="2555"/>
                            <a:ext cx="284"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grpSp>
      <p:sp>
        <p:nvSpPr>
          <p:cNvPr id="19479" name="Text Box 30"/>
          <p:cNvSpPr txBox="1">
            <a:spLocks noChangeArrowheads="1"/>
          </p:cNvSpPr>
          <p:nvPr/>
        </p:nvSpPr>
        <p:spPr bwMode="auto">
          <a:xfrm>
            <a:off x="15519111" y="8371594"/>
            <a:ext cx="3860092" cy="841125"/>
          </a:xfrm>
          <a:prstGeom prst="rect">
            <a:avLst/>
          </a:prstGeom>
          <a:noFill/>
          <a:ln w="9525">
            <a:noFill/>
            <a:miter lim="800000"/>
            <a:headEnd/>
            <a:tailEnd/>
          </a:ln>
        </p:spPr>
        <p:txBody>
          <a:bodyPr wrap="none" lIns="192911" tIns="96455" rIns="192911" bIns="96455">
            <a:spAutoFit/>
          </a:bodyPr>
          <a:lstStyle/>
          <a:p>
            <a:r>
              <a:rPr lang="fr-CH" sz="4200" dirty="0" err="1">
                <a:solidFill>
                  <a:schemeClr val="accent2"/>
                </a:solidFill>
              </a:rPr>
              <a:t>Quadratic</a:t>
            </a:r>
            <a:r>
              <a:rPr lang="fr-CH" sz="4200" dirty="0">
                <a:solidFill>
                  <a:schemeClr val="accent2"/>
                </a:solidFill>
              </a:rPr>
              <a:t> I&amp;F:</a:t>
            </a:r>
            <a:endParaRPr lang="fr-FR" sz="4200" dirty="0">
              <a:solidFill>
                <a:schemeClr val="accent2"/>
              </a:solidFill>
            </a:endParaRPr>
          </a:p>
        </p:txBody>
      </p:sp>
      <p:graphicFrame>
        <p:nvGraphicFramePr>
          <p:cNvPr id="832544" name="Object 32"/>
          <p:cNvGraphicFramePr>
            <a:graphicFrameLocks noChangeAspect="1"/>
          </p:cNvGraphicFramePr>
          <p:nvPr/>
        </p:nvGraphicFramePr>
        <p:xfrm>
          <a:off x="11280147" y="10748609"/>
          <a:ext cx="10334818" cy="829845"/>
        </p:xfrm>
        <a:graphic>
          <a:graphicData uri="http://schemas.openxmlformats.org/presentationml/2006/ole">
            <mc:AlternateContent xmlns:mc="http://schemas.openxmlformats.org/markup-compatibility/2006">
              <mc:Choice xmlns:v="urn:schemas-microsoft-com:vml" Requires="v">
                <p:oleObj spid="_x0000_s165087" name="Equation" r:id="rId14" imgW="1765080" imgH="190440" progId="Equation.3">
                  <p:embed/>
                </p:oleObj>
              </mc:Choice>
              <mc:Fallback>
                <p:oleObj name="Equation" r:id="rId14" imgW="1765080" imgH="190440" progId="Equation.3">
                  <p:embed/>
                  <p:pic>
                    <p:nvPicPr>
                      <p:cNvPr id="0" name="Object 3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80147" y="10748609"/>
                        <a:ext cx="10334818" cy="829845"/>
                      </a:xfrm>
                      <a:prstGeom prst="rect">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2546" name="Text Box 34"/>
          <p:cNvSpPr txBox="1">
            <a:spLocks noChangeArrowheads="1"/>
          </p:cNvSpPr>
          <p:nvPr/>
        </p:nvSpPr>
        <p:spPr bwMode="auto">
          <a:xfrm>
            <a:off x="15399070" y="9966586"/>
            <a:ext cx="4281681" cy="841125"/>
          </a:xfrm>
          <a:prstGeom prst="rect">
            <a:avLst/>
          </a:prstGeom>
          <a:noFill/>
          <a:ln w="9525">
            <a:noFill/>
            <a:miter lim="800000"/>
            <a:headEnd/>
            <a:tailEnd/>
          </a:ln>
        </p:spPr>
        <p:txBody>
          <a:bodyPr wrap="none" lIns="192911" tIns="96455" rIns="192911" bIns="96455">
            <a:spAutoFit/>
          </a:bodyPr>
          <a:lstStyle/>
          <a:p>
            <a:r>
              <a:rPr lang="fr-CH" sz="4200" dirty="0" err="1">
                <a:solidFill>
                  <a:srgbClr val="009900"/>
                </a:solidFill>
              </a:rPr>
              <a:t>exponential</a:t>
            </a:r>
            <a:r>
              <a:rPr lang="fr-CH" sz="4200" dirty="0">
                <a:solidFill>
                  <a:srgbClr val="009900"/>
                </a:solidFill>
              </a:rPr>
              <a:t> I&amp;F:</a:t>
            </a:r>
            <a:endParaRPr lang="fr-FR" sz="4200" dirty="0">
              <a:solidFill>
                <a:srgbClr val="009900"/>
              </a:solidFill>
            </a:endParaRPr>
          </a:p>
        </p:txBody>
      </p:sp>
      <p:graphicFrame>
        <p:nvGraphicFramePr>
          <p:cNvPr id="19463" name="Object 35"/>
          <p:cNvGraphicFramePr>
            <a:graphicFrameLocks noChangeAspect="1"/>
          </p:cNvGraphicFramePr>
          <p:nvPr/>
        </p:nvGraphicFramePr>
        <p:xfrm>
          <a:off x="14292438" y="9072041"/>
          <a:ext cx="7059938" cy="939554"/>
        </p:xfrm>
        <a:graphic>
          <a:graphicData uri="http://schemas.openxmlformats.org/presentationml/2006/ole">
            <mc:AlternateContent xmlns:mc="http://schemas.openxmlformats.org/markup-compatibility/2006">
              <mc:Choice xmlns:v="urn:schemas-microsoft-com:vml" Requires="v">
                <p:oleObj spid="_x0000_s165088" name="Equation" r:id="rId16" imgW="1206360" imgH="215640" progId="Equation.3">
                  <p:embed/>
                </p:oleObj>
              </mc:Choice>
              <mc:Fallback>
                <p:oleObj name="Equation" r:id="rId16" imgW="1206360" imgH="215640" progId="Equation.3">
                  <p:embed/>
                  <p:pic>
                    <p:nvPicPr>
                      <p:cNvPr id="0" name="Object 3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292438" y="9072041"/>
                        <a:ext cx="7059938" cy="939554"/>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8516" name="Object 20"/>
          <p:cNvGraphicFramePr>
            <a:graphicFrameLocks noChangeAspect="1"/>
          </p:cNvGraphicFramePr>
          <p:nvPr/>
        </p:nvGraphicFramePr>
        <p:xfrm>
          <a:off x="2151063" y="10342563"/>
          <a:ext cx="4141787" cy="1227137"/>
        </p:xfrm>
        <a:graphic>
          <a:graphicData uri="http://schemas.openxmlformats.org/presentationml/2006/ole">
            <mc:AlternateContent xmlns:mc="http://schemas.openxmlformats.org/markup-compatibility/2006">
              <mc:Choice xmlns:v="urn:schemas-microsoft-com:vml" Requires="v">
                <p:oleObj spid="_x0000_s165089" name="Equation" r:id="rId18" imgW="774360" imgH="253800" progId="Equation.DSMT4">
                  <p:embed/>
                </p:oleObj>
              </mc:Choice>
              <mc:Fallback>
                <p:oleObj name="Equation" r:id="rId18" imgW="774360" imgH="253800" progId="Equation.DSMT4">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51063" y="10342563"/>
                        <a:ext cx="4141787"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25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499"/>
                                          </p:stCondLst>
                                        </p:cTn>
                                        <p:tgtEl>
                                          <p:spTgt spid="83254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83254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618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526" grpId="0" animBg="1"/>
      <p:bldP spid="83254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8"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sp>
        <p:nvSpPr>
          <p:cNvPr id="20489" name="Text Box 3"/>
          <p:cNvSpPr txBox="1">
            <a:spLocks noChangeArrowheads="1"/>
          </p:cNvSpPr>
          <p:nvPr/>
        </p:nvSpPr>
        <p:spPr bwMode="auto">
          <a:xfrm>
            <a:off x="4141432" y="135026"/>
            <a:ext cx="13681690" cy="1241234"/>
          </a:xfrm>
          <a:prstGeom prst="rect">
            <a:avLst/>
          </a:prstGeom>
          <a:noFill/>
          <a:ln w="9525">
            <a:noFill/>
            <a:miter lim="800000"/>
            <a:headEnd/>
            <a:tailEnd/>
          </a:ln>
        </p:spPr>
        <p:txBody>
          <a:bodyPr wrap="none" lIns="192911" tIns="96455" rIns="192911" bIns="96455">
            <a:spAutoFit/>
          </a:bodyPr>
          <a:lstStyle/>
          <a:p>
            <a:r>
              <a:rPr lang="en-US" sz="6800" dirty="0"/>
              <a:t>Nonlinear Integrate-and-fire Model</a:t>
            </a:r>
            <a:endParaRPr lang="en-US" sz="6800" dirty="0">
              <a:solidFill>
                <a:srgbClr val="FFFF00"/>
              </a:solidFill>
            </a:endParaRPr>
          </a:p>
        </p:txBody>
      </p:sp>
      <p:graphicFrame>
        <p:nvGraphicFramePr>
          <p:cNvPr id="913412" name="Object 4"/>
          <p:cNvGraphicFramePr>
            <a:graphicFrameLocks noChangeAspect="1"/>
          </p:cNvGraphicFramePr>
          <p:nvPr/>
        </p:nvGraphicFramePr>
        <p:xfrm>
          <a:off x="907815" y="8267513"/>
          <a:ext cx="8755524" cy="1893172"/>
        </p:xfrm>
        <a:graphic>
          <a:graphicData uri="http://schemas.openxmlformats.org/presentationml/2006/ole">
            <mc:AlternateContent xmlns:mc="http://schemas.openxmlformats.org/markup-compatibility/2006">
              <mc:Choice xmlns:v="urn:schemas-microsoft-com:vml" Requires="v">
                <p:oleObj spid="_x0000_s166058" name="Equation" r:id="rId4" imgW="1358640" imgH="393480" progId="Equation.3">
                  <p:embed/>
                </p:oleObj>
              </mc:Choice>
              <mc:Fallback>
                <p:oleObj name="Equation" r:id="rId4" imgW="1358640" imgH="3934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815" y="8267513"/>
                        <a:ext cx="8755524" cy="18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913413" name="Object 5"/>
          <p:cNvGraphicFramePr>
            <a:graphicFrameLocks noChangeAspect="1"/>
          </p:cNvGraphicFramePr>
          <p:nvPr/>
        </p:nvGraphicFramePr>
        <p:xfrm>
          <a:off x="2126987" y="10198100"/>
          <a:ext cx="4310326" cy="1227138"/>
        </p:xfrm>
        <a:graphic>
          <a:graphicData uri="http://schemas.openxmlformats.org/presentationml/2006/ole">
            <mc:AlternateContent xmlns:mc="http://schemas.openxmlformats.org/markup-compatibility/2006">
              <mc:Choice xmlns:v="urn:schemas-microsoft-com:vml" Requires="v">
                <p:oleObj spid="_x0000_s166059" name="Equation" r:id="rId6" imgW="774360" imgH="253800" progId="Equation.DSMT4">
                  <p:embed/>
                </p:oleObj>
              </mc:Choice>
              <mc:Fallback>
                <p:oleObj name="Equation" r:id="rId6" imgW="774360" imgH="2538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6987" y="10198100"/>
                        <a:ext cx="4310326"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913414" name="Text Box 6"/>
          <p:cNvSpPr txBox="1">
            <a:spLocks noChangeArrowheads="1"/>
          </p:cNvSpPr>
          <p:nvPr/>
        </p:nvSpPr>
        <p:spPr bwMode="auto">
          <a:xfrm>
            <a:off x="6482240" y="10396979"/>
            <a:ext cx="3702997" cy="1071957"/>
          </a:xfrm>
          <a:prstGeom prst="rect">
            <a:avLst/>
          </a:prstGeom>
          <a:noFill/>
          <a:ln w="9525">
            <a:noFill/>
            <a:miter lim="800000"/>
            <a:headEnd/>
            <a:tailEnd/>
          </a:ln>
        </p:spPr>
        <p:txBody>
          <a:bodyPr wrap="none" lIns="192911" tIns="96455" rIns="192911" bIns="96455">
            <a:spAutoFit/>
          </a:bodyPr>
          <a:lstStyle/>
          <a:p>
            <a:r>
              <a:rPr lang="en-US" dirty="0"/>
              <a:t>Fire+reset</a:t>
            </a:r>
          </a:p>
        </p:txBody>
      </p:sp>
      <p:sp>
        <p:nvSpPr>
          <p:cNvPr id="913415" name="Text Box 7"/>
          <p:cNvSpPr txBox="1">
            <a:spLocks noChangeArrowheads="1"/>
          </p:cNvSpPr>
          <p:nvPr/>
        </p:nvSpPr>
        <p:spPr bwMode="auto">
          <a:xfrm>
            <a:off x="9903420" y="8911696"/>
            <a:ext cx="3802384" cy="1071957"/>
          </a:xfrm>
          <a:prstGeom prst="rect">
            <a:avLst/>
          </a:prstGeom>
          <a:noFill/>
          <a:ln w="9525">
            <a:noFill/>
            <a:miter lim="800000"/>
            <a:headEnd/>
            <a:tailEnd/>
          </a:ln>
        </p:spPr>
        <p:txBody>
          <a:bodyPr wrap="none" lIns="192911" tIns="96455" rIns="192911" bIns="96455">
            <a:spAutoFit/>
          </a:bodyPr>
          <a:lstStyle/>
          <a:p>
            <a:r>
              <a:rPr lang="en-US" dirty="0">
                <a:solidFill>
                  <a:srgbClr val="FF0000"/>
                </a:solidFill>
              </a:rPr>
              <a:t>NONlinear</a:t>
            </a:r>
          </a:p>
        </p:txBody>
      </p:sp>
      <p:sp>
        <p:nvSpPr>
          <p:cNvPr id="913416" name="Text Box 8"/>
          <p:cNvSpPr txBox="1">
            <a:spLocks noChangeArrowheads="1"/>
          </p:cNvSpPr>
          <p:nvPr/>
        </p:nvSpPr>
        <p:spPr bwMode="auto">
          <a:xfrm>
            <a:off x="9903422" y="10396979"/>
            <a:ext cx="3400029" cy="1071957"/>
          </a:xfrm>
          <a:prstGeom prst="rect">
            <a:avLst/>
          </a:prstGeom>
          <a:noFill/>
          <a:ln w="9525">
            <a:noFill/>
            <a:miter lim="800000"/>
            <a:headEnd/>
            <a:tailEnd/>
          </a:ln>
        </p:spPr>
        <p:txBody>
          <a:bodyPr wrap="none" lIns="192911" tIns="96455" rIns="192911" bIns="96455">
            <a:spAutoFit/>
          </a:bodyPr>
          <a:lstStyle/>
          <a:p>
            <a:r>
              <a:rPr lang="en-US" dirty="0">
                <a:solidFill>
                  <a:srgbClr val="FF0000"/>
                </a:solidFill>
              </a:rPr>
              <a:t>threshold</a:t>
            </a:r>
          </a:p>
        </p:txBody>
      </p:sp>
      <p:sp>
        <p:nvSpPr>
          <p:cNvPr id="20493" name="AutoShape 9"/>
          <p:cNvSpPr>
            <a:spLocks noChangeArrowheads="1"/>
          </p:cNvSpPr>
          <p:nvPr/>
        </p:nvSpPr>
        <p:spPr bwMode="auto">
          <a:xfrm>
            <a:off x="82528" y="8236569"/>
            <a:ext cx="13444644" cy="3325008"/>
          </a:xfrm>
          <a:prstGeom prst="roundRect">
            <a:avLst>
              <a:gd name="adj" fmla="val 16667"/>
            </a:avLst>
          </a:prstGeom>
          <a:noFill/>
          <a:ln w="9525">
            <a:solidFill>
              <a:srgbClr val="FF0000"/>
            </a:solidFill>
            <a:round/>
            <a:headEnd/>
            <a:tailEnd/>
          </a:ln>
        </p:spPr>
        <p:txBody>
          <a:bodyPr wrap="none" lIns="192911" tIns="96455" rIns="192911" bIns="96455" anchor="ctr"/>
          <a:lstStyle/>
          <a:p>
            <a:endParaRPr lang="en-US" dirty="0"/>
          </a:p>
        </p:txBody>
      </p:sp>
      <p:sp>
        <p:nvSpPr>
          <p:cNvPr id="20495" name="Line 11"/>
          <p:cNvSpPr>
            <a:spLocks noChangeShapeType="1"/>
          </p:cNvSpPr>
          <p:nvPr/>
        </p:nvSpPr>
        <p:spPr bwMode="auto">
          <a:xfrm>
            <a:off x="2126986" y="6458729"/>
            <a:ext cx="6973657" cy="0"/>
          </a:xfrm>
          <a:prstGeom prst="line">
            <a:avLst/>
          </a:prstGeom>
          <a:noFill/>
          <a:ln w="9525">
            <a:solidFill>
              <a:schemeClr val="tx1"/>
            </a:solidFill>
            <a:round/>
            <a:headEnd/>
            <a:tailEnd type="triangle" w="med" len="med"/>
          </a:ln>
        </p:spPr>
        <p:txBody>
          <a:bodyPr lIns="192911" tIns="96455" rIns="192911" bIns="96455"/>
          <a:lstStyle/>
          <a:p>
            <a:endParaRPr lang="en-US" dirty="0"/>
          </a:p>
        </p:txBody>
      </p:sp>
      <p:sp>
        <p:nvSpPr>
          <p:cNvPr id="20496" name="Line 12"/>
          <p:cNvSpPr>
            <a:spLocks noChangeShapeType="1"/>
          </p:cNvSpPr>
          <p:nvPr/>
        </p:nvSpPr>
        <p:spPr bwMode="auto">
          <a:xfrm flipV="1">
            <a:off x="2126986" y="2121029"/>
            <a:ext cx="0" cy="5232246"/>
          </a:xfrm>
          <a:prstGeom prst="line">
            <a:avLst/>
          </a:prstGeom>
          <a:noFill/>
          <a:ln w="9525">
            <a:solidFill>
              <a:schemeClr val="tx1"/>
            </a:solidFill>
            <a:round/>
            <a:headEnd/>
            <a:tailEnd type="triangle" w="med" len="med"/>
          </a:ln>
        </p:spPr>
        <p:txBody>
          <a:bodyPr lIns="192911" tIns="96455" rIns="192911" bIns="96455"/>
          <a:lstStyle/>
          <a:p>
            <a:endParaRPr lang="en-US" dirty="0"/>
          </a:p>
        </p:txBody>
      </p:sp>
      <p:sp>
        <p:nvSpPr>
          <p:cNvPr id="913422" name="Freeform 14"/>
          <p:cNvSpPr>
            <a:spLocks/>
          </p:cNvSpPr>
          <p:nvPr/>
        </p:nvSpPr>
        <p:spPr bwMode="auto">
          <a:xfrm>
            <a:off x="2126987" y="3524735"/>
            <a:ext cx="5274322" cy="3614750"/>
          </a:xfrm>
          <a:custGeom>
            <a:avLst/>
            <a:gdLst>
              <a:gd name="T0" fmla="*/ 0 w 1406"/>
              <a:gd name="T1" fmla="*/ 2147483647 h 1285"/>
              <a:gd name="T2" fmla="*/ 2147483647 w 1406"/>
              <a:gd name="T3" fmla="*/ 2147483647 h 1285"/>
              <a:gd name="T4" fmla="*/ 2147483647 w 1406"/>
              <a:gd name="T5" fmla="*/ 2147483647 h 1285"/>
              <a:gd name="T6" fmla="*/ 2147483647 w 1406"/>
              <a:gd name="T7" fmla="*/ 2147483647 h 1285"/>
              <a:gd name="T8" fmla="*/ 2147483647 w 1406"/>
              <a:gd name="T9" fmla="*/ 0 h 1285"/>
              <a:gd name="T10" fmla="*/ 0 60000 65536"/>
              <a:gd name="T11" fmla="*/ 0 60000 65536"/>
              <a:gd name="T12" fmla="*/ 0 60000 65536"/>
              <a:gd name="T13" fmla="*/ 0 60000 65536"/>
              <a:gd name="T14" fmla="*/ 0 60000 65536"/>
              <a:gd name="T15" fmla="*/ 0 w 1406"/>
              <a:gd name="T16" fmla="*/ 0 h 1285"/>
              <a:gd name="T17" fmla="*/ 1406 w 1406"/>
              <a:gd name="T18" fmla="*/ 1285 h 1285"/>
            </a:gdLst>
            <a:ahLst/>
            <a:cxnLst>
              <a:cxn ang="T10">
                <a:pos x="T0" y="T1"/>
              </a:cxn>
              <a:cxn ang="T11">
                <a:pos x="T2" y="T3"/>
              </a:cxn>
              <a:cxn ang="T12">
                <a:pos x="T4" y="T5"/>
              </a:cxn>
              <a:cxn ang="T13">
                <a:pos x="T6" y="T7"/>
              </a:cxn>
              <a:cxn ang="T14">
                <a:pos x="T8" y="T9"/>
              </a:cxn>
            </a:cxnLst>
            <a:rect l="T15" t="T16" r="T17" b="T18"/>
            <a:pathLst>
              <a:path w="1406" h="1285">
                <a:moveTo>
                  <a:pt x="0" y="726"/>
                </a:moveTo>
                <a:cubicBezTo>
                  <a:pt x="83" y="794"/>
                  <a:pt x="166" y="862"/>
                  <a:pt x="317" y="953"/>
                </a:cubicBezTo>
                <a:cubicBezTo>
                  <a:pt x="468" y="1044"/>
                  <a:pt x="756" y="1285"/>
                  <a:pt x="907" y="1270"/>
                </a:cubicBezTo>
                <a:cubicBezTo>
                  <a:pt x="1058" y="1255"/>
                  <a:pt x="1141" y="1074"/>
                  <a:pt x="1224" y="862"/>
                </a:cubicBezTo>
                <a:cubicBezTo>
                  <a:pt x="1307" y="650"/>
                  <a:pt x="1356" y="325"/>
                  <a:pt x="1406" y="0"/>
                </a:cubicBezTo>
              </a:path>
            </a:pathLst>
          </a:custGeom>
          <a:noFill/>
          <a:ln w="38100">
            <a:solidFill>
              <a:srgbClr val="009900"/>
            </a:solidFill>
            <a:prstDash val="dash"/>
            <a:round/>
            <a:headEnd/>
            <a:tailEnd/>
          </a:ln>
        </p:spPr>
        <p:txBody>
          <a:bodyPr lIns="192911" tIns="96455" rIns="192911" bIns="96455"/>
          <a:lstStyle/>
          <a:p>
            <a:endParaRPr lang="en-US" dirty="0"/>
          </a:p>
        </p:txBody>
      </p:sp>
      <p:sp>
        <p:nvSpPr>
          <p:cNvPr id="20498" name="Text Box 15"/>
          <p:cNvSpPr txBox="1">
            <a:spLocks noChangeArrowheads="1"/>
          </p:cNvSpPr>
          <p:nvPr/>
        </p:nvSpPr>
        <p:spPr bwMode="auto">
          <a:xfrm>
            <a:off x="3950117" y="1775026"/>
            <a:ext cx="1426733" cy="1071957"/>
          </a:xfrm>
          <a:prstGeom prst="rect">
            <a:avLst/>
          </a:prstGeom>
          <a:noFill/>
          <a:ln w="9525">
            <a:noFill/>
            <a:miter lim="800000"/>
            <a:headEnd/>
            <a:tailEnd/>
          </a:ln>
        </p:spPr>
        <p:txBody>
          <a:bodyPr wrap="none" lIns="192911" tIns="96455" rIns="192911" bIns="96455">
            <a:spAutoFit/>
          </a:bodyPr>
          <a:lstStyle/>
          <a:p>
            <a:r>
              <a:rPr lang="fr-CH" i="1"/>
              <a:t>I=0</a:t>
            </a:r>
            <a:endParaRPr lang="fr-FR" i="1"/>
          </a:p>
        </p:txBody>
      </p:sp>
      <p:graphicFrame>
        <p:nvGraphicFramePr>
          <p:cNvPr id="20484" name="Object 16"/>
          <p:cNvGraphicFramePr>
            <a:graphicFrameLocks noChangeAspect="1"/>
          </p:cNvGraphicFramePr>
          <p:nvPr/>
        </p:nvGraphicFramePr>
        <p:xfrm>
          <a:off x="82528" y="2121029"/>
          <a:ext cx="1695586" cy="1637187"/>
        </p:xfrm>
        <a:graphic>
          <a:graphicData uri="http://schemas.openxmlformats.org/presentationml/2006/ole">
            <mc:AlternateContent xmlns:mc="http://schemas.openxmlformats.org/markup-compatibility/2006">
              <mc:Choice xmlns:v="urn:schemas-microsoft-com:vml" Requires="v">
                <p:oleObj spid="_x0000_s166060" name="Equation" r:id="rId8" imgW="304560" imgH="393480" progId="Equation.3">
                  <p:embed/>
                </p:oleObj>
              </mc:Choice>
              <mc:Fallback>
                <p:oleObj name="Equation" r:id="rId8" imgW="304560" imgH="393480" progId="Equation.3">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28" y="2121029"/>
                        <a:ext cx="1695586" cy="163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913425" name="Line 17"/>
          <p:cNvSpPr>
            <a:spLocks noChangeShapeType="1"/>
          </p:cNvSpPr>
          <p:nvPr/>
        </p:nvSpPr>
        <p:spPr bwMode="auto">
          <a:xfrm>
            <a:off x="7059938" y="3395335"/>
            <a:ext cx="0" cy="3957940"/>
          </a:xfrm>
          <a:prstGeom prst="line">
            <a:avLst/>
          </a:prstGeom>
          <a:noFill/>
          <a:ln w="9525">
            <a:solidFill>
              <a:schemeClr val="tx1"/>
            </a:solidFill>
            <a:prstDash val="lgDash"/>
            <a:round/>
            <a:headEnd/>
            <a:tailEnd/>
          </a:ln>
        </p:spPr>
        <p:txBody>
          <a:bodyPr lIns="192911" tIns="96455" rIns="192911" bIns="96455"/>
          <a:lstStyle/>
          <a:p>
            <a:endParaRPr lang="en-US" dirty="0"/>
          </a:p>
        </p:txBody>
      </p:sp>
      <p:sp>
        <p:nvSpPr>
          <p:cNvPr id="20500" name="Text Box 18"/>
          <p:cNvSpPr txBox="1">
            <a:spLocks noChangeArrowheads="1"/>
          </p:cNvSpPr>
          <p:nvPr/>
        </p:nvSpPr>
        <p:spPr bwMode="auto">
          <a:xfrm>
            <a:off x="8883068" y="6495300"/>
            <a:ext cx="796753" cy="1071957"/>
          </a:xfrm>
          <a:prstGeom prst="rect">
            <a:avLst/>
          </a:prstGeom>
          <a:noFill/>
          <a:ln w="9525">
            <a:noFill/>
            <a:miter lim="800000"/>
            <a:headEnd/>
            <a:tailEnd/>
          </a:ln>
        </p:spPr>
        <p:txBody>
          <a:bodyPr wrap="none" lIns="192911" tIns="96455" rIns="192911" bIns="96455">
            <a:spAutoFit/>
          </a:bodyPr>
          <a:lstStyle/>
          <a:p>
            <a:r>
              <a:rPr lang="fr-CH" i="1"/>
              <a:t>u</a:t>
            </a:r>
            <a:endParaRPr lang="fr-FR" i="1"/>
          </a:p>
        </p:txBody>
      </p:sp>
      <p:graphicFrame>
        <p:nvGraphicFramePr>
          <p:cNvPr id="913427" name="Object 19"/>
          <p:cNvGraphicFramePr>
            <a:graphicFrameLocks noChangeAspect="1"/>
          </p:cNvGraphicFramePr>
          <p:nvPr/>
        </p:nvGraphicFramePr>
        <p:xfrm>
          <a:off x="6419850" y="7231063"/>
          <a:ext cx="1063625" cy="1103312"/>
        </p:xfrm>
        <a:graphic>
          <a:graphicData uri="http://schemas.openxmlformats.org/presentationml/2006/ole">
            <mc:AlternateContent xmlns:mc="http://schemas.openxmlformats.org/markup-compatibility/2006">
              <mc:Choice xmlns:v="urn:schemas-microsoft-com:vml" Requires="v">
                <p:oleObj spid="_x0000_s166061" name="Equation" r:id="rId10" imgW="164880" imgH="228600" progId="Equation.DSMT4">
                  <p:embed/>
                </p:oleObj>
              </mc:Choice>
              <mc:Fallback>
                <p:oleObj name="Equation" r:id="rId10" imgW="164880" imgH="228600" progId="Equation.DSMT4">
                  <p:embed/>
                  <p:pic>
                    <p:nvPicPr>
                      <p:cNvPr id="0"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19850" y="7231063"/>
                        <a:ext cx="1063625"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20501" name="Line 32"/>
          <p:cNvSpPr>
            <a:spLocks noChangeShapeType="1"/>
          </p:cNvSpPr>
          <p:nvPr/>
        </p:nvSpPr>
        <p:spPr bwMode="auto">
          <a:xfrm>
            <a:off x="1275440" y="5181612"/>
            <a:ext cx="5105515" cy="2424837"/>
          </a:xfrm>
          <a:prstGeom prst="line">
            <a:avLst/>
          </a:prstGeom>
          <a:noFill/>
          <a:ln w="38100">
            <a:solidFill>
              <a:srgbClr val="FF0000"/>
            </a:solidFill>
            <a:prstDash val="sysDot"/>
            <a:round/>
            <a:headEnd/>
            <a:tailEnd/>
          </a:ln>
        </p:spPr>
        <p:txBody>
          <a:bodyPr lIns="192911" tIns="96455" rIns="192911" bIns="96455"/>
          <a:lstStyle/>
          <a:p>
            <a:endParaRPr lang="en-US" dirty="0"/>
          </a:p>
        </p:txBody>
      </p:sp>
      <p:graphicFrame>
        <p:nvGraphicFramePr>
          <p:cNvPr id="913442" name="Object 34"/>
          <p:cNvGraphicFramePr>
            <a:graphicFrameLocks noChangeAspect="1"/>
          </p:cNvGraphicFramePr>
          <p:nvPr/>
        </p:nvGraphicFramePr>
        <p:xfrm>
          <a:off x="844044" y="8228130"/>
          <a:ext cx="10882508" cy="1893172"/>
        </p:xfrm>
        <a:graphic>
          <a:graphicData uri="http://schemas.openxmlformats.org/presentationml/2006/ole">
            <mc:AlternateContent xmlns:mc="http://schemas.openxmlformats.org/markup-compatibility/2006">
              <mc:Choice xmlns:v="urn:schemas-microsoft-com:vml" Requires="v">
                <p:oleObj spid="_x0000_s166062" name="Equation" r:id="rId12" imgW="1688760" imgH="393480" progId="Equation.3">
                  <p:embed/>
                </p:oleObj>
              </mc:Choice>
              <mc:Fallback>
                <p:oleObj name="Equation" r:id="rId12" imgW="1688760" imgH="393480" progId="Equation.3">
                  <p:embed/>
                  <p:pic>
                    <p:nvPicPr>
                      <p:cNvPr id="0" name="Object 3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4044" y="8228130"/>
                        <a:ext cx="10882508" cy="18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913444" name="Text Box 36"/>
          <p:cNvSpPr txBox="1">
            <a:spLocks noChangeArrowheads="1"/>
          </p:cNvSpPr>
          <p:nvPr/>
        </p:nvSpPr>
        <p:spPr bwMode="auto">
          <a:xfrm>
            <a:off x="15399070" y="8053722"/>
            <a:ext cx="4281681" cy="841125"/>
          </a:xfrm>
          <a:prstGeom prst="rect">
            <a:avLst/>
          </a:prstGeom>
          <a:noFill/>
          <a:ln w="9525">
            <a:noFill/>
            <a:miter lim="800000"/>
            <a:headEnd/>
            <a:tailEnd/>
          </a:ln>
        </p:spPr>
        <p:txBody>
          <a:bodyPr wrap="none" lIns="192911" tIns="96455" rIns="192911" bIns="96455">
            <a:spAutoFit/>
          </a:bodyPr>
          <a:lstStyle/>
          <a:p>
            <a:r>
              <a:rPr lang="fr-CH" sz="4200" dirty="0" err="1">
                <a:solidFill>
                  <a:srgbClr val="009900"/>
                </a:solidFill>
              </a:rPr>
              <a:t>exponential</a:t>
            </a:r>
            <a:r>
              <a:rPr lang="fr-CH" sz="4200" dirty="0">
                <a:solidFill>
                  <a:srgbClr val="009900"/>
                </a:solidFill>
              </a:rPr>
              <a:t> I&amp;F:</a:t>
            </a:r>
            <a:endParaRPr lang="fr-FR" sz="4200" dirty="0">
              <a:solidFill>
                <a:srgbClr val="009900"/>
              </a:solidFill>
            </a:endParaRPr>
          </a:p>
        </p:txBody>
      </p:sp>
      <p:graphicFrame>
        <p:nvGraphicFramePr>
          <p:cNvPr id="913445" name="Object 37"/>
          <p:cNvGraphicFramePr>
            <a:graphicFrameLocks noChangeAspect="1"/>
          </p:cNvGraphicFramePr>
          <p:nvPr/>
        </p:nvGraphicFramePr>
        <p:xfrm>
          <a:off x="14037350" y="8756981"/>
          <a:ext cx="7209990" cy="1713138"/>
        </p:xfrm>
        <a:graphic>
          <a:graphicData uri="http://schemas.openxmlformats.org/presentationml/2006/ole">
            <mc:AlternateContent xmlns:mc="http://schemas.openxmlformats.org/markup-compatibility/2006">
              <mc:Choice xmlns:v="urn:schemas-microsoft-com:vml" Requires="v">
                <p:oleObj spid="_x0000_s166063" name="Equation" r:id="rId14" imgW="1231560" imgH="393480" progId="Equation.3">
                  <p:embed/>
                </p:oleObj>
              </mc:Choice>
              <mc:Fallback>
                <p:oleObj name="Equation" r:id="rId14" imgW="1231560" imgH="393480" progId="Equation.3">
                  <p:embed/>
                  <p:pic>
                    <p:nvPicPr>
                      <p:cNvPr id="0" name="Object 3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037350" y="8756981"/>
                        <a:ext cx="7209990" cy="1713138"/>
                      </a:xfrm>
                      <a:prstGeom prst="rect">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13442"/>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499"/>
                                          </p:stCondLst>
                                        </p:cTn>
                                        <p:tgtEl>
                                          <p:spTgt spid="913412"/>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499"/>
                                          </p:stCondLst>
                                        </p:cTn>
                                        <p:tgtEl>
                                          <p:spTgt spid="9134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134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134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499"/>
                                          </p:stCondLst>
                                        </p:cTn>
                                        <p:tgtEl>
                                          <p:spTgt spid="913427"/>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499"/>
                                          </p:stCondLst>
                                        </p:cTn>
                                        <p:tgtEl>
                                          <p:spTgt spid="91344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1344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913413"/>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913416"/>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grpId="0" nodeType="afterEffect">
                                  <p:stCondLst>
                                    <p:cond delay="0"/>
                                  </p:stCondLst>
                                  <p:childTnLst>
                                    <p:set>
                                      <p:cBhvr>
                                        <p:cTn id="37" dur="1" fill="hold">
                                          <p:stCondLst>
                                            <p:cond delay="499"/>
                                          </p:stCondLst>
                                        </p:cTn>
                                        <p:tgtEl>
                                          <p:spTgt spid="9134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3414" grpId="0" autoUpdateAnimBg="0"/>
      <p:bldP spid="913415" grpId="0" autoUpdateAnimBg="0"/>
      <p:bldP spid="913416" grpId="0" autoUpdateAnimBg="0"/>
      <p:bldP spid="913422" grpId="0" animBg="1"/>
      <p:bldP spid="913425" grpId="0" animBg="1"/>
      <p:bldP spid="91344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4"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sp>
        <p:nvSpPr>
          <p:cNvPr id="21515" name="Text Box 3"/>
          <p:cNvSpPr txBox="1">
            <a:spLocks noChangeArrowheads="1"/>
          </p:cNvSpPr>
          <p:nvPr/>
        </p:nvSpPr>
        <p:spPr bwMode="auto">
          <a:xfrm>
            <a:off x="1444251" y="135026"/>
            <a:ext cx="13681690" cy="1241234"/>
          </a:xfrm>
          <a:prstGeom prst="rect">
            <a:avLst/>
          </a:prstGeom>
          <a:noFill/>
          <a:ln w="9525">
            <a:noFill/>
            <a:miter lim="800000"/>
            <a:headEnd/>
            <a:tailEnd/>
          </a:ln>
        </p:spPr>
        <p:txBody>
          <a:bodyPr wrap="none" lIns="192911" tIns="96455" rIns="192911" bIns="96455">
            <a:spAutoFit/>
          </a:bodyPr>
          <a:lstStyle/>
          <a:p>
            <a:r>
              <a:rPr lang="en-US" sz="6800" dirty="0"/>
              <a:t>Nonlinear Integrate-and-fire Model</a:t>
            </a:r>
            <a:endParaRPr lang="en-US" sz="6800" dirty="0">
              <a:solidFill>
                <a:srgbClr val="FFFF00"/>
              </a:solidFill>
            </a:endParaRPr>
          </a:p>
        </p:txBody>
      </p:sp>
      <p:graphicFrame>
        <p:nvGraphicFramePr>
          <p:cNvPr id="21506" name="Object 4"/>
          <p:cNvGraphicFramePr>
            <a:graphicFrameLocks noChangeAspect="1"/>
          </p:cNvGraphicFramePr>
          <p:nvPr/>
        </p:nvGraphicFramePr>
        <p:xfrm>
          <a:off x="6133370" y="10675471"/>
          <a:ext cx="7052436" cy="1524665"/>
        </p:xfrm>
        <a:graphic>
          <a:graphicData uri="http://schemas.openxmlformats.org/presentationml/2006/ole">
            <mc:AlternateContent xmlns:mc="http://schemas.openxmlformats.org/markup-compatibility/2006">
              <mc:Choice xmlns:v="urn:schemas-microsoft-com:vml" Requires="v">
                <p:oleObj spid="_x0000_s167146" name="Equation" r:id="rId4" imgW="1358640" imgH="393480" progId="Equation.3">
                  <p:embed/>
                </p:oleObj>
              </mc:Choice>
              <mc:Fallback>
                <p:oleObj name="Equation" r:id="rId4" imgW="1358640" imgH="3934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370" y="10675471"/>
                        <a:ext cx="7052436" cy="152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21516" name="AutoShape 9"/>
          <p:cNvSpPr>
            <a:spLocks noChangeArrowheads="1"/>
          </p:cNvSpPr>
          <p:nvPr/>
        </p:nvSpPr>
        <p:spPr bwMode="auto">
          <a:xfrm>
            <a:off x="4850427" y="10796431"/>
            <a:ext cx="10038467" cy="1288370"/>
          </a:xfrm>
          <a:prstGeom prst="roundRect">
            <a:avLst>
              <a:gd name="adj" fmla="val 16667"/>
            </a:avLst>
          </a:prstGeom>
          <a:noFill/>
          <a:ln w="9525">
            <a:solidFill>
              <a:srgbClr val="FF0000"/>
            </a:solidFill>
            <a:round/>
            <a:headEnd/>
            <a:tailEnd/>
          </a:ln>
        </p:spPr>
        <p:txBody>
          <a:bodyPr wrap="none" lIns="192911" tIns="96455" rIns="192911" bIns="96455" anchor="ctr"/>
          <a:lstStyle/>
          <a:p>
            <a:endParaRPr lang="en-US" dirty="0"/>
          </a:p>
        </p:txBody>
      </p:sp>
      <p:sp>
        <p:nvSpPr>
          <p:cNvPr id="21518" name="Line 11"/>
          <p:cNvSpPr>
            <a:spLocks noChangeShapeType="1"/>
          </p:cNvSpPr>
          <p:nvPr/>
        </p:nvSpPr>
        <p:spPr bwMode="auto">
          <a:xfrm>
            <a:off x="2126986" y="6458729"/>
            <a:ext cx="6973657" cy="0"/>
          </a:xfrm>
          <a:prstGeom prst="line">
            <a:avLst/>
          </a:prstGeom>
          <a:noFill/>
          <a:ln w="9525">
            <a:solidFill>
              <a:schemeClr val="tx1"/>
            </a:solidFill>
            <a:round/>
            <a:headEnd/>
            <a:tailEnd type="triangle" w="med" len="med"/>
          </a:ln>
        </p:spPr>
        <p:txBody>
          <a:bodyPr lIns="192911" tIns="96455" rIns="192911" bIns="96455"/>
          <a:lstStyle/>
          <a:p>
            <a:endParaRPr lang="en-US" dirty="0"/>
          </a:p>
        </p:txBody>
      </p:sp>
      <p:sp>
        <p:nvSpPr>
          <p:cNvPr id="21519" name="Line 12"/>
          <p:cNvSpPr>
            <a:spLocks noChangeShapeType="1"/>
          </p:cNvSpPr>
          <p:nvPr/>
        </p:nvSpPr>
        <p:spPr bwMode="auto">
          <a:xfrm flipV="1">
            <a:off x="2126986" y="2121029"/>
            <a:ext cx="0" cy="5232246"/>
          </a:xfrm>
          <a:prstGeom prst="line">
            <a:avLst/>
          </a:prstGeom>
          <a:noFill/>
          <a:ln w="9525">
            <a:solidFill>
              <a:schemeClr val="tx1"/>
            </a:solidFill>
            <a:round/>
            <a:headEnd/>
            <a:tailEnd type="triangle" w="med" len="med"/>
          </a:ln>
        </p:spPr>
        <p:txBody>
          <a:bodyPr lIns="192911" tIns="96455" rIns="192911" bIns="96455"/>
          <a:lstStyle/>
          <a:p>
            <a:endParaRPr lang="en-US" dirty="0"/>
          </a:p>
        </p:txBody>
      </p:sp>
      <p:sp>
        <p:nvSpPr>
          <p:cNvPr id="21520" name="Freeform 13"/>
          <p:cNvSpPr>
            <a:spLocks/>
          </p:cNvSpPr>
          <p:nvPr/>
        </p:nvSpPr>
        <p:spPr bwMode="auto">
          <a:xfrm>
            <a:off x="2126987" y="3524735"/>
            <a:ext cx="5274322" cy="3614750"/>
          </a:xfrm>
          <a:custGeom>
            <a:avLst/>
            <a:gdLst>
              <a:gd name="T0" fmla="*/ 0 w 1406"/>
              <a:gd name="T1" fmla="*/ 2147483647 h 1285"/>
              <a:gd name="T2" fmla="*/ 2147483647 w 1406"/>
              <a:gd name="T3" fmla="*/ 2147483647 h 1285"/>
              <a:gd name="T4" fmla="*/ 2147483647 w 1406"/>
              <a:gd name="T5" fmla="*/ 2147483647 h 1285"/>
              <a:gd name="T6" fmla="*/ 2147483647 w 1406"/>
              <a:gd name="T7" fmla="*/ 2147483647 h 1285"/>
              <a:gd name="T8" fmla="*/ 2147483647 w 1406"/>
              <a:gd name="T9" fmla="*/ 0 h 1285"/>
              <a:gd name="T10" fmla="*/ 0 60000 65536"/>
              <a:gd name="T11" fmla="*/ 0 60000 65536"/>
              <a:gd name="T12" fmla="*/ 0 60000 65536"/>
              <a:gd name="T13" fmla="*/ 0 60000 65536"/>
              <a:gd name="T14" fmla="*/ 0 60000 65536"/>
              <a:gd name="T15" fmla="*/ 0 w 1406"/>
              <a:gd name="T16" fmla="*/ 0 h 1285"/>
              <a:gd name="T17" fmla="*/ 1406 w 1406"/>
              <a:gd name="T18" fmla="*/ 1285 h 1285"/>
            </a:gdLst>
            <a:ahLst/>
            <a:cxnLst>
              <a:cxn ang="T10">
                <a:pos x="T0" y="T1"/>
              </a:cxn>
              <a:cxn ang="T11">
                <a:pos x="T2" y="T3"/>
              </a:cxn>
              <a:cxn ang="T12">
                <a:pos x="T4" y="T5"/>
              </a:cxn>
              <a:cxn ang="T13">
                <a:pos x="T6" y="T7"/>
              </a:cxn>
              <a:cxn ang="T14">
                <a:pos x="T8" y="T9"/>
              </a:cxn>
            </a:cxnLst>
            <a:rect l="T15" t="T16" r="T17" b="T18"/>
            <a:pathLst>
              <a:path w="1406" h="1285">
                <a:moveTo>
                  <a:pt x="0" y="726"/>
                </a:moveTo>
                <a:cubicBezTo>
                  <a:pt x="83" y="794"/>
                  <a:pt x="166" y="862"/>
                  <a:pt x="317" y="953"/>
                </a:cubicBezTo>
                <a:cubicBezTo>
                  <a:pt x="468" y="1044"/>
                  <a:pt x="756" y="1285"/>
                  <a:pt x="907" y="1270"/>
                </a:cubicBezTo>
                <a:cubicBezTo>
                  <a:pt x="1058" y="1255"/>
                  <a:pt x="1141" y="1074"/>
                  <a:pt x="1224" y="862"/>
                </a:cubicBezTo>
                <a:cubicBezTo>
                  <a:pt x="1307" y="650"/>
                  <a:pt x="1356" y="325"/>
                  <a:pt x="1406" y="0"/>
                </a:cubicBezTo>
              </a:path>
            </a:pathLst>
          </a:custGeom>
          <a:noFill/>
          <a:ln w="38100">
            <a:solidFill>
              <a:srgbClr val="009900"/>
            </a:solidFill>
            <a:prstDash val="dash"/>
            <a:round/>
            <a:headEnd/>
            <a:tailEnd/>
          </a:ln>
        </p:spPr>
        <p:txBody>
          <a:bodyPr lIns="192911" tIns="96455" rIns="192911" bIns="96455"/>
          <a:lstStyle/>
          <a:p>
            <a:endParaRPr lang="en-US" dirty="0"/>
          </a:p>
        </p:txBody>
      </p:sp>
      <p:sp>
        <p:nvSpPr>
          <p:cNvPr id="21521" name="Text Box 14"/>
          <p:cNvSpPr txBox="1">
            <a:spLocks noChangeArrowheads="1"/>
          </p:cNvSpPr>
          <p:nvPr/>
        </p:nvSpPr>
        <p:spPr bwMode="auto">
          <a:xfrm>
            <a:off x="3950117" y="1775026"/>
            <a:ext cx="1426733" cy="1071957"/>
          </a:xfrm>
          <a:prstGeom prst="rect">
            <a:avLst/>
          </a:prstGeom>
          <a:noFill/>
          <a:ln w="9525">
            <a:noFill/>
            <a:miter lim="800000"/>
            <a:headEnd/>
            <a:tailEnd/>
          </a:ln>
        </p:spPr>
        <p:txBody>
          <a:bodyPr wrap="none" lIns="192911" tIns="96455" rIns="192911" bIns="96455">
            <a:spAutoFit/>
          </a:bodyPr>
          <a:lstStyle/>
          <a:p>
            <a:r>
              <a:rPr lang="fr-CH" i="1"/>
              <a:t>I=0</a:t>
            </a:r>
            <a:endParaRPr lang="fr-FR" i="1"/>
          </a:p>
        </p:txBody>
      </p:sp>
      <p:graphicFrame>
        <p:nvGraphicFramePr>
          <p:cNvPr id="21507" name="Object 15"/>
          <p:cNvGraphicFramePr>
            <a:graphicFrameLocks noChangeAspect="1"/>
          </p:cNvGraphicFramePr>
          <p:nvPr/>
        </p:nvGraphicFramePr>
        <p:xfrm>
          <a:off x="82528" y="2121029"/>
          <a:ext cx="1695586" cy="1637187"/>
        </p:xfrm>
        <a:graphic>
          <a:graphicData uri="http://schemas.openxmlformats.org/presentationml/2006/ole">
            <mc:AlternateContent xmlns:mc="http://schemas.openxmlformats.org/markup-compatibility/2006">
              <mc:Choice xmlns:v="urn:schemas-microsoft-com:vml" Requires="v">
                <p:oleObj spid="_x0000_s167147" name="Equation" r:id="rId6" imgW="304560" imgH="393480" progId="Equation.3">
                  <p:embed/>
                </p:oleObj>
              </mc:Choice>
              <mc:Fallback>
                <p:oleObj name="Equation" r:id="rId6" imgW="304560" imgH="393480"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28" y="2121029"/>
                        <a:ext cx="1695586" cy="163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21522" name="Line 16"/>
          <p:cNvSpPr>
            <a:spLocks noChangeShapeType="1"/>
          </p:cNvSpPr>
          <p:nvPr/>
        </p:nvSpPr>
        <p:spPr bwMode="auto">
          <a:xfrm>
            <a:off x="7059938" y="3395335"/>
            <a:ext cx="0" cy="3957940"/>
          </a:xfrm>
          <a:prstGeom prst="line">
            <a:avLst/>
          </a:prstGeom>
          <a:noFill/>
          <a:ln w="9525">
            <a:solidFill>
              <a:schemeClr val="tx1"/>
            </a:solidFill>
            <a:prstDash val="lgDash"/>
            <a:round/>
            <a:headEnd/>
            <a:tailEnd/>
          </a:ln>
        </p:spPr>
        <p:txBody>
          <a:bodyPr lIns="192911" tIns="96455" rIns="192911" bIns="96455"/>
          <a:lstStyle/>
          <a:p>
            <a:endParaRPr lang="en-US" dirty="0"/>
          </a:p>
        </p:txBody>
      </p:sp>
      <p:sp>
        <p:nvSpPr>
          <p:cNvPr id="21523" name="Text Box 17"/>
          <p:cNvSpPr txBox="1">
            <a:spLocks noChangeArrowheads="1"/>
          </p:cNvSpPr>
          <p:nvPr/>
        </p:nvSpPr>
        <p:spPr bwMode="auto">
          <a:xfrm>
            <a:off x="8883068" y="6495300"/>
            <a:ext cx="796753" cy="1071957"/>
          </a:xfrm>
          <a:prstGeom prst="rect">
            <a:avLst/>
          </a:prstGeom>
          <a:noFill/>
          <a:ln w="9525">
            <a:noFill/>
            <a:miter lim="800000"/>
            <a:headEnd/>
            <a:tailEnd/>
          </a:ln>
        </p:spPr>
        <p:txBody>
          <a:bodyPr wrap="none" lIns="192911" tIns="96455" rIns="192911" bIns="96455">
            <a:spAutoFit/>
          </a:bodyPr>
          <a:lstStyle/>
          <a:p>
            <a:r>
              <a:rPr lang="fr-CH" i="1"/>
              <a:t>u</a:t>
            </a:r>
            <a:endParaRPr lang="fr-FR" i="1"/>
          </a:p>
        </p:txBody>
      </p:sp>
      <p:sp>
        <p:nvSpPr>
          <p:cNvPr id="21524" name="Line 18"/>
          <p:cNvSpPr>
            <a:spLocks noChangeShapeType="1"/>
          </p:cNvSpPr>
          <p:nvPr/>
        </p:nvSpPr>
        <p:spPr bwMode="auto">
          <a:xfrm flipH="1">
            <a:off x="4336499" y="6458729"/>
            <a:ext cx="1192912" cy="0"/>
          </a:xfrm>
          <a:prstGeom prst="line">
            <a:avLst/>
          </a:prstGeom>
          <a:noFill/>
          <a:ln w="57150">
            <a:solidFill>
              <a:srgbClr val="FF0000"/>
            </a:solidFill>
            <a:round/>
            <a:headEnd/>
            <a:tailEnd type="triangle" w="med" len="med"/>
          </a:ln>
        </p:spPr>
        <p:txBody>
          <a:bodyPr lIns="192911" tIns="96455" rIns="192911" bIns="96455"/>
          <a:lstStyle/>
          <a:p>
            <a:endParaRPr lang="en-US" dirty="0"/>
          </a:p>
        </p:txBody>
      </p:sp>
      <p:sp>
        <p:nvSpPr>
          <p:cNvPr id="21525" name="Line 19"/>
          <p:cNvSpPr>
            <a:spLocks noChangeShapeType="1"/>
          </p:cNvSpPr>
          <p:nvPr/>
        </p:nvSpPr>
        <p:spPr bwMode="auto">
          <a:xfrm>
            <a:off x="1954427" y="6458729"/>
            <a:ext cx="1192912" cy="0"/>
          </a:xfrm>
          <a:prstGeom prst="line">
            <a:avLst/>
          </a:prstGeom>
          <a:noFill/>
          <a:ln w="57150">
            <a:solidFill>
              <a:srgbClr val="FF0000"/>
            </a:solidFill>
            <a:round/>
            <a:headEnd/>
            <a:tailEnd type="triangle" w="med" len="med"/>
          </a:ln>
        </p:spPr>
        <p:txBody>
          <a:bodyPr lIns="192911" tIns="96455" rIns="192911" bIns="96455"/>
          <a:lstStyle/>
          <a:p>
            <a:endParaRPr lang="en-US" dirty="0"/>
          </a:p>
        </p:txBody>
      </p:sp>
      <p:sp>
        <p:nvSpPr>
          <p:cNvPr id="21526" name="Line 20"/>
          <p:cNvSpPr>
            <a:spLocks noChangeShapeType="1"/>
          </p:cNvSpPr>
          <p:nvPr/>
        </p:nvSpPr>
        <p:spPr bwMode="auto">
          <a:xfrm>
            <a:off x="6718573" y="6458729"/>
            <a:ext cx="1192912" cy="0"/>
          </a:xfrm>
          <a:prstGeom prst="line">
            <a:avLst/>
          </a:prstGeom>
          <a:noFill/>
          <a:ln w="57150">
            <a:solidFill>
              <a:srgbClr val="FF0000"/>
            </a:solidFill>
            <a:round/>
            <a:headEnd/>
            <a:tailEnd type="triangle" w="med" len="med"/>
          </a:ln>
        </p:spPr>
        <p:txBody>
          <a:bodyPr lIns="192911" tIns="96455" rIns="192911" bIns="96455"/>
          <a:lstStyle/>
          <a:p>
            <a:endParaRPr lang="en-US" dirty="0"/>
          </a:p>
        </p:txBody>
      </p:sp>
      <p:grpSp>
        <p:nvGrpSpPr>
          <p:cNvPr id="2" name="Group 21"/>
          <p:cNvGrpSpPr>
            <a:grpSpLocks/>
          </p:cNvGrpSpPr>
          <p:nvPr/>
        </p:nvGrpSpPr>
        <p:grpSpPr bwMode="auto">
          <a:xfrm>
            <a:off x="10057226" y="1738457"/>
            <a:ext cx="9393244" cy="6548748"/>
            <a:chOff x="2681" y="618"/>
            <a:chExt cx="2504" cy="2328"/>
          </a:xfrm>
        </p:grpSpPr>
        <p:sp>
          <p:nvSpPr>
            <p:cNvPr id="21554" name="Freeform 22"/>
            <p:cNvSpPr>
              <a:spLocks/>
            </p:cNvSpPr>
            <p:nvPr/>
          </p:nvSpPr>
          <p:spPr bwMode="auto">
            <a:xfrm>
              <a:off x="3226" y="935"/>
              <a:ext cx="1406" cy="1285"/>
            </a:xfrm>
            <a:custGeom>
              <a:avLst/>
              <a:gdLst>
                <a:gd name="T0" fmla="*/ 0 w 1406"/>
                <a:gd name="T1" fmla="*/ 726 h 1285"/>
                <a:gd name="T2" fmla="*/ 317 w 1406"/>
                <a:gd name="T3" fmla="*/ 953 h 1285"/>
                <a:gd name="T4" fmla="*/ 907 w 1406"/>
                <a:gd name="T5" fmla="*/ 1270 h 1285"/>
                <a:gd name="T6" fmla="*/ 1224 w 1406"/>
                <a:gd name="T7" fmla="*/ 862 h 1285"/>
                <a:gd name="T8" fmla="*/ 1406 w 1406"/>
                <a:gd name="T9" fmla="*/ 0 h 1285"/>
                <a:gd name="T10" fmla="*/ 0 60000 65536"/>
                <a:gd name="T11" fmla="*/ 0 60000 65536"/>
                <a:gd name="T12" fmla="*/ 0 60000 65536"/>
                <a:gd name="T13" fmla="*/ 0 60000 65536"/>
                <a:gd name="T14" fmla="*/ 0 60000 65536"/>
                <a:gd name="T15" fmla="*/ 0 w 1406"/>
                <a:gd name="T16" fmla="*/ 0 h 1285"/>
                <a:gd name="T17" fmla="*/ 1406 w 1406"/>
                <a:gd name="T18" fmla="*/ 1285 h 1285"/>
              </a:gdLst>
              <a:ahLst/>
              <a:cxnLst>
                <a:cxn ang="T10">
                  <a:pos x="T0" y="T1"/>
                </a:cxn>
                <a:cxn ang="T11">
                  <a:pos x="T2" y="T3"/>
                </a:cxn>
                <a:cxn ang="T12">
                  <a:pos x="T4" y="T5"/>
                </a:cxn>
                <a:cxn ang="T13">
                  <a:pos x="T6" y="T7"/>
                </a:cxn>
                <a:cxn ang="T14">
                  <a:pos x="T8" y="T9"/>
                </a:cxn>
              </a:cxnLst>
              <a:rect l="T15" t="T16" r="T17" b="T18"/>
              <a:pathLst>
                <a:path w="1406" h="1285">
                  <a:moveTo>
                    <a:pt x="0" y="726"/>
                  </a:moveTo>
                  <a:cubicBezTo>
                    <a:pt x="83" y="794"/>
                    <a:pt x="166" y="862"/>
                    <a:pt x="317" y="953"/>
                  </a:cubicBezTo>
                  <a:cubicBezTo>
                    <a:pt x="468" y="1044"/>
                    <a:pt x="756" y="1285"/>
                    <a:pt x="907" y="1270"/>
                  </a:cubicBezTo>
                  <a:cubicBezTo>
                    <a:pt x="1058" y="1255"/>
                    <a:pt x="1141" y="1074"/>
                    <a:pt x="1224" y="862"/>
                  </a:cubicBezTo>
                  <a:cubicBezTo>
                    <a:pt x="1307" y="650"/>
                    <a:pt x="1356" y="325"/>
                    <a:pt x="1406" y="0"/>
                  </a:cubicBezTo>
                </a:path>
              </a:pathLst>
            </a:custGeom>
            <a:noFill/>
            <a:ln w="38100">
              <a:solidFill>
                <a:srgbClr val="009900"/>
              </a:solidFill>
              <a:prstDash val="dash"/>
              <a:round/>
              <a:headEnd/>
              <a:tailEnd/>
            </a:ln>
          </p:spPr>
          <p:txBody>
            <a:bodyPr/>
            <a:lstStyle/>
            <a:p>
              <a:endParaRPr lang="en-US" dirty="0"/>
            </a:p>
          </p:txBody>
        </p:sp>
        <p:sp>
          <p:nvSpPr>
            <p:cNvPr id="21555" name="Line 23"/>
            <p:cNvSpPr>
              <a:spLocks noChangeShapeType="1"/>
            </p:cNvSpPr>
            <p:nvPr/>
          </p:nvSpPr>
          <p:spPr bwMode="auto">
            <a:xfrm>
              <a:off x="3226" y="2283"/>
              <a:ext cx="1859" cy="0"/>
            </a:xfrm>
            <a:prstGeom prst="line">
              <a:avLst/>
            </a:prstGeom>
            <a:noFill/>
            <a:ln w="9525">
              <a:solidFill>
                <a:schemeClr val="tx1"/>
              </a:solidFill>
              <a:round/>
              <a:headEnd/>
              <a:tailEnd type="triangle" w="med" len="med"/>
            </a:ln>
          </p:spPr>
          <p:txBody>
            <a:bodyPr/>
            <a:lstStyle/>
            <a:p>
              <a:endParaRPr lang="en-US" dirty="0"/>
            </a:p>
          </p:txBody>
        </p:sp>
        <p:sp>
          <p:nvSpPr>
            <p:cNvPr id="21556" name="Line 24"/>
            <p:cNvSpPr>
              <a:spLocks noChangeShapeType="1"/>
            </p:cNvSpPr>
            <p:nvPr/>
          </p:nvSpPr>
          <p:spPr bwMode="auto">
            <a:xfrm flipV="1">
              <a:off x="3226" y="741"/>
              <a:ext cx="0" cy="1860"/>
            </a:xfrm>
            <a:prstGeom prst="line">
              <a:avLst/>
            </a:prstGeom>
            <a:noFill/>
            <a:ln w="9525">
              <a:solidFill>
                <a:schemeClr val="tx1"/>
              </a:solidFill>
              <a:round/>
              <a:headEnd/>
              <a:tailEnd type="triangle" w="med" len="med"/>
            </a:ln>
          </p:spPr>
          <p:txBody>
            <a:bodyPr/>
            <a:lstStyle/>
            <a:p>
              <a:endParaRPr lang="en-US" dirty="0"/>
            </a:p>
          </p:txBody>
        </p:sp>
        <p:sp>
          <p:nvSpPr>
            <p:cNvPr id="21557" name="Text Box 25"/>
            <p:cNvSpPr txBox="1">
              <a:spLocks noChangeArrowheads="1"/>
            </p:cNvSpPr>
            <p:nvPr/>
          </p:nvSpPr>
          <p:spPr bwMode="auto">
            <a:xfrm>
              <a:off x="3712" y="618"/>
              <a:ext cx="326" cy="345"/>
            </a:xfrm>
            <a:prstGeom prst="rect">
              <a:avLst/>
            </a:prstGeom>
            <a:noFill/>
            <a:ln w="9525">
              <a:noFill/>
              <a:miter lim="800000"/>
              <a:headEnd/>
              <a:tailEnd/>
            </a:ln>
          </p:spPr>
          <p:txBody>
            <a:bodyPr wrap="none">
              <a:spAutoFit/>
            </a:bodyPr>
            <a:lstStyle/>
            <a:p>
              <a:r>
                <a:rPr lang="fr-CH" i="1"/>
                <a:t>I&gt;0</a:t>
              </a:r>
              <a:endParaRPr lang="fr-FR" i="1"/>
            </a:p>
          </p:txBody>
        </p:sp>
        <p:graphicFrame>
          <p:nvGraphicFramePr>
            <p:cNvPr id="21512" name="Object 26"/>
            <p:cNvGraphicFramePr>
              <a:graphicFrameLocks noChangeAspect="1"/>
            </p:cNvGraphicFramePr>
            <p:nvPr/>
          </p:nvGraphicFramePr>
          <p:xfrm>
            <a:off x="2681" y="741"/>
            <a:ext cx="452" cy="582"/>
          </p:xfrm>
          <a:graphic>
            <a:graphicData uri="http://schemas.openxmlformats.org/presentationml/2006/ole">
              <mc:AlternateContent xmlns:mc="http://schemas.openxmlformats.org/markup-compatibility/2006">
                <mc:Choice xmlns:v="urn:schemas-microsoft-com:vml" Requires="v">
                  <p:oleObj spid="_x0000_s167148" name="Equation" r:id="rId8" imgW="304560" imgH="393480" progId="Equation.3">
                    <p:embed/>
                  </p:oleObj>
                </mc:Choice>
                <mc:Fallback>
                  <p:oleObj name="Equation" r:id="rId8" imgW="304560" imgH="393480" progId="Equation.3">
                    <p:embed/>
                    <p:pic>
                      <p:nvPicPr>
                        <p:cNvPr id="0" name="Object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81" y="741"/>
                          <a:ext cx="452"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21558" name="Line 27"/>
            <p:cNvSpPr>
              <a:spLocks noChangeShapeType="1"/>
            </p:cNvSpPr>
            <p:nvPr/>
          </p:nvSpPr>
          <p:spPr bwMode="auto">
            <a:xfrm>
              <a:off x="4513" y="1194"/>
              <a:ext cx="0" cy="1407"/>
            </a:xfrm>
            <a:prstGeom prst="line">
              <a:avLst/>
            </a:prstGeom>
            <a:noFill/>
            <a:ln w="9525">
              <a:solidFill>
                <a:schemeClr val="tx1"/>
              </a:solidFill>
              <a:prstDash val="lgDash"/>
              <a:round/>
              <a:headEnd/>
              <a:tailEnd/>
            </a:ln>
          </p:spPr>
          <p:txBody>
            <a:bodyPr/>
            <a:lstStyle/>
            <a:p>
              <a:endParaRPr lang="en-US" dirty="0"/>
            </a:p>
          </p:txBody>
        </p:sp>
        <p:sp>
          <p:nvSpPr>
            <p:cNvPr id="21559" name="Text Box 28"/>
            <p:cNvSpPr txBox="1">
              <a:spLocks noChangeArrowheads="1"/>
            </p:cNvSpPr>
            <p:nvPr/>
          </p:nvSpPr>
          <p:spPr bwMode="auto">
            <a:xfrm>
              <a:off x="5027" y="2296"/>
              <a:ext cx="158" cy="345"/>
            </a:xfrm>
            <a:prstGeom prst="rect">
              <a:avLst/>
            </a:prstGeom>
            <a:noFill/>
            <a:ln w="9525">
              <a:noFill/>
              <a:miter lim="800000"/>
              <a:headEnd/>
              <a:tailEnd/>
            </a:ln>
          </p:spPr>
          <p:txBody>
            <a:bodyPr wrap="none">
              <a:spAutoFit/>
            </a:bodyPr>
            <a:lstStyle/>
            <a:p>
              <a:r>
                <a:rPr lang="fr-CH" i="1"/>
                <a:t>u</a:t>
              </a:r>
              <a:endParaRPr lang="fr-FR" i="1"/>
            </a:p>
          </p:txBody>
        </p:sp>
        <p:graphicFrame>
          <p:nvGraphicFramePr>
            <p:cNvPr id="21513" name="Object 29"/>
            <p:cNvGraphicFramePr>
              <a:graphicFrameLocks noChangeAspect="1"/>
            </p:cNvGraphicFramePr>
            <p:nvPr/>
          </p:nvGraphicFramePr>
          <p:xfrm>
            <a:off x="4378" y="2555"/>
            <a:ext cx="285" cy="391"/>
          </p:xfrm>
          <a:graphic>
            <a:graphicData uri="http://schemas.openxmlformats.org/presentationml/2006/ole">
              <mc:AlternateContent xmlns:mc="http://schemas.openxmlformats.org/markup-compatibility/2006">
                <mc:Choice xmlns:v="urn:schemas-microsoft-com:vml" Requires="v">
                  <p:oleObj spid="_x0000_s167149" name="Equation" r:id="rId10" imgW="164880" imgH="228600" progId="Equation.DSMT4">
                    <p:embed/>
                  </p:oleObj>
                </mc:Choice>
                <mc:Fallback>
                  <p:oleObj name="Equation" r:id="rId10" imgW="164880" imgH="228600" progId="Equation.DSMT4">
                    <p:embed/>
                    <p:pic>
                      <p:nvPicPr>
                        <p:cNvPr id="0" name="Object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78" y="2555"/>
                          <a:ext cx="285"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21560" name="Freeform 30"/>
            <p:cNvSpPr>
              <a:spLocks/>
            </p:cNvSpPr>
            <p:nvPr/>
          </p:nvSpPr>
          <p:spPr bwMode="auto">
            <a:xfrm>
              <a:off x="3243" y="1344"/>
              <a:ext cx="1270" cy="226"/>
            </a:xfrm>
            <a:custGeom>
              <a:avLst/>
              <a:gdLst>
                <a:gd name="T0" fmla="*/ 2791 w 1043"/>
                <a:gd name="T1" fmla="*/ 162 h 233"/>
                <a:gd name="T2" fmla="*/ 1455 w 1043"/>
                <a:gd name="T3" fmla="*/ 7 h 233"/>
                <a:gd name="T4" fmla="*/ 0 w 1043"/>
                <a:gd name="T5" fmla="*/ 200 h 233"/>
                <a:gd name="T6" fmla="*/ 0 60000 65536"/>
                <a:gd name="T7" fmla="*/ 0 60000 65536"/>
                <a:gd name="T8" fmla="*/ 0 60000 65536"/>
                <a:gd name="T9" fmla="*/ 0 w 1043"/>
                <a:gd name="T10" fmla="*/ 0 h 233"/>
                <a:gd name="T11" fmla="*/ 1043 w 1043"/>
                <a:gd name="T12" fmla="*/ 233 h 233"/>
              </a:gdLst>
              <a:ahLst/>
              <a:cxnLst>
                <a:cxn ang="T6">
                  <a:pos x="T0" y="T1"/>
                </a:cxn>
                <a:cxn ang="T7">
                  <a:pos x="T2" y="T3"/>
                </a:cxn>
                <a:cxn ang="T8">
                  <a:pos x="T4" y="T5"/>
                </a:cxn>
              </a:cxnLst>
              <a:rect l="T9" t="T10" r="T11" b="T12"/>
              <a:pathLst>
                <a:path w="1043" h="233">
                  <a:moveTo>
                    <a:pt x="1043" y="188"/>
                  </a:moveTo>
                  <a:cubicBezTo>
                    <a:pt x="880" y="94"/>
                    <a:pt x="718" y="0"/>
                    <a:pt x="544" y="7"/>
                  </a:cubicBezTo>
                  <a:cubicBezTo>
                    <a:pt x="370" y="14"/>
                    <a:pt x="185" y="123"/>
                    <a:pt x="0" y="233"/>
                  </a:cubicBezTo>
                </a:path>
              </a:pathLst>
            </a:custGeom>
            <a:noFill/>
            <a:ln w="38100">
              <a:solidFill>
                <a:srgbClr val="FF0000"/>
              </a:solidFill>
              <a:round/>
              <a:headEnd/>
              <a:tailEnd type="triangle" w="med" len="med"/>
            </a:ln>
          </p:spPr>
          <p:txBody>
            <a:bodyPr/>
            <a:lstStyle/>
            <a:p>
              <a:endParaRPr lang="en-US" dirty="0"/>
            </a:p>
          </p:txBody>
        </p:sp>
        <p:sp>
          <p:nvSpPr>
            <p:cNvPr id="21561" name="Line 31"/>
            <p:cNvSpPr>
              <a:spLocks noChangeShapeType="1"/>
            </p:cNvSpPr>
            <p:nvPr/>
          </p:nvSpPr>
          <p:spPr bwMode="auto">
            <a:xfrm>
              <a:off x="3288" y="2296"/>
              <a:ext cx="318" cy="0"/>
            </a:xfrm>
            <a:prstGeom prst="line">
              <a:avLst/>
            </a:prstGeom>
            <a:noFill/>
            <a:ln w="57150">
              <a:solidFill>
                <a:srgbClr val="FF0000"/>
              </a:solidFill>
              <a:round/>
              <a:headEnd/>
              <a:tailEnd type="triangle" w="med" len="med"/>
            </a:ln>
          </p:spPr>
          <p:txBody>
            <a:bodyPr/>
            <a:lstStyle/>
            <a:p>
              <a:endParaRPr lang="en-US" dirty="0"/>
            </a:p>
          </p:txBody>
        </p:sp>
        <p:sp>
          <p:nvSpPr>
            <p:cNvPr id="21562" name="Line 32"/>
            <p:cNvSpPr>
              <a:spLocks noChangeShapeType="1"/>
            </p:cNvSpPr>
            <p:nvPr/>
          </p:nvSpPr>
          <p:spPr bwMode="auto">
            <a:xfrm>
              <a:off x="4104" y="2296"/>
              <a:ext cx="318" cy="0"/>
            </a:xfrm>
            <a:prstGeom prst="line">
              <a:avLst/>
            </a:prstGeom>
            <a:noFill/>
            <a:ln w="57150">
              <a:solidFill>
                <a:srgbClr val="FF0000"/>
              </a:solidFill>
              <a:round/>
              <a:headEnd/>
              <a:tailEnd type="triangle" w="med" len="med"/>
            </a:ln>
          </p:spPr>
          <p:txBody>
            <a:bodyPr/>
            <a:lstStyle/>
            <a:p>
              <a:endParaRPr lang="en-US" dirty="0"/>
            </a:p>
          </p:txBody>
        </p:sp>
      </p:grpSp>
      <p:graphicFrame>
        <p:nvGraphicFramePr>
          <p:cNvPr id="21508" name="Object 33"/>
          <p:cNvGraphicFramePr>
            <a:graphicFrameLocks noChangeAspect="1"/>
          </p:cNvGraphicFramePr>
          <p:nvPr/>
        </p:nvGraphicFramePr>
        <p:xfrm>
          <a:off x="6665913" y="7297738"/>
          <a:ext cx="1069975" cy="1100137"/>
        </p:xfrm>
        <a:graphic>
          <a:graphicData uri="http://schemas.openxmlformats.org/presentationml/2006/ole">
            <mc:AlternateContent xmlns:mc="http://schemas.openxmlformats.org/markup-compatibility/2006">
              <mc:Choice xmlns:v="urn:schemas-microsoft-com:vml" Requires="v">
                <p:oleObj spid="_x0000_s167150" name="Equation" r:id="rId12" imgW="164880" imgH="228600" progId="Equation.DSMT4">
                  <p:embed/>
                </p:oleObj>
              </mc:Choice>
              <mc:Fallback>
                <p:oleObj name="Equation" r:id="rId12" imgW="164880" imgH="228600" progId="Equation.DSMT4">
                  <p:embed/>
                  <p:pic>
                    <p:nvPicPr>
                      <p:cNvPr id="0" name="Object 3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65913" y="7297738"/>
                        <a:ext cx="1069975"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21528" name="Text Box 34"/>
          <p:cNvSpPr txBox="1">
            <a:spLocks noChangeArrowheads="1"/>
          </p:cNvSpPr>
          <p:nvPr/>
        </p:nvSpPr>
        <p:spPr bwMode="auto">
          <a:xfrm>
            <a:off x="3841328" y="843912"/>
            <a:ext cx="11317261" cy="1102735"/>
          </a:xfrm>
          <a:prstGeom prst="rect">
            <a:avLst/>
          </a:prstGeom>
          <a:noFill/>
          <a:ln w="9525">
            <a:noFill/>
            <a:miter lim="800000"/>
            <a:headEnd/>
            <a:tailEnd/>
          </a:ln>
        </p:spPr>
        <p:txBody>
          <a:bodyPr wrap="none" lIns="192911" tIns="96455" rIns="192911" bIns="96455">
            <a:spAutoFit/>
          </a:bodyPr>
          <a:lstStyle/>
          <a:p>
            <a:r>
              <a:rPr lang="fr-CH" sz="5900" b="1" dirty="0"/>
              <a:t>Where is the firing threshold?</a:t>
            </a:r>
            <a:endParaRPr lang="fr-FR" sz="5900" b="1" dirty="0"/>
          </a:p>
        </p:txBody>
      </p:sp>
      <p:sp>
        <p:nvSpPr>
          <p:cNvPr id="21529" name="Text Box 35"/>
          <p:cNvSpPr txBox="1">
            <a:spLocks noChangeArrowheads="1"/>
          </p:cNvSpPr>
          <p:nvPr/>
        </p:nvSpPr>
        <p:spPr bwMode="auto">
          <a:xfrm>
            <a:off x="592705" y="7989021"/>
            <a:ext cx="796753" cy="1071957"/>
          </a:xfrm>
          <a:prstGeom prst="rect">
            <a:avLst/>
          </a:prstGeom>
          <a:noFill/>
          <a:ln w="9525">
            <a:noFill/>
            <a:miter lim="800000"/>
            <a:headEnd/>
            <a:tailEnd/>
          </a:ln>
        </p:spPr>
        <p:txBody>
          <a:bodyPr wrap="none" lIns="192911" tIns="96455" rIns="192911" bIns="96455">
            <a:spAutoFit/>
          </a:bodyPr>
          <a:lstStyle/>
          <a:p>
            <a:r>
              <a:rPr lang="fr-CH" i="1"/>
              <a:t>u</a:t>
            </a:r>
            <a:endParaRPr lang="fr-FR" i="1"/>
          </a:p>
        </p:txBody>
      </p:sp>
      <p:sp>
        <p:nvSpPr>
          <p:cNvPr id="21530" name="Text Box 37"/>
          <p:cNvSpPr txBox="1">
            <a:spLocks noChangeArrowheads="1"/>
          </p:cNvSpPr>
          <p:nvPr/>
        </p:nvSpPr>
        <p:spPr bwMode="auto">
          <a:xfrm>
            <a:off x="2637163" y="6970702"/>
            <a:ext cx="2585704" cy="1071957"/>
          </a:xfrm>
          <a:prstGeom prst="rect">
            <a:avLst/>
          </a:prstGeom>
          <a:noFill/>
          <a:ln w="9525">
            <a:noFill/>
            <a:miter lim="800000"/>
            <a:headEnd/>
            <a:tailEnd/>
          </a:ln>
        </p:spPr>
        <p:txBody>
          <a:bodyPr wrap="none" lIns="192911" tIns="96455" rIns="192911" bIns="96455">
            <a:spAutoFit/>
          </a:bodyPr>
          <a:lstStyle/>
          <a:p>
            <a:r>
              <a:rPr lang="fr-CH"/>
              <a:t>resting</a:t>
            </a:r>
            <a:endParaRPr lang="fr-FR"/>
          </a:p>
        </p:txBody>
      </p:sp>
      <p:sp>
        <p:nvSpPr>
          <p:cNvPr id="21531" name="Line 38"/>
          <p:cNvSpPr>
            <a:spLocks noChangeShapeType="1"/>
          </p:cNvSpPr>
          <p:nvPr/>
        </p:nvSpPr>
        <p:spPr bwMode="auto">
          <a:xfrm flipV="1">
            <a:off x="1275441" y="8464425"/>
            <a:ext cx="0" cy="1960685"/>
          </a:xfrm>
          <a:prstGeom prst="line">
            <a:avLst/>
          </a:prstGeom>
          <a:noFill/>
          <a:ln w="9525">
            <a:solidFill>
              <a:schemeClr val="tx1"/>
            </a:solidFill>
            <a:round/>
            <a:headEnd/>
            <a:tailEnd type="triangle" w="med" len="med"/>
          </a:ln>
        </p:spPr>
        <p:txBody>
          <a:bodyPr lIns="192911" tIns="96455" rIns="192911" bIns="96455"/>
          <a:lstStyle/>
          <a:p>
            <a:endParaRPr lang="en-US" dirty="0"/>
          </a:p>
        </p:txBody>
      </p:sp>
      <p:sp>
        <p:nvSpPr>
          <p:cNvPr id="21532" name="Line 39"/>
          <p:cNvSpPr>
            <a:spLocks noChangeShapeType="1"/>
          </p:cNvSpPr>
          <p:nvPr/>
        </p:nvSpPr>
        <p:spPr bwMode="auto">
          <a:xfrm>
            <a:off x="1275441" y="9915951"/>
            <a:ext cx="7997762" cy="0"/>
          </a:xfrm>
          <a:prstGeom prst="line">
            <a:avLst/>
          </a:prstGeom>
          <a:noFill/>
          <a:ln w="9525">
            <a:solidFill>
              <a:schemeClr val="tx1"/>
            </a:solidFill>
            <a:round/>
            <a:headEnd/>
            <a:tailEnd type="triangle" w="med" len="med"/>
          </a:ln>
        </p:spPr>
        <p:txBody>
          <a:bodyPr lIns="192911" tIns="96455" rIns="192911" bIns="96455"/>
          <a:lstStyle/>
          <a:p>
            <a:endParaRPr lang="en-US" dirty="0"/>
          </a:p>
        </p:txBody>
      </p:sp>
      <p:sp>
        <p:nvSpPr>
          <p:cNvPr id="21533" name="Text Box 40"/>
          <p:cNvSpPr txBox="1">
            <a:spLocks noChangeArrowheads="1"/>
          </p:cNvSpPr>
          <p:nvPr/>
        </p:nvSpPr>
        <p:spPr bwMode="auto">
          <a:xfrm>
            <a:off x="9224438" y="9696534"/>
            <a:ext cx="593172" cy="1071957"/>
          </a:xfrm>
          <a:prstGeom prst="rect">
            <a:avLst/>
          </a:prstGeom>
          <a:noFill/>
          <a:ln w="9525">
            <a:noFill/>
            <a:miter lim="800000"/>
            <a:headEnd/>
            <a:tailEnd/>
          </a:ln>
        </p:spPr>
        <p:txBody>
          <a:bodyPr wrap="none" lIns="192911" tIns="96455" rIns="192911" bIns="96455">
            <a:spAutoFit/>
          </a:bodyPr>
          <a:lstStyle/>
          <a:p>
            <a:r>
              <a:rPr lang="fr-CH" i="1"/>
              <a:t>t</a:t>
            </a:r>
            <a:endParaRPr lang="fr-FR" i="1"/>
          </a:p>
        </p:txBody>
      </p:sp>
      <p:sp>
        <p:nvSpPr>
          <p:cNvPr id="21534" name="Freeform 41"/>
          <p:cNvSpPr>
            <a:spLocks/>
          </p:cNvSpPr>
          <p:nvPr/>
        </p:nvSpPr>
        <p:spPr bwMode="auto">
          <a:xfrm>
            <a:off x="1954428" y="9533378"/>
            <a:ext cx="2213264" cy="382573"/>
          </a:xfrm>
          <a:custGeom>
            <a:avLst/>
            <a:gdLst>
              <a:gd name="T0" fmla="*/ 0 w 590"/>
              <a:gd name="T1" fmla="*/ 0 h 136"/>
              <a:gd name="T2" fmla="*/ 2147483647 w 590"/>
              <a:gd name="T3" fmla="*/ 2147483647 h 136"/>
              <a:gd name="T4" fmla="*/ 2147483647 w 590"/>
              <a:gd name="T5" fmla="*/ 2147483647 h 136"/>
              <a:gd name="T6" fmla="*/ 0 60000 65536"/>
              <a:gd name="T7" fmla="*/ 0 60000 65536"/>
              <a:gd name="T8" fmla="*/ 0 60000 65536"/>
              <a:gd name="T9" fmla="*/ 0 w 590"/>
              <a:gd name="T10" fmla="*/ 0 h 136"/>
              <a:gd name="T11" fmla="*/ 590 w 590"/>
              <a:gd name="T12" fmla="*/ 136 h 136"/>
            </a:gdLst>
            <a:ahLst/>
            <a:cxnLst>
              <a:cxn ang="T6">
                <a:pos x="T0" y="T1"/>
              </a:cxn>
              <a:cxn ang="T7">
                <a:pos x="T2" y="T3"/>
              </a:cxn>
              <a:cxn ang="T8">
                <a:pos x="T4" y="T5"/>
              </a:cxn>
            </a:cxnLst>
            <a:rect l="T9" t="T10" r="T11" b="T12"/>
            <a:pathLst>
              <a:path w="590" h="136">
                <a:moveTo>
                  <a:pt x="0" y="0"/>
                </a:moveTo>
                <a:cubicBezTo>
                  <a:pt x="19" y="34"/>
                  <a:pt x="38" y="68"/>
                  <a:pt x="136" y="91"/>
                </a:cubicBezTo>
                <a:cubicBezTo>
                  <a:pt x="234" y="114"/>
                  <a:pt x="412" y="125"/>
                  <a:pt x="590" y="136"/>
                </a:cubicBezTo>
              </a:path>
            </a:pathLst>
          </a:custGeom>
          <a:noFill/>
          <a:ln w="9525">
            <a:solidFill>
              <a:srgbClr val="FF0000"/>
            </a:solidFill>
            <a:round/>
            <a:headEnd/>
            <a:tailEnd/>
          </a:ln>
        </p:spPr>
        <p:txBody>
          <a:bodyPr lIns="192911" tIns="96455" rIns="192911" bIns="96455"/>
          <a:lstStyle/>
          <a:p>
            <a:endParaRPr lang="en-US" dirty="0"/>
          </a:p>
        </p:txBody>
      </p:sp>
      <p:sp>
        <p:nvSpPr>
          <p:cNvPr id="21535" name="Line 43"/>
          <p:cNvSpPr>
            <a:spLocks noChangeShapeType="1"/>
          </p:cNvSpPr>
          <p:nvPr/>
        </p:nvSpPr>
        <p:spPr bwMode="auto">
          <a:xfrm>
            <a:off x="1275440" y="9915951"/>
            <a:ext cx="678986" cy="0"/>
          </a:xfrm>
          <a:prstGeom prst="line">
            <a:avLst/>
          </a:prstGeom>
          <a:noFill/>
          <a:ln w="9525">
            <a:solidFill>
              <a:srgbClr val="FF0000"/>
            </a:solidFill>
            <a:round/>
            <a:headEnd/>
            <a:tailEnd/>
          </a:ln>
        </p:spPr>
        <p:txBody>
          <a:bodyPr lIns="192911" tIns="96455" rIns="192911" bIns="96455"/>
          <a:lstStyle/>
          <a:p>
            <a:endParaRPr lang="en-US" dirty="0"/>
          </a:p>
        </p:txBody>
      </p:sp>
      <p:sp>
        <p:nvSpPr>
          <p:cNvPr id="21536" name="Line 44"/>
          <p:cNvSpPr>
            <a:spLocks noChangeShapeType="1"/>
          </p:cNvSpPr>
          <p:nvPr/>
        </p:nvSpPr>
        <p:spPr bwMode="auto">
          <a:xfrm flipV="1">
            <a:off x="4167690" y="9904699"/>
            <a:ext cx="1530529" cy="11252"/>
          </a:xfrm>
          <a:prstGeom prst="line">
            <a:avLst/>
          </a:prstGeom>
          <a:noFill/>
          <a:ln w="9525">
            <a:solidFill>
              <a:srgbClr val="FF0000"/>
            </a:solidFill>
            <a:round/>
            <a:headEnd/>
            <a:tailEnd/>
          </a:ln>
        </p:spPr>
        <p:txBody>
          <a:bodyPr lIns="192911" tIns="96455" rIns="192911" bIns="96455"/>
          <a:lstStyle/>
          <a:p>
            <a:endParaRPr lang="en-US" dirty="0"/>
          </a:p>
        </p:txBody>
      </p:sp>
      <p:sp>
        <p:nvSpPr>
          <p:cNvPr id="21537" name="Line 45"/>
          <p:cNvSpPr>
            <a:spLocks noChangeShapeType="1"/>
          </p:cNvSpPr>
          <p:nvPr/>
        </p:nvSpPr>
        <p:spPr bwMode="auto">
          <a:xfrm flipV="1">
            <a:off x="3826322" y="6585318"/>
            <a:ext cx="0" cy="511972"/>
          </a:xfrm>
          <a:prstGeom prst="line">
            <a:avLst/>
          </a:prstGeom>
          <a:noFill/>
          <a:ln w="9525">
            <a:solidFill>
              <a:schemeClr val="tx1"/>
            </a:solidFill>
            <a:round/>
            <a:headEnd/>
            <a:tailEnd type="triangle" w="med" len="med"/>
          </a:ln>
        </p:spPr>
        <p:txBody>
          <a:bodyPr lIns="192911" tIns="96455" rIns="192911" bIns="96455"/>
          <a:lstStyle/>
          <a:p>
            <a:endParaRPr lang="en-US" dirty="0"/>
          </a:p>
        </p:txBody>
      </p:sp>
      <p:sp>
        <p:nvSpPr>
          <p:cNvPr id="935982" name="Freeform 46"/>
          <p:cNvSpPr>
            <a:spLocks/>
          </p:cNvSpPr>
          <p:nvPr/>
        </p:nvSpPr>
        <p:spPr bwMode="auto">
          <a:xfrm>
            <a:off x="2126986" y="7862435"/>
            <a:ext cx="1530529" cy="1147718"/>
          </a:xfrm>
          <a:custGeom>
            <a:avLst/>
            <a:gdLst>
              <a:gd name="T0" fmla="*/ 0 w 408"/>
              <a:gd name="T1" fmla="*/ 2147483647 h 408"/>
              <a:gd name="T2" fmla="*/ 2147483647 w 408"/>
              <a:gd name="T3" fmla="*/ 2147483647 h 408"/>
              <a:gd name="T4" fmla="*/ 2147483647 w 408"/>
              <a:gd name="T5" fmla="*/ 2147483647 h 408"/>
              <a:gd name="T6" fmla="*/ 2147483647 w 408"/>
              <a:gd name="T7" fmla="*/ 0 h 408"/>
              <a:gd name="T8" fmla="*/ 0 60000 65536"/>
              <a:gd name="T9" fmla="*/ 0 60000 65536"/>
              <a:gd name="T10" fmla="*/ 0 60000 65536"/>
              <a:gd name="T11" fmla="*/ 0 60000 65536"/>
              <a:gd name="T12" fmla="*/ 0 w 408"/>
              <a:gd name="T13" fmla="*/ 0 h 408"/>
              <a:gd name="T14" fmla="*/ 408 w 408"/>
              <a:gd name="T15" fmla="*/ 408 h 408"/>
            </a:gdLst>
            <a:ahLst/>
            <a:cxnLst>
              <a:cxn ang="T8">
                <a:pos x="T0" y="T1"/>
              </a:cxn>
              <a:cxn ang="T9">
                <a:pos x="T2" y="T3"/>
              </a:cxn>
              <a:cxn ang="T10">
                <a:pos x="T4" y="T5"/>
              </a:cxn>
              <a:cxn ang="T11">
                <a:pos x="T6" y="T7"/>
              </a:cxn>
            </a:cxnLst>
            <a:rect l="T12" t="T13" r="T14" b="T15"/>
            <a:pathLst>
              <a:path w="408" h="408">
                <a:moveTo>
                  <a:pt x="0" y="408"/>
                </a:moveTo>
                <a:cubicBezTo>
                  <a:pt x="64" y="400"/>
                  <a:pt x="128" y="393"/>
                  <a:pt x="181" y="363"/>
                </a:cubicBezTo>
                <a:cubicBezTo>
                  <a:pt x="234" y="333"/>
                  <a:pt x="279" y="286"/>
                  <a:pt x="317" y="226"/>
                </a:cubicBezTo>
                <a:cubicBezTo>
                  <a:pt x="355" y="166"/>
                  <a:pt x="381" y="83"/>
                  <a:pt x="408" y="0"/>
                </a:cubicBezTo>
              </a:path>
            </a:pathLst>
          </a:custGeom>
          <a:noFill/>
          <a:ln w="9525">
            <a:solidFill>
              <a:srgbClr val="FF0000"/>
            </a:solidFill>
            <a:round/>
            <a:headEnd/>
            <a:tailEnd/>
          </a:ln>
        </p:spPr>
        <p:txBody>
          <a:bodyPr lIns="192911" tIns="96455" rIns="192911" bIns="96455"/>
          <a:lstStyle/>
          <a:p>
            <a:endParaRPr lang="en-US" dirty="0"/>
          </a:p>
        </p:txBody>
      </p:sp>
      <p:grpSp>
        <p:nvGrpSpPr>
          <p:cNvPr id="3" name="Group 49"/>
          <p:cNvGrpSpPr>
            <a:grpSpLocks/>
          </p:cNvGrpSpPr>
          <p:nvPr/>
        </p:nvGrpSpPr>
        <p:grpSpPr bwMode="auto">
          <a:xfrm>
            <a:off x="6039587" y="6585317"/>
            <a:ext cx="821535" cy="1246174"/>
            <a:chOff x="1610" y="2341"/>
            <a:chExt cx="219" cy="443"/>
          </a:xfrm>
        </p:grpSpPr>
        <p:sp>
          <p:nvSpPr>
            <p:cNvPr id="21553" name="Line 47"/>
            <p:cNvSpPr>
              <a:spLocks noChangeShapeType="1"/>
            </p:cNvSpPr>
            <p:nvPr/>
          </p:nvSpPr>
          <p:spPr bwMode="auto">
            <a:xfrm flipV="1">
              <a:off x="1701" y="2341"/>
              <a:ext cx="0" cy="182"/>
            </a:xfrm>
            <a:prstGeom prst="line">
              <a:avLst/>
            </a:prstGeom>
            <a:noFill/>
            <a:ln w="9525">
              <a:solidFill>
                <a:schemeClr val="tx1"/>
              </a:solidFill>
              <a:round/>
              <a:headEnd/>
              <a:tailEnd type="triangle" w="med" len="med"/>
            </a:ln>
          </p:spPr>
          <p:txBody>
            <a:bodyPr/>
            <a:lstStyle/>
            <a:p>
              <a:endParaRPr lang="en-US" dirty="0"/>
            </a:p>
          </p:txBody>
        </p:sp>
        <p:graphicFrame>
          <p:nvGraphicFramePr>
            <p:cNvPr id="21511" name="Object 48"/>
            <p:cNvGraphicFramePr>
              <a:graphicFrameLocks noChangeAspect="1"/>
            </p:cNvGraphicFramePr>
            <p:nvPr/>
          </p:nvGraphicFramePr>
          <p:xfrm>
            <a:off x="1610" y="2523"/>
            <a:ext cx="219" cy="261"/>
          </p:xfrm>
          <a:graphic>
            <a:graphicData uri="http://schemas.openxmlformats.org/presentationml/2006/ole">
              <mc:AlternateContent xmlns:mc="http://schemas.openxmlformats.org/markup-compatibility/2006">
                <mc:Choice xmlns:v="urn:schemas-microsoft-com:vml" Requires="v">
                  <p:oleObj spid="_x0000_s167151" name="Equation" r:id="rId14" imgW="126720" imgH="152280" progId="Equation.3">
                    <p:embed/>
                  </p:oleObj>
                </mc:Choice>
                <mc:Fallback>
                  <p:oleObj name="Equation" r:id="rId14" imgW="126720" imgH="152280" progId="Equation.3">
                    <p:embed/>
                    <p:pic>
                      <p:nvPicPr>
                        <p:cNvPr id="0" name="Object 4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10" y="2523"/>
                          <a:ext cx="219"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grpSp>
        <p:nvGrpSpPr>
          <p:cNvPr id="4" name="Group 54"/>
          <p:cNvGrpSpPr>
            <a:grpSpLocks/>
          </p:cNvGrpSpPr>
          <p:nvPr/>
        </p:nvGrpSpPr>
        <p:grpSpPr bwMode="auto">
          <a:xfrm>
            <a:off x="423899" y="8914511"/>
            <a:ext cx="5615688" cy="734201"/>
            <a:chOff x="113" y="3169"/>
            <a:chExt cx="1497" cy="261"/>
          </a:xfrm>
        </p:grpSpPr>
        <p:sp>
          <p:nvSpPr>
            <p:cNvPr id="21552" name="Line 50"/>
            <p:cNvSpPr>
              <a:spLocks noChangeShapeType="1"/>
            </p:cNvSpPr>
            <p:nvPr/>
          </p:nvSpPr>
          <p:spPr bwMode="auto">
            <a:xfrm>
              <a:off x="340" y="3294"/>
              <a:ext cx="1270" cy="0"/>
            </a:xfrm>
            <a:prstGeom prst="line">
              <a:avLst/>
            </a:prstGeom>
            <a:noFill/>
            <a:ln w="9525">
              <a:solidFill>
                <a:schemeClr val="tx1"/>
              </a:solidFill>
              <a:prstDash val="dash"/>
              <a:round/>
              <a:headEnd/>
              <a:tailEnd/>
            </a:ln>
          </p:spPr>
          <p:txBody>
            <a:bodyPr/>
            <a:lstStyle/>
            <a:p>
              <a:endParaRPr lang="en-US" dirty="0"/>
            </a:p>
          </p:txBody>
        </p:sp>
        <p:graphicFrame>
          <p:nvGraphicFramePr>
            <p:cNvPr id="21510" name="Object 53"/>
            <p:cNvGraphicFramePr>
              <a:graphicFrameLocks noChangeAspect="1"/>
            </p:cNvGraphicFramePr>
            <p:nvPr/>
          </p:nvGraphicFramePr>
          <p:xfrm>
            <a:off x="113" y="3169"/>
            <a:ext cx="219" cy="261"/>
          </p:xfrm>
          <a:graphic>
            <a:graphicData uri="http://schemas.openxmlformats.org/presentationml/2006/ole">
              <mc:AlternateContent xmlns:mc="http://schemas.openxmlformats.org/markup-compatibility/2006">
                <mc:Choice xmlns:v="urn:schemas-microsoft-com:vml" Requires="v">
                  <p:oleObj spid="_x0000_s167152" name="Equation" r:id="rId16" imgW="126720" imgH="152280" progId="Equation.3">
                    <p:embed/>
                  </p:oleObj>
                </mc:Choice>
                <mc:Fallback>
                  <p:oleObj name="Equation" r:id="rId16" imgW="126720" imgH="152280" progId="Equation.3">
                    <p:embed/>
                    <p:pic>
                      <p:nvPicPr>
                        <p:cNvPr id="0" name="Object 5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3" y="3169"/>
                          <a:ext cx="219"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grpSp>
        <p:nvGrpSpPr>
          <p:cNvPr id="5" name="Group 58"/>
          <p:cNvGrpSpPr>
            <a:grpSpLocks/>
          </p:cNvGrpSpPr>
          <p:nvPr/>
        </p:nvGrpSpPr>
        <p:grpSpPr bwMode="auto">
          <a:xfrm>
            <a:off x="11655276" y="8500993"/>
            <a:ext cx="8260353" cy="2118217"/>
            <a:chOff x="3107" y="3022"/>
            <a:chExt cx="2202" cy="753"/>
          </a:xfrm>
        </p:grpSpPr>
        <p:sp>
          <p:nvSpPr>
            <p:cNvPr id="21549" name="Line 55"/>
            <p:cNvSpPr>
              <a:spLocks noChangeShapeType="1"/>
            </p:cNvSpPr>
            <p:nvPr/>
          </p:nvSpPr>
          <p:spPr bwMode="auto">
            <a:xfrm>
              <a:off x="3107" y="3521"/>
              <a:ext cx="2132" cy="0"/>
            </a:xfrm>
            <a:prstGeom prst="line">
              <a:avLst/>
            </a:prstGeom>
            <a:noFill/>
            <a:ln w="9525">
              <a:solidFill>
                <a:schemeClr val="tx1"/>
              </a:solidFill>
              <a:round/>
              <a:headEnd/>
              <a:tailEnd type="triangle" w="med" len="med"/>
            </a:ln>
          </p:spPr>
          <p:txBody>
            <a:bodyPr/>
            <a:lstStyle/>
            <a:p>
              <a:endParaRPr lang="en-US" dirty="0"/>
            </a:p>
          </p:txBody>
        </p:sp>
        <p:sp>
          <p:nvSpPr>
            <p:cNvPr id="21550" name="Line 56"/>
            <p:cNvSpPr>
              <a:spLocks noChangeShapeType="1"/>
            </p:cNvSpPr>
            <p:nvPr/>
          </p:nvSpPr>
          <p:spPr bwMode="auto">
            <a:xfrm flipV="1">
              <a:off x="3107" y="3022"/>
              <a:ext cx="0" cy="697"/>
            </a:xfrm>
            <a:prstGeom prst="line">
              <a:avLst/>
            </a:prstGeom>
            <a:noFill/>
            <a:ln w="9525">
              <a:solidFill>
                <a:schemeClr val="tx1"/>
              </a:solidFill>
              <a:round/>
              <a:headEnd/>
              <a:tailEnd type="triangle" w="med" len="med"/>
            </a:ln>
          </p:spPr>
          <p:txBody>
            <a:bodyPr/>
            <a:lstStyle/>
            <a:p>
              <a:endParaRPr lang="en-US" dirty="0"/>
            </a:p>
          </p:txBody>
        </p:sp>
        <p:sp>
          <p:nvSpPr>
            <p:cNvPr id="21551" name="Text Box 57"/>
            <p:cNvSpPr txBox="1">
              <a:spLocks noChangeArrowheads="1"/>
            </p:cNvSpPr>
            <p:nvPr/>
          </p:nvSpPr>
          <p:spPr bwMode="auto">
            <a:xfrm>
              <a:off x="5206" y="3430"/>
              <a:ext cx="103" cy="345"/>
            </a:xfrm>
            <a:prstGeom prst="rect">
              <a:avLst/>
            </a:prstGeom>
            <a:noFill/>
            <a:ln w="9525">
              <a:noFill/>
              <a:miter lim="800000"/>
              <a:headEnd/>
              <a:tailEnd/>
            </a:ln>
          </p:spPr>
          <p:txBody>
            <a:bodyPr wrap="none">
              <a:spAutoFit/>
            </a:bodyPr>
            <a:lstStyle/>
            <a:p>
              <a:r>
                <a:rPr lang="fr-CH" i="1"/>
                <a:t>t</a:t>
              </a:r>
              <a:endParaRPr lang="fr-FR" i="1"/>
            </a:p>
          </p:txBody>
        </p:sp>
      </p:grpSp>
      <p:sp>
        <p:nvSpPr>
          <p:cNvPr id="935995" name="Freeform 59"/>
          <p:cNvSpPr>
            <a:spLocks/>
          </p:cNvSpPr>
          <p:nvPr/>
        </p:nvSpPr>
        <p:spPr bwMode="auto">
          <a:xfrm>
            <a:off x="11655278" y="8245008"/>
            <a:ext cx="2209512" cy="2042264"/>
          </a:xfrm>
          <a:custGeom>
            <a:avLst/>
            <a:gdLst>
              <a:gd name="T0" fmla="*/ 0 w 589"/>
              <a:gd name="T1" fmla="*/ 2147483647 h 862"/>
              <a:gd name="T2" fmla="*/ 2147483647 w 589"/>
              <a:gd name="T3" fmla="*/ 2147483647 h 862"/>
              <a:gd name="T4" fmla="*/ 2147483647 w 589"/>
              <a:gd name="T5" fmla="*/ 2147483647 h 862"/>
              <a:gd name="T6" fmla="*/ 2147483647 w 589"/>
              <a:gd name="T7" fmla="*/ 2147483647 h 862"/>
              <a:gd name="T8" fmla="*/ 2147483647 w 589"/>
              <a:gd name="T9" fmla="*/ 0 h 862"/>
              <a:gd name="T10" fmla="*/ 0 60000 65536"/>
              <a:gd name="T11" fmla="*/ 0 60000 65536"/>
              <a:gd name="T12" fmla="*/ 0 60000 65536"/>
              <a:gd name="T13" fmla="*/ 0 60000 65536"/>
              <a:gd name="T14" fmla="*/ 0 60000 65536"/>
              <a:gd name="T15" fmla="*/ 0 w 589"/>
              <a:gd name="T16" fmla="*/ 0 h 862"/>
              <a:gd name="T17" fmla="*/ 589 w 589"/>
              <a:gd name="T18" fmla="*/ 862 h 862"/>
            </a:gdLst>
            <a:ahLst/>
            <a:cxnLst>
              <a:cxn ang="T10">
                <a:pos x="T0" y="T1"/>
              </a:cxn>
              <a:cxn ang="T11">
                <a:pos x="T2" y="T3"/>
              </a:cxn>
              <a:cxn ang="T12">
                <a:pos x="T4" y="T5"/>
              </a:cxn>
              <a:cxn ang="T13">
                <a:pos x="T6" y="T7"/>
              </a:cxn>
              <a:cxn ang="T14">
                <a:pos x="T8" y="T9"/>
              </a:cxn>
            </a:cxnLst>
            <a:rect l="T15" t="T16" r="T17" b="T18"/>
            <a:pathLst>
              <a:path w="589" h="862">
                <a:moveTo>
                  <a:pt x="0" y="862"/>
                </a:moveTo>
                <a:cubicBezTo>
                  <a:pt x="38" y="755"/>
                  <a:pt x="76" y="649"/>
                  <a:pt x="136" y="589"/>
                </a:cubicBezTo>
                <a:cubicBezTo>
                  <a:pt x="196" y="529"/>
                  <a:pt x="295" y="544"/>
                  <a:pt x="363" y="499"/>
                </a:cubicBezTo>
                <a:cubicBezTo>
                  <a:pt x="431" y="454"/>
                  <a:pt x="506" y="400"/>
                  <a:pt x="544" y="317"/>
                </a:cubicBezTo>
                <a:cubicBezTo>
                  <a:pt x="582" y="234"/>
                  <a:pt x="585" y="117"/>
                  <a:pt x="589" y="0"/>
                </a:cubicBezTo>
              </a:path>
            </a:pathLst>
          </a:custGeom>
          <a:noFill/>
          <a:ln w="9525">
            <a:solidFill>
              <a:srgbClr val="FF0000"/>
            </a:solidFill>
            <a:round/>
            <a:headEnd/>
            <a:tailEnd/>
          </a:ln>
        </p:spPr>
        <p:txBody>
          <a:bodyPr lIns="192911" tIns="96455" rIns="192911" bIns="96455"/>
          <a:lstStyle/>
          <a:p>
            <a:endParaRPr lang="en-US" dirty="0"/>
          </a:p>
        </p:txBody>
      </p:sp>
      <p:sp>
        <p:nvSpPr>
          <p:cNvPr id="935996" name="Freeform 60"/>
          <p:cNvSpPr>
            <a:spLocks/>
          </p:cNvSpPr>
          <p:nvPr/>
        </p:nvSpPr>
        <p:spPr bwMode="auto">
          <a:xfrm>
            <a:off x="13868542" y="8245008"/>
            <a:ext cx="2209512" cy="2042264"/>
          </a:xfrm>
          <a:custGeom>
            <a:avLst/>
            <a:gdLst>
              <a:gd name="T0" fmla="*/ 0 w 589"/>
              <a:gd name="T1" fmla="*/ 2147483647 h 862"/>
              <a:gd name="T2" fmla="*/ 2147483647 w 589"/>
              <a:gd name="T3" fmla="*/ 2147483647 h 862"/>
              <a:gd name="T4" fmla="*/ 2147483647 w 589"/>
              <a:gd name="T5" fmla="*/ 2147483647 h 862"/>
              <a:gd name="T6" fmla="*/ 2147483647 w 589"/>
              <a:gd name="T7" fmla="*/ 2147483647 h 862"/>
              <a:gd name="T8" fmla="*/ 2147483647 w 589"/>
              <a:gd name="T9" fmla="*/ 0 h 862"/>
              <a:gd name="T10" fmla="*/ 0 60000 65536"/>
              <a:gd name="T11" fmla="*/ 0 60000 65536"/>
              <a:gd name="T12" fmla="*/ 0 60000 65536"/>
              <a:gd name="T13" fmla="*/ 0 60000 65536"/>
              <a:gd name="T14" fmla="*/ 0 60000 65536"/>
              <a:gd name="T15" fmla="*/ 0 w 589"/>
              <a:gd name="T16" fmla="*/ 0 h 862"/>
              <a:gd name="T17" fmla="*/ 589 w 589"/>
              <a:gd name="T18" fmla="*/ 862 h 862"/>
            </a:gdLst>
            <a:ahLst/>
            <a:cxnLst>
              <a:cxn ang="T10">
                <a:pos x="T0" y="T1"/>
              </a:cxn>
              <a:cxn ang="T11">
                <a:pos x="T2" y="T3"/>
              </a:cxn>
              <a:cxn ang="T12">
                <a:pos x="T4" y="T5"/>
              </a:cxn>
              <a:cxn ang="T13">
                <a:pos x="T6" y="T7"/>
              </a:cxn>
              <a:cxn ang="T14">
                <a:pos x="T8" y="T9"/>
              </a:cxn>
            </a:cxnLst>
            <a:rect l="T15" t="T16" r="T17" b="T18"/>
            <a:pathLst>
              <a:path w="589" h="862">
                <a:moveTo>
                  <a:pt x="0" y="862"/>
                </a:moveTo>
                <a:cubicBezTo>
                  <a:pt x="38" y="755"/>
                  <a:pt x="76" y="649"/>
                  <a:pt x="136" y="589"/>
                </a:cubicBezTo>
                <a:cubicBezTo>
                  <a:pt x="196" y="529"/>
                  <a:pt x="295" y="544"/>
                  <a:pt x="363" y="499"/>
                </a:cubicBezTo>
                <a:cubicBezTo>
                  <a:pt x="431" y="454"/>
                  <a:pt x="506" y="400"/>
                  <a:pt x="544" y="317"/>
                </a:cubicBezTo>
                <a:cubicBezTo>
                  <a:pt x="582" y="234"/>
                  <a:pt x="585" y="117"/>
                  <a:pt x="589" y="0"/>
                </a:cubicBezTo>
              </a:path>
            </a:pathLst>
          </a:custGeom>
          <a:noFill/>
          <a:ln w="9525">
            <a:solidFill>
              <a:srgbClr val="FF0000"/>
            </a:solidFill>
            <a:round/>
            <a:headEnd/>
            <a:tailEnd/>
          </a:ln>
        </p:spPr>
        <p:txBody>
          <a:bodyPr lIns="192911" tIns="96455" rIns="192911" bIns="96455"/>
          <a:lstStyle/>
          <a:p>
            <a:endParaRPr lang="en-US" dirty="0"/>
          </a:p>
        </p:txBody>
      </p:sp>
      <p:sp>
        <p:nvSpPr>
          <p:cNvPr id="935997" name="Freeform 61"/>
          <p:cNvSpPr>
            <a:spLocks/>
          </p:cNvSpPr>
          <p:nvPr/>
        </p:nvSpPr>
        <p:spPr bwMode="auto">
          <a:xfrm>
            <a:off x="16250613" y="8245008"/>
            <a:ext cx="2209514" cy="2042264"/>
          </a:xfrm>
          <a:custGeom>
            <a:avLst/>
            <a:gdLst>
              <a:gd name="T0" fmla="*/ 0 w 589"/>
              <a:gd name="T1" fmla="*/ 2147483647 h 862"/>
              <a:gd name="T2" fmla="*/ 2147483647 w 589"/>
              <a:gd name="T3" fmla="*/ 2147483647 h 862"/>
              <a:gd name="T4" fmla="*/ 2147483647 w 589"/>
              <a:gd name="T5" fmla="*/ 2147483647 h 862"/>
              <a:gd name="T6" fmla="*/ 2147483647 w 589"/>
              <a:gd name="T7" fmla="*/ 2147483647 h 862"/>
              <a:gd name="T8" fmla="*/ 2147483647 w 589"/>
              <a:gd name="T9" fmla="*/ 0 h 862"/>
              <a:gd name="T10" fmla="*/ 0 60000 65536"/>
              <a:gd name="T11" fmla="*/ 0 60000 65536"/>
              <a:gd name="T12" fmla="*/ 0 60000 65536"/>
              <a:gd name="T13" fmla="*/ 0 60000 65536"/>
              <a:gd name="T14" fmla="*/ 0 60000 65536"/>
              <a:gd name="T15" fmla="*/ 0 w 589"/>
              <a:gd name="T16" fmla="*/ 0 h 862"/>
              <a:gd name="T17" fmla="*/ 589 w 589"/>
              <a:gd name="T18" fmla="*/ 862 h 862"/>
            </a:gdLst>
            <a:ahLst/>
            <a:cxnLst>
              <a:cxn ang="T10">
                <a:pos x="T0" y="T1"/>
              </a:cxn>
              <a:cxn ang="T11">
                <a:pos x="T2" y="T3"/>
              </a:cxn>
              <a:cxn ang="T12">
                <a:pos x="T4" y="T5"/>
              </a:cxn>
              <a:cxn ang="T13">
                <a:pos x="T6" y="T7"/>
              </a:cxn>
              <a:cxn ang="T14">
                <a:pos x="T8" y="T9"/>
              </a:cxn>
            </a:cxnLst>
            <a:rect l="T15" t="T16" r="T17" b="T18"/>
            <a:pathLst>
              <a:path w="589" h="862">
                <a:moveTo>
                  <a:pt x="0" y="862"/>
                </a:moveTo>
                <a:cubicBezTo>
                  <a:pt x="38" y="755"/>
                  <a:pt x="76" y="649"/>
                  <a:pt x="136" y="589"/>
                </a:cubicBezTo>
                <a:cubicBezTo>
                  <a:pt x="196" y="529"/>
                  <a:pt x="295" y="544"/>
                  <a:pt x="363" y="499"/>
                </a:cubicBezTo>
                <a:cubicBezTo>
                  <a:pt x="431" y="454"/>
                  <a:pt x="506" y="400"/>
                  <a:pt x="544" y="317"/>
                </a:cubicBezTo>
                <a:cubicBezTo>
                  <a:pt x="582" y="234"/>
                  <a:pt x="585" y="117"/>
                  <a:pt x="589" y="0"/>
                </a:cubicBezTo>
              </a:path>
            </a:pathLst>
          </a:custGeom>
          <a:noFill/>
          <a:ln w="9525">
            <a:solidFill>
              <a:srgbClr val="FF0000"/>
            </a:solidFill>
            <a:round/>
            <a:headEnd/>
            <a:tailEnd/>
          </a:ln>
        </p:spPr>
        <p:txBody>
          <a:bodyPr lIns="192911" tIns="96455" rIns="192911" bIns="96455"/>
          <a:lstStyle/>
          <a:p>
            <a:endParaRPr lang="en-US" dirty="0"/>
          </a:p>
        </p:txBody>
      </p:sp>
      <p:sp>
        <p:nvSpPr>
          <p:cNvPr id="935998" name="Line 62"/>
          <p:cNvSpPr>
            <a:spLocks noChangeShapeType="1"/>
          </p:cNvSpPr>
          <p:nvPr/>
        </p:nvSpPr>
        <p:spPr bwMode="auto">
          <a:xfrm flipV="1">
            <a:off x="15567877" y="6202745"/>
            <a:ext cx="0" cy="894545"/>
          </a:xfrm>
          <a:prstGeom prst="line">
            <a:avLst/>
          </a:prstGeom>
          <a:noFill/>
          <a:ln w="9525">
            <a:solidFill>
              <a:schemeClr val="tx1"/>
            </a:solidFill>
            <a:round/>
            <a:headEnd/>
            <a:tailEnd type="triangle" w="med" len="med"/>
          </a:ln>
        </p:spPr>
        <p:txBody>
          <a:bodyPr lIns="192911" tIns="96455" rIns="192911" bIns="96455"/>
          <a:lstStyle/>
          <a:p>
            <a:endParaRPr lang="en-US" dirty="0"/>
          </a:p>
        </p:txBody>
      </p:sp>
      <p:sp>
        <p:nvSpPr>
          <p:cNvPr id="935999" name="Line 63"/>
          <p:cNvSpPr>
            <a:spLocks noChangeShapeType="1"/>
          </p:cNvSpPr>
          <p:nvPr/>
        </p:nvSpPr>
        <p:spPr bwMode="auto">
          <a:xfrm>
            <a:off x="12506820" y="8627582"/>
            <a:ext cx="0" cy="894545"/>
          </a:xfrm>
          <a:prstGeom prst="line">
            <a:avLst/>
          </a:prstGeom>
          <a:noFill/>
          <a:ln w="9525">
            <a:solidFill>
              <a:schemeClr val="tx1"/>
            </a:solidFill>
            <a:round/>
            <a:headEnd/>
            <a:tailEnd type="triangle" w="med" len="med"/>
          </a:ln>
        </p:spPr>
        <p:txBody>
          <a:bodyPr lIns="192911" tIns="96455" rIns="192911" bIns="96455"/>
          <a:lstStyle/>
          <a:p>
            <a:endParaRPr lang="en-US" dirty="0"/>
          </a:p>
        </p:txBody>
      </p:sp>
      <p:grpSp>
        <p:nvGrpSpPr>
          <p:cNvPr id="6" name="Group 64"/>
          <p:cNvGrpSpPr>
            <a:grpSpLocks/>
          </p:cNvGrpSpPr>
          <p:nvPr/>
        </p:nvGrpSpPr>
        <p:grpSpPr bwMode="auto">
          <a:xfrm>
            <a:off x="10803731" y="8883566"/>
            <a:ext cx="5615691" cy="734203"/>
            <a:chOff x="113" y="3169"/>
            <a:chExt cx="1497" cy="261"/>
          </a:xfrm>
        </p:grpSpPr>
        <p:sp>
          <p:nvSpPr>
            <p:cNvPr id="21548" name="Line 65"/>
            <p:cNvSpPr>
              <a:spLocks noChangeShapeType="1"/>
            </p:cNvSpPr>
            <p:nvPr/>
          </p:nvSpPr>
          <p:spPr bwMode="auto">
            <a:xfrm>
              <a:off x="340" y="3294"/>
              <a:ext cx="1270" cy="0"/>
            </a:xfrm>
            <a:prstGeom prst="line">
              <a:avLst/>
            </a:prstGeom>
            <a:noFill/>
            <a:ln w="9525">
              <a:solidFill>
                <a:schemeClr val="tx1"/>
              </a:solidFill>
              <a:prstDash val="dash"/>
              <a:round/>
              <a:headEnd/>
              <a:tailEnd/>
            </a:ln>
          </p:spPr>
          <p:txBody>
            <a:bodyPr/>
            <a:lstStyle/>
            <a:p>
              <a:endParaRPr lang="en-US" dirty="0"/>
            </a:p>
          </p:txBody>
        </p:sp>
        <p:graphicFrame>
          <p:nvGraphicFramePr>
            <p:cNvPr id="21509" name="Object 66"/>
            <p:cNvGraphicFramePr>
              <a:graphicFrameLocks noChangeAspect="1"/>
            </p:cNvGraphicFramePr>
            <p:nvPr/>
          </p:nvGraphicFramePr>
          <p:xfrm>
            <a:off x="113" y="3169"/>
            <a:ext cx="219" cy="261"/>
          </p:xfrm>
          <a:graphic>
            <a:graphicData uri="http://schemas.openxmlformats.org/presentationml/2006/ole">
              <mc:AlternateContent xmlns:mc="http://schemas.openxmlformats.org/markup-compatibility/2006">
                <mc:Choice xmlns:v="urn:schemas-microsoft-com:vml" Requires="v">
                  <p:oleObj spid="_x0000_s167153" name="Equation" r:id="rId18" imgW="126720" imgH="152280" progId="Equation.3">
                    <p:embed/>
                  </p:oleObj>
                </mc:Choice>
                <mc:Fallback>
                  <p:oleObj name="Equation" r:id="rId18" imgW="126720" imgH="152280" progId="Equation.3">
                    <p:embed/>
                    <p:pic>
                      <p:nvPicPr>
                        <p:cNvPr id="0" name="Object 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3" y="3169"/>
                          <a:ext cx="219"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59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35995"/>
                                        </p:tgtEl>
                                        <p:attrNameLst>
                                          <p:attrName>style.visibility</p:attrName>
                                        </p:attrNameLst>
                                      </p:cBhvr>
                                      <p:to>
                                        <p:strVal val="visible"/>
                                      </p:to>
                                    </p:set>
                                    <p:animEffect transition="in" filter="wipe(left)">
                                      <p:cBhvr>
                                        <p:cTn id="23" dur="500"/>
                                        <p:tgtEl>
                                          <p:spTgt spid="93599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35996"/>
                                        </p:tgtEl>
                                        <p:attrNameLst>
                                          <p:attrName>style.visibility</p:attrName>
                                        </p:attrNameLst>
                                      </p:cBhvr>
                                      <p:to>
                                        <p:strVal val="visible"/>
                                      </p:to>
                                    </p:set>
                                    <p:animEffect transition="in" filter="wipe(left)">
                                      <p:cBhvr>
                                        <p:cTn id="28" dur="500"/>
                                        <p:tgtEl>
                                          <p:spTgt spid="935996"/>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935997"/>
                                        </p:tgtEl>
                                        <p:attrNameLst>
                                          <p:attrName>style.visibility</p:attrName>
                                        </p:attrNameLst>
                                      </p:cBhvr>
                                      <p:to>
                                        <p:strVal val="visible"/>
                                      </p:to>
                                    </p:set>
                                    <p:animEffect transition="in" filter="wipe(left)">
                                      <p:cBhvr>
                                        <p:cTn id="32" dur="500"/>
                                        <p:tgtEl>
                                          <p:spTgt spid="93599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35998"/>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93599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5982" grpId="0" animBg="1"/>
      <p:bldP spid="935995" grpId="0" animBg="1"/>
      <p:bldP spid="935996" grpId="0" animBg="1"/>
      <p:bldP spid="935997" grpId="0" animBg="1"/>
      <p:bldP spid="935998" grpId="0" animBg="1"/>
      <p:bldP spid="93599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Neuronal Dynamics:</a:t>
            </a:r>
            <a:br>
              <a:rPr lang="en-US" dirty="0">
                <a:latin typeface="Impact" charset="0"/>
                <a:cs typeface="Impact" charset="0"/>
              </a:rPr>
            </a:br>
            <a:r>
              <a:rPr lang="en-US" sz="5400" dirty="0">
                <a:latin typeface="Impact" charset="0"/>
                <a:cs typeface="Impact" charset="0"/>
              </a:rPr>
              <a:t>Computational Neuroscience</a:t>
            </a:r>
            <a:br>
              <a:rPr lang="en-US" sz="5400" dirty="0">
                <a:latin typeface="Impact" charset="0"/>
                <a:cs typeface="Impact" charset="0"/>
              </a:rPr>
            </a:br>
            <a:r>
              <a:rPr lang="en-US" sz="5400" dirty="0">
                <a:latin typeface="Impact" charset="0"/>
                <a:cs typeface="Impact" charset="0"/>
              </a:rPr>
              <a:t>of Single Neurons</a:t>
            </a: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3092113" cy="906463"/>
          </a:xfrm>
          <a:noFill/>
          <a:ln>
            <a:miter lim="800000"/>
            <a:headEnd/>
            <a:tailEnd/>
          </a:ln>
        </p:spPr>
        <p:txBody>
          <a:bodyPr wrap="square" lIns="91440" tIns="45720" rIns="91440" bIns="45720" numCol="1" anchor="t" anchorCtr="0" compatLnSpc="1">
            <a:prstTxWarp prst="textNoShape">
              <a:avLst/>
            </a:prstTxWarp>
          </a:bodyPr>
          <a:lstStyle/>
          <a:p>
            <a:r>
              <a:rPr lang="en-US" dirty="0">
                <a:latin typeface="Arial Narrow" pitchFamily="34" charset="0"/>
                <a:ea typeface="ＭＳ Ｐゴシック" pitchFamily="34" charset="-128"/>
              </a:rPr>
              <a:t>Week 1 – neurons and mathematics:</a:t>
            </a:r>
          </a:p>
          <a:p>
            <a:r>
              <a:rPr lang="en-US" dirty="0">
                <a:latin typeface="Arial Narrow" pitchFamily="34" charset="0"/>
                <a:ea typeface="ＭＳ Ｐゴシック" pitchFamily="34" charset="-128"/>
              </a:rPr>
              <a:t>      a first simple neuron model</a:t>
            </a:r>
          </a:p>
        </p:txBody>
      </p:sp>
      <p:sp>
        <p:nvSpPr>
          <p:cNvPr id="9220" name="Text Placeholder 3"/>
          <p:cNvSpPr>
            <a:spLocks noGrp="1"/>
          </p:cNvSpPr>
          <p:nvPr>
            <p:ph type="body" sz="quarter" idx="13"/>
          </p:nvPr>
        </p:nvSpPr>
        <p:spPr bwMode="auto">
          <a:xfrm>
            <a:off x="1120781" y="8897938"/>
            <a:ext cx="13092113" cy="830262"/>
          </a:xfrm>
          <a:noFill/>
          <a:ln>
            <a:miter lim="800000"/>
            <a:headEnd/>
            <a:tailEnd/>
          </a:ln>
        </p:spPr>
        <p:txBody>
          <a:bodyPr wrap="square" lIns="91440" tIns="45720" rIns="91440" bIns="45720" numCol="1" anchor="t" anchorCtr="0" compatLnSpc="1">
            <a:prstTxWarp prst="textNoShape">
              <a:avLst/>
            </a:prstTxWarp>
          </a:bodyPr>
          <a:lstStyle/>
          <a:p>
            <a:r>
              <a:rPr lang="en-US" dirty="0">
                <a:latin typeface="Arial Narrow" pitchFamily="34" charset="0"/>
                <a:ea typeface="ＭＳ Ｐゴシック" pitchFamily="34" charset="-128"/>
              </a:rPr>
              <a:t>Wulfram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185359" y="1732547"/>
            <a:ext cx="10422104" cy="9064626"/>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1.1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Neurons</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and Synapses:  </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Overview</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1.2 </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The Passive Membrane</a:t>
            </a: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 </a:t>
            </a:r>
            <a:r>
              <a:rPr kumimoji="0" lang="fr-CH" sz="4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mn-cs"/>
              </a:rPr>
              <a:t>Linear</a:t>
            </a: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circuit</a:t>
            </a: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lang="fr-CH" sz="4400" dirty="0">
                <a:latin typeface="Arial Narrow" pitchFamily="34" charset="0"/>
              </a:rPr>
              <a:t>      - </a:t>
            </a: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Dirac delta-</a:t>
            </a:r>
            <a:r>
              <a:rPr kumimoji="0" lang="fr-CH" sz="4400" b="0"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mn-cs"/>
              </a:rPr>
              <a:t>function</a:t>
            </a:r>
            <a:endPar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1.3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Leaky</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Integrate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-and-</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Fire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Model</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1.4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Generalized</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Integrate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-and-</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Fire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          </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Model</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4400" b="1" dirty="0">
                <a:latin typeface="Arial Narrow" pitchFamily="34" charset="0"/>
                <a:cs typeface="ＭＳ Ｐゴシック" charset="0"/>
              </a:rPr>
              <a:t>        </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where</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is</a:t>
            </a:r>
            <a:r>
              <a:rPr lang="fr-CH" sz="4400" dirty="0">
                <a:latin typeface="Arial Narrow" pitchFamily="34" charset="0"/>
                <a:cs typeface="ＭＳ Ｐゴシック" charset="0"/>
              </a:rPr>
              <a:t> the </a:t>
            </a:r>
            <a:r>
              <a:rPr lang="fr-CH" sz="4400" dirty="0" err="1">
                <a:latin typeface="Arial Narrow" pitchFamily="34" charset="0"/>
                <a:cs typeface="ＭＳ Ｐゴシック" charset="0"/>
              </a:rPr>
              <a:t>firing</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threshold</a:t>
            </a:r>
            <a:r>
              <a:rPr lang="fr-CH" sz="4400" dirty="0">
                <a:latin typeface="Arial Narrow" pitchFamily="34" charset="0"/>
                <a:cs typeface="ＭＳ Ｐゴシック" charset="0"/>
              </a:rPr>
              <a:t>?</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1.5.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Quality</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of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Integrate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-and-</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Fire</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Models</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cs typeface="ＭＳ Ｐゴシック" charset="0"/>
              </a:rPr>
              <a:t>           - </a:t>
            </a:r>
            <a:r>
              <a:rPr lang="fr-CH" sz="4400" dirty="0" err="1">
                <a:latin typeface="Arial Narrow" pitchFamily="34" charset="0"/>
                <a:cs typeface="ＭＳ Ｐゴシック" charset="0"/>
              </a:rPr>
              <a:t>Neuron</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models</a:t>
            </a:r>
            <a:r>
              <a:rPr lang="fr-CH" sz="4400" dirty="0">
                <a:latin typeface="Arial Narrow" pitchFamily="34" charset="0"/>
                <a:cs typeface="ＭＳ Ｐゴシック" charset="0"/>
              </a:rPr>
              <a:t> and </a:t>
            </a:r>
            <a:r>
              <a:rPr lang="fr-CH" sz="4400" dirty="0" err="1">
                <a:latin typeface="Arial Narrow" pitchFamily="34" charset="0"/>
                <a:cs typeface="ＭＳ Ｐゴシック" charset="0"/>
              </a:rPr>
              <a:t>experiments</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p:txBody>
      </p:sp>
      <p:sp>
        <p:nvSpPr>
          <p:cNvPr id="8" name="Text Placeholder 2"/>
          <p:cNvSpPr txBox="1">
            <a:spLocks/>
          </p:cNvSpPr>
          <p:nvPr/>
        </p:nvSpPr>
        <p:spPr bwMode="auto">
          <a:xfrm>
            <a:off x="1925053"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1 – part 5:</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dirty="0">
                <a:solidFill>
                  <a:srgbClr val="C30000"/>
                </a:solidFill>
                <a:latin typeface="Arial Narrow" pitchFamily="34" charset="0"/>
                <a:cs typeface="Arial Narrow" charset="0"/>
              </a:rPr>
              <a:t>How good are </a:t>
            </a:r>
            <a:r>
              <a:rPr lang="en-US" sz="5400" b="1" noProof="0" dirty="0">
                <a:solidFill>
                  <a:srgbClr val="C30000"/>
                </a:solidFill>
                <a:latin typeface="Arial Narrow" pitchFamily="34" charset="0"/>
                <a:cs typeface="Arial Narrow" charset="0"/>
              </a:rPr>
              <a:t>Integrate-and-Fire Model?</a:t>
            </a: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a:t>
            </a:r>
          </a:p>
        </p:txBody>
      </p:sp>
      <p:grpSp>
        <p:nvGrpSpPr>
          <p:cNvPr id="13" name="Group 12"/>
          <p:cNvGrpSpPr/>
          <p:nvPr/>
        </p:nvGrpSpPr>
        <p:grpSpPr>
          <a:xfrm>
            <a:off x="11381873" y="6438623"/>
            <a:ext cx="312822" cy="659981"/>
            <a:chOff x="11381873" y="2275724"/>
            <a:chExt cx="312822" cy="659981"/>
          </a:xfrm>
        </p:grpSpPr>
        <p:cxnSp>
          <p:nvCxnSpPr>
            <p:cNvPr id="10" name="Straight Connector 9"/>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4" name="Rounded Rectangle 13"/>
          <p:cNvSpPr/>
          <p:nvPr/>
        </p:nvSpPr>
        <p:spPr>
          <a:xfrm>
            <a:off x="11498180" y="8566469"/>
            <a:ext cx="9773651" cy="2593391"/>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11297651" y="5644566"/>
            <a:ext cx="312822" cy="659981"/>
            <a:chOff x="11381873" y="2275724"/>
            <a:chExt cx="312822" cy="659981"/>
          </a:xfrm>
        </p:grpSpPr>
        <p:cxnSp>
          <p:nvCxnSpPr>
            <p:cNvPr id="15" name="Straight Connector 14"/>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11185358" y="1674149"/>
            <a:ext cx="312822" cy="659981"/>
            <a:chOff x="11381873" y="2275724"/>
            <a:chExt cx="312822" cy="659981"/>
          </a:xfrm>
        </p:grpSpPr>
        <p:cxnSp>
          <p:nvCxnSpPr>
            <p:cNvPr id="18" name="Straight Connector 17"/>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27598"/>
            <a:ext cx="21559453" cy="1473200"/>
          </a:xfrm>
          <a:prstGeom prst="rect">
            <a:avLst/>
          </a:prstGeom>
        </p:spPr>
        <p:txBody>
          <a:bodyPr vert="horz" wrap="square" numCol="1" anchor="t" anchorCtr="0" compatLnSpc="1">
            <a:prstTxWarp prst="textNoShape">
              <a:avLst/>
            </a:prstTxWarp>
          </a:bodyPr>
          <a:lstStyle/>
          <a:p>
            <a:pPr>
              <a:spcAft>
                <a:spcPts val="2838"/>
              </a:spcAft>
              <a:defRPr/>
            </a:pPr>
            <a:r>
              <a:rPr lang="en-US" sz="5400" dirty="0">
                <a:latin typeface="Impact" charset="0"/>
                <a:cs typeface="Impact" charset="0"/>
              </a:rPr>
              <a:t>Neuronal Dynamics – </a:t>
            </a:r>
            <a:r>
              <a:rPr lang="en-US" dirty="0">
                <a:solidFill>
                  <a:srgbClr val="FF0000"/>
                </a:solidFill>
                <a:latin typeface="Impact" charset="0"/>
                <a:cs typeface="Impact" charset="0"/>
              </a:rPr>
              <a:t>1.5.How good are integrate-and-fire models?</a:t>
            </a:r>
          </a:p>
        </p:txBody>
      </p:sp>
      <p:cxnSp>
        <p:nvCxnSpPr>
          <p:cNvPr id="5" name="Straight Connector 4"/>
          <p:cNvCxnSpPr/>
          <p:nvPr/>
        </p:nvCxnSpPr>
        <p:spPr>
          <a:xfrm>
            <a:off x="-215313" y="1508294"/>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6" name="Group 49"/>
          <p:cNvGrpSpPr/>
          <p:nvPr/>
        </p:nvGrpSpPr>
        <p:grpSpPr>
          <a:xfrm>
            <a:off x="11900487" y="3218164"/>
            <a:ext cx="8673513" cy="6816173"/>
            <a:chOff x="4385726" y="1539652"/>
            <a:chExt cx="17590658" cy="10297144"/>
          </a:xfrm>
        </p:grpSpPr>
        <p:graphicFrame>
          <p:nvGraphicFramePr>
            <p:cNvPr id="7" name="Object 2"/>
            <p:cNvGraphicFramePr>
              <a:graphicFrameLocks noChangeAspect="1"/>
            </p:cNvGraphicFramePr>
            <p:nvPr/>
          </p:nvGraphicFramePr>
          <p:xfrm>
            <a:off x="13199378" y="3847256"/>
            <a:ext cx="1162050" cy="1220788"/>
          </p:xfrm>
          <a:graphic>
            <a:graphicData uri="http://schemas.openxmlformats.org/presentationml/2006/ole">
              <mc:AlternateContent xmlns:mc="http://schemas.openxmlformats.org/markup-compatibility/2006">
                <mc:Choice xmlns:v="urn:schemas-microsoft-com:vml" Requires="v">
                  <p:oleObj spid="_x0000_s113802" name="Equation" r:id="rId4" imgW="164880" imgH="228600" progId="Equation.DSMT4">
                    <p:embed/>
                  </p:oleObj>
                </mc:Choice>
                <mc:Fallback>
                  <p:oleObj name="Equation" r:id="rId4" imgW="164880" imgH="2286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99378" y="3847256"/>
                          <a:ext cx="1162050"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8" name="Group 5"/>
            <p:cNvGrpSpPr>
              <a:grpSpLocks/>
            </p:cNvGrpSpPr>
            <p:nvPr/>
          </p:nvGrpSpPr>
          <p:grpSpPr bwMode="auto">
            <a:xfrm>
              <a:off x="9714723" y="1956875"/>
              <a:ext cx="5617956" cy="1485283"/>
              <a:chOff x="672" y="384"/>
              <a:chExt cx="2208" cy="528"/>
            </a:xfrm>
          </p:grpSpPr>
          <p:sp>
            <p:nvSpPr>
              <p:cNvPr id="47" name="Oval 6"/>
              <p:cNvSpPr>
                <a:spLocks noChangeArrowheads="1"/>
              </p:cNvSpPr>
              <p:nvPr/>
            </p:nvSpPr>
            <p:spPr bwMode="auto">
              <a:xfrm>
                <a:off x="1344" y="672"/>
                <a:ext cx="240" cy="192"/>
              </a:xfrm>
              <a:prstGeom prst="ellipse">
                <a:avLst/>
              </a:prstGeom>
              <a:solidFill>
                <a:srgbClr val="FF0000"/>
              </a:solidFill>
              <a:ln w="9525">
                <a:solidFill>
                  <a:srgbClr val="FF0000"/>
                </a:solidFill>
                <a:round/>
                <a:headEnd/>
                <a:tailEnd/>
              </a:ln>
            </p:spPr>
            <p:txBody>
              <a:bodyPr wrap="none" anchor="ctr"/>
              <a:lstStyle/>
              <a:p>
                <a:endParaRPr lang="en-US" dirty="0"/>
              </a:p>
            </p:txBody>
          </p:sp>
          <p:sp>
            <p:nvSpPr>
              <p:cNvPr id="48" name="Freeform 7"/>
              <p:cNvSpPr>
                <a:spLocks/>
              </p:cNvSpPr>
              <p:nvPr/>
            </p:nvSpPr>
            <p:spPr bwMode="auto">
              <a:xfrm flipV="1">
                <a:off x="1536" y="720"/>
                <a:ext cx="1344" cy="144"/>
              </a:xfrm>
              <a:custGeom>
                <a:avLst/>
                <a:gdLst>
                  <a:gd name="T0" fmla="*/ 0 w 1344"/>
                  <a:gd name="T1" fmla="*/ 1 h 472"/>
                  <a:gd name="T2" fmla="*/ 384 w 1344"/>
                  <a:gd name="T3" fmla="*/ 1 h 472"/>
                  <a:gd name="T4" fmla="*/ 672 w 1344"/>
                  <a:gd name="T5" fmla="*/ 1 h 472"/>
                  <a:gd name="T6" fmla="*/ 1152 w 1344"/>
                  <a:gd name="T7" fmla="*/ 0 h 472"/>
                  <a:gd name="T8" fmla="*/ 1344 w 1344"/>
                  <a:gd name="T9" fmla="*/ 0 h 472"/>
                  <a:gd name="T10" fmla="*/ 0 60000 65536"/>
                  <a:gd name="T11" fmla="*/ 0 60000 65536"/>
                  <a:gd name="T12" fmla="*/ 0 60000 65536"/>
                  <a:gd name="T13" fmla="*/ 0 60000 65536"/>
                  <a:gd name="T14" fmla="*/ 0 60000 65536"/>
                  <a:gd name="T15" fmla="*/ 0 w 1344"/>
                  <a:gd name="T16" fmla="*/ 0 h 472"/>
                  <a:gd name="T17" fmla="*/ 1344 w 1344"/>
                  <a:gd name="T18" fmla="*/ 472 h 472"/>
                </a:gdLst>
                <a:ahLst/>
                <a:cxnLst>
                  <a:cxn ang="T10">
                    <a:pos x="T0" y="T1"/>
                  </a:cxn>
                  <a:cxn ang="T11">
                    <a:pos x="T2" y="T3"/>
                  </a:cxn>
                  <a:cxn ang="T12">
                    <a:pos x="T4" y="T5"/>
                  </a:cxn>
                  <a:cxn ang="T13">
                    <a:pos x="T6" y="T7"/>
                  </a:cxn>
                  <a:cxn ang="T14">
                    <a:pos x="T8" y="T9"/>
                  </a:cxn>
                </a:cxnLst>
                <a:rect l="T15" t="T16" r="T17" b="T18"/>
                <a:pathLst>
                  <a:path w="1344" h="472">
                    <a:moveTo>
                      <a:pt x="0" y="288"/>
                    </a:moveTo>
                    <a:cubicBezTo>
                      <a:pt x="136" y="300"/>
                      <a:pt x="272" y="312"/>
                      <a:pt x="384" y="336"/>
                    </a:cubicBezTo>
                    <a:cubicBezTo>
                      <a:pt x="496" y="360"/>
                      <a:pt x="544" y="472"/>
                      <a:pt x="672" y="432"/>
                    </a:cubicBezTo>
                    <a:cubicBezTo>
                      <a:pt x="800" y="392"/>
                      <a:pt x="1040" y="168"/>
                      <a:pt x="1152" y="96"/>
                    </a:cubicBezTo>
                    <a:cubicBezTo>
                      <a:pt x="1264" y="24"/>
                      <a:pt x="1304" y="12"/>
                      <a:pt x="1344" y="0"/>
                    </a:cubicBezTo>
                  </a:path>
                </a:pathLst>
              </a:custGeom>
              <a:noFill/>
              <a:ln w="9525">
                <a:solidFill>
                  <a:srgbClr val="FF0000"/>
                </a:solidFill>
                <a:round/>
                <a:headEnd/>
                <a:tailEnd/>
              </a:ln>
            </p:spPr>
            <p:txBody>
              <a:bodyPr wrap="none" anchor="ctr"/>
              <a:lstStyle/>
              <a:p>
                <a:endParaRPr lang="en-US" dirty="0"/>
              </a:p>
            </p:txBody>
          </p:sp>
          <p:sp>
            <p:nvSpPr>
              <p:cNvPr id="49" name="Freeform 8"/>
              <p:cNvSpPr>
                <a:spLocks/>
              </p:cNvSpPr>
              <p:nvPr/>
            </p:nvSpPr>
            <p:spPr bwMode="auto">
              <a:xfrm>
                <a:off x="672" y="528"/>
                <a:ext cx="768" cy="240"/>
              </a:xfrm>
              <a:custGeom>
                <a:avLst/>
                <a:gdLst>
                  <a:gd name="T0" fmla="*/ 768 w 768"/>
                  <a:gd name="T1" fmla="*/ 240 h 240"/>
                  <a:gd name="T2" fmla="*/ 336 w 768"/>
                  <a:gd name="T3" fmla="*/ 192 h 240"/>
                  <a:gd name="T4" fmla="*/ 0 w 768"/>
                  <a:gd name="T5" fmla="*/ 0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240"/>
                    </a:moveTo>
                    <a:cubicBezTo>
                      <a:pt x="616" y="236"/>
                      <a:pt x="464" y="232"/>
                      <a:pt x="336" y="192"/>
                    </a:cubicBezTo>
                    <a:cubicBezTo>
                      <a:pt x="208" y="152"/>
                      <a:pt x="56" y="32"/>
                      <a:pt x="0" y="0"/>
                    </a:cubicBezTo>
                  </a:path>
                </a:pathLst>
              </a:custGeom>
              <a:noFill/>
              <a:ln w="28575">
                <a:solidFill>
                  <a:srgbClr val="FF0000"/>
                </a:solidFill>
                <a:round/>
                <a:headEnd/>
                <a:tailEnd/>
              </a:ln>
            </p:spPr>
            <p:txBody>
              <a:bodyPr wrap="none" anchor="ctr"/>
              <a:lstStyle/>
              <a:p>
                <a:endParaRPr lang="en-US" dirty="0"/>
              </a:p>
            </p:txBody>
          </p:sp>
          <p:sp>
            <p:nvSpPr>
              <p:cNvPr id="50" name="Freeform 9"/>
              <p:cNvSpPr>
                <a:spLocks/>
              </p:cNvSpPr>
              <p:nvPr/>
            </p:nvSpPr>
            <p:spPr bwMode="auto">
              <a:xfrm>
                <a:off x="720" y="768"/>
                <a:ext cx="528" cy="144"/>
              </a:xfrm>
              <a:custGeom>
                <a:avLst/>
                <a:gdLst>
                  <a:gd name="T0" fmla="*/ 1177 w 432"/>
                  <a:gd name="T1" fmla="*/ 0 h 144"/>
                  <a:gd name="T2" fmla="*/ 786 w 432"/>
                  <a:gd name="T3" fmla="*/ 96 h 144"/>
                  <a:gd name="T4" fmla="*/ 0 w 432"/>
                  <a:gd name="T5" fmla="*/ 144 h 144"/>
                  <a:gd name="T6" fmla="*/ 0 60000 65536"/>
                  <a:gd name="T7" fmla="*/ 0 60000 65536"/>
                  <a:gd name="T8" fmla="*/ 0 60000 65536"/>
                  <a:gd name="T9" fmla="*/ 0 w 432"/>
                  <a:gd name="T10" fmla="*/ 0 h 144"/>
                  <a:gd name="T11" fmla="*/ 432 w 432"/>
                  <a:gd name="T12" fmla="*/ 144 h 144"/>
                </a:gdLst>
                <a:ahLst/>
                <a:cxnLst>
                  <a:cxn ang="T6">
                    <a:pos x="T0" y="T1"/>
                  </a:cxn>
                  <a:cxn ang="T7">
                    <a:pos x="T2" y="T3"/>
                  </a:cxn>
                  <a:cxn ang="T8">
                    <a:pos x="T4" y="T5"/>
                  </a:cxn>
                </a:cxnLst>
                <a:rect l="T9" t="T10" r="T11" b="T12"/>
                <a:pathLst>
                  <a:path w="432" h="144">
                    <a:moveTo>
                      <a:pt x="432" y="0"/>
                    </a:moveTo>
                    <a:cubicBezTo>
                      <a:pt x="396" y="36"/>
                      <a:pt x="360" y="72"/>
                      <a:pt x="288" y="96"/>
                    </a:cubicBezTo>
                    <a:cubicBezTo>
                      <a:pt x="216" y="120"/>
                      <a:pt x="108" y="132"/>
                      <a:pt x="0" y="144"/>
                    </a:cubicBezTo>
                  </a:path>
                </a:pathLst>
              </a:custGeom>
              <a:noFill/>
              <a:ln w="28575">
                <a:solidFill>
                  <a:srgbClr val="FF0000"/>
                </a:solidFill>
                <a:round/>
                <a:headEnd/>
                <a:tailEnd/>
              </a:ln>
            </p:spPr>
            <p:txBody>
              <a:bodyPr wrap="none" anchor="ctr"/>
              <a:lstStyle/>
              <a:p>
                <a:endParaRPr lang="en-US" dirty="0"/>
              </a:p>
            </p:txBody>
          </p:sp>
          <p:sp>
            <p:nvSpPr>
              <p:cNvPr id="51" name="Freeform 10"/>
              <p:cNvSpPr>
                <a:spLocks/>
              </p:cNvSpPr>
              <p:nvPr/>
            </p:nvSpPr>
            <p:spPr bwMode="auto">
              <a:xfrm>
                <a:off x="816" y="384"/>
                <a:ext cx="432" cy="384"/>
              </a:xfrm>
              <a:custGeom>
                <a:avLst/>
                <a:gdLst>
                  <a:gd name="T0" fmla="*/ 432 w 432"/>
                  <a:gd name="T1" fmla="*/ 384 h 384"/>
                  <a:gd name="T2" fmla="*/ 288 w 432"/>
                  <a:gd name="T3" fmla="*/ 144 h 384"/>
                  <a:gd name="T4" fmla="*/ 0 w 432"/>
                  <a:gd name="T5" fmla="*/ 0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432" y="384"/>
                    </a:moveTo>
                    <a:cubicBezTo>
                      <a:pt x="396" y="296"/>
                      <a:pt x="360" y="208"/>
                      <a:pt x="288" y="144"/>
                    </a:cubicBezTo>
                    <a:cubicBezTo>
                      <a:pt x="216" y="80"/>
                      <a:pt x="48" y="24"/>
                      <a:pt x="0" y="0"/>
                    </a:cubicBezTo>
                  </a:path>
                </a:pathLst>
              </a:custGeom>
              <a:noFill/>
              <a:ln w="28575">
                <a:solidFill>
                  <a:srgbClr val="FF0000"/>
                </a:solidFill>
                <a:round/>
                <a:headEnd/>
                <a:tailEnd/>
              </a:ln>
            </p:spPr>
            <p:txBody>
              <a:bodyPr wrap="none" anchor="ctr"/>
              <a:lstStyle/>
              <a:p>
                <a:endParaRPr lang="en-US" dirty="0"/>
              </a:p>
            </p:txBody>
          </p:sp>
        </p:grpSp>
        <p:sp>
          <p:nvSpPr>
            <p:cNvPr id="9" name="Text Box 11"/>
            <p:cNvSpPr txBox="1">
              <a:spLocks noChangeArrowheads="1"/>
            </p:cNvSpPr>
            <p:nvPr/>
          </p:nvSpPr>
          <p:spPr bwMode="auto">
            <a:xfrm>
              <a:off x="11263270" y="3307132"/>
              <a:ext cx="933161" cy="2071469"/>
            </a:xfrm>
            <a:prstGeom prst="rect">
              <a:avLst/>
            </a:prstGeom>
            <a:noFill/>
            <a:ln w="9525">
              <a:noFill/>
              <a:miter lim="800000"/>
              <a:headEnd/>
              <a:tailEnd/>
            </a:ln>
          </p:spPr>
          <p:txBody>
            <a:bodyPr wrap="none" lIns="192902" tIns="96451" rIns="192902" bIns="96451">
              <a:spAutoFit/>
            </a:bodyPr>
            <a:lstStyle/>
            <a:p>
              <a:endParaRPr lang="en-US" dirty="0">
                <a:solidFill>
                  <a:srgbClr val="FF0000"/>
                </a:solidFill>
              </a:endParaRPr>
            </a:p>
          </p:txBody>
        </p:sp>
        <p:sp>
          <p:nvSpPr>
            <p:cNvPr id="10" name="Line 12"/>
            <p:cNvSpPr>
              <a:spLocks noChangeShapeType="1"/>
            </p:cNvSpPr>
            <p:nvPr/>
          </p:nvSpPr>
          <p:spPr bwMode="auto">
            <a:xfrm flipH="1" flipV="1">
              <a:off x="11803419" y="3037081"/>
              <a:ext cx="2520685" cy="1485283"/>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11" name="Line 13"/>
            <p:cNvSpPr>
              <a:spLocks noChangeShapeType="1"/>
            </p:cNvSpPr>
            <p:nvPr/>
          </p:nvSpPr>
          <p:spPr bwMode="auto">
            <a:xfrm flipH="1" flipV="1">
              <a:off x="11803419" y="3037081"/>
              <a:ext cx="2340636" cy="1215231"/>
            </a:xfrm>
            <a:prstGeom prst="line">
              <a:avLst/>
            </a:prstGeom>
            <a:noFill/>
            <a:ln w="9525">
              <a:solidFill>
                <a:schemeClr val="tx1"/>
              </a:solidFill>
              <a:round/>
              <a:headEnd/>
              <a:tailEnd/>
            </a:ln>
          </p:spPr>
          <p:txBody>
            <a:bodyPr wrap="none" lIns="192902" tIns="96451" rIns="192902" bIns="96451" anchor="ctr"/>
            <a:lstStyle/>
            <a:p>
              <a:endParaRPr lang="en-US" dirty="0"/>
            </a:p>
          </p:txBody>
        </p:sp>
        <p:graphicFrame>
          <p:nvGraphicFramePr>
            <p:cNvPr id="12" name="Object 3"/>
            <p:cNvGraphicFramePr>
              <a:graphicFrameLocks noChangeAspect="1"/>
            </p:cNvGraphicFramePr>
            <p:nvPr/>
          </p:nvGraphicFramePr>
          <p:xfrm>
            <a:off x="12457365" y="7804347"/>
            <a:ext cx="9519019" cy="2304290"/>
          </p:xfrm>
          <a:graphic>
            <a:graphicData uri="http://schemas.openxmlformats.org/presentationml/2006/ole">
              <mc:AlternateContent xmlns:mc="http://schemas.openxmlformats.org/markup-compatibility/2006">
                <mc:Choice xmlns:v="urn:schemas-microsoft-com:vml" Requires="v">
                  <p:oleObj spid="_x0000_s113803" name="Equation" r:id="rId6" imgW="1358640" imgH="393480" progId="Equation.DSMT4">
                    <p:embed/>
                  </p:oleObj>
                </mc:Choice>
                <mc:Fallback>
                  <p:oleObj name="Equation" r:id="rId6" imgW="1358640" imgH="39348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57365" y="7804347"/>
                          <a:ext cx="9519019" cy="230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13" name="Group 54"/>
            <p:cNvGrpSpPr/>
            <p:nvPr/>
          </p:nvGrpSpPr>
          <p:grpSpPr>
            <a:xfrm flipH="1">
              <a:off x="9949889" y="3124902"/>
              <a:ext cx="1701439" cy="1485282"/>
              <a:chOff x="3276600" y="1371600"/>
              <a:chExt cx="1066800" cy="838200"/>
            </a:xfrm>
          </p:grpSpPr>
          <p:sp>
            <p:nvSpPr>
              <p:cNvPr id="45" name="Line 12"/>
              <p:cNvSpPr>
                <a:spLocks noChangeShapeType="1"/>
              </p:cNvSpPr>
              <p:nvPr/>
            </p:nvSpPr>
            <p:spPr bwMode="auto">
              <a:xfrm flipH="1" flipV="1">
                <a:off x="3276600" y="1371600"/>
                <a:ext cx="1066800" cy="838200"/>
              </a:xfrm>
              <a:prstGeom prst="line">
                <a:avLst/>
              </a:prstGeom>
              <a:noFill/>
              <a:ln w="9525">
                <a:solidFill>
                  <a:schemeClr val="tx1"/>
                </a:solidFill>
                <a:round/>
                <a:headEnd/>
                <a:tailEnd/>
              </a:ln>
            </p:spPr>
            <p:txBody>
              <a:bodyPr wrap="none" anchor="ctr"/>
              <a:lstStyle/>
              <a:p>
                <a:endParaRPr lang="en-US" dirty="0"/>
              </a:p>
            </p:txBody>
          </p:sp>
          <p:sp>
            <p:nvSpPr>
              <p:cNvPr id="46" name="Line 13"/>
              <p:cNvSpPr>
                <a:spLocks noChangeShapeType="1"/>
              </p:cNvSpPr>
              <p:nvPr/>
            </p:nvSpPr>
            <p:spPr bwMode="auto">
              <a:xfrm flipH="1" flipV="1">
                <a:off x="3276600" y="1371600"/>
                <a:ext cx="990600" cy="685800"/>
              </a:xfrm>
              <a:prstGeom prst="line">
                <a:avLst/>
              </a:prstGeom>
              <a:noFill/>
              <a:ln w="9525">
                <a:solidFill>
                  <a:schemeClr val="tx1"/>
                </a:solidFill>
                <a:round/>
                <a:headEnd/>
                <a:tailEnd/>
              </a:ln>
            </p:spPr>
            <p:txBody>
              <a:bodyPr wrap="none" anchor="ctr"/>
              <a:lstStyle/>
              <a:p>
                <a:endParaRPr lang="en-US" dirty="0"/>
              </a:p>
            </p:txBody>
          </p:sp>
        </p:grpSp>
        <p:grpSp>
          <p:nvGrpSpPr>
            <p:cNvPr id="14" name="Group 84"/>
            <p:cNvGrpSpPr/>
            <p:nvPr/>
          </p:nvGrpSpPr>
          <p:grpSpPr>
            <a:xfrm>
              <a:off x="4385726" y="7282621"/>
              <a:ext cx="5762377" cy="4554175"/>
              <a:chOff x="0" y="4402301"/>
              <a:chExt cx="5762377" cy="4554175"/>
            </a:xfrm>
          </p:grpSpPr>
          <p:sp>
            <p:nvSpPr>
              <p:cNvPr id="20" name="Line 22"/>
              <p:cNvSpPr>
                <a:spLocks noChangeShapeType="1"/>
              </p:cNvSpPr>
              <p:nvPr/>
            </p:nvSpPr>
            <p:spPr bwMode="auto">
              <a:xfrm flipH="1">
                <a:off x="2736304" y="4708004"/>
                <a:ext cx="1" cy="648071"/>
              </a:xfrm>
              <a:prstGeom prst="line">
                <a:avLst/>
              </a:prstGeom>
              <a:noFill/>
              <a:ln w="9525">
                <a:solidFill>
                  <a:schemeClr val="tx1"/>
                </a:solidFill>
                <a:round/>
                <a:headEnd/>
                <a:tailEnd type="triangle" w="med" len="med"/>
              </a:ln>
            </p:spPr>
            <p:txBody>
              <a:bodyPr lIns="192902" tIns="96451" rIns="192902" bIns="96451"/>
              <a:lstStyle/>
              <a:p>
                <a:endParaRPr lang="en-US" dirty="0"/>
              </a:p>
            </p:txBody>
          </p:sp>
          <p:sp>
            <p:nvSpPr>
              <p:cNvPr id="21" name="Text Box 23"/>
              <p:cNvSpPr txBox="1">
                <a:spLocks noChangeArrowheads="1"/>
              </p:cNvSpPr>
              <p:nvPr/>
            </p:nvSpPr>
            <p:spPr bwMode="auto">
              <a:xfrm>
                <a:off x="2880319" y="4402301"/>
                <a:ext cx="933161" cy="1982256"/>
              </a:xfrm>
              <a:prstGeom prst="rect">
                <a:avLst/>
              </a:prstGeom>
              <a:noFill/>
              <a:ln w="9525">
                <a:noFill/>
                <a:miter lim="800000"/>
                <a:headEnd/>
                <a:tailEnd/>
              </a:ln>
            </p:spPr>
            <p:txBody>
              <a:bodyPr wrap="none" lIns="192902" tIns="96451" rIns="192902" bIns="96451">
                <a:spAutoFit/>
              </a:bodyPr>
              <a:lstStyle/>
              <a:p>
                <a:endParaRPr lang="fr-FR" sz="5400" i="1" dirty="0"/>
              </a:p>
            </p:txBody>
          </p:sp>
          <p:sp>
            <p:nvSpPr>
              <p:cNvPr id="22" name="Line 24"/>
              <p:cNvSpPr>
                <a:spLocks noChangeShapeType="1"/>
              </p:cNvSpPr>
              <p:nvPr/>
            </p:nvSpPr>
            <p:spPr bwMode="auto">
              <a:xfrm>
                <a:off x="433785" y="6614747"/>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23" name="Line 25"/>
              <p:cNvSpPr>
                <a:spLocks noChangeShapeType="1"/>
              </p:cNvSpPr>
              <p:nvPr/>
            </p:nvSpPr>
            <p:spPr bwMode="auto">
              <a:xfrm>
                <a:off x="433785" y="6997320"/>
                <a:ext cx="1024027" cy="0"/>
              </a:xfrm>
              <a:prstGeom prst="line">
                <a:avLst/>
              </a:prstGeom>
              <a:noFill/>
              <a:ln w="57150">
                <a:solidFill>
                  <a:schemeClr val="tx1"/>
                </a:solidFill>
                <a:round/>
                <a:headEnd/>
                <a:tailEnd/>
              </a:ln>
            </p:spPr>
            <p:txBody>
              <a:bodyPr lIns="192902" tIns="96451" rIns="192902" bIns="96451"/>
              <a:lstStyle/>
              <a:p>
                <a:endParaRPr lang="en-US" dirty="0"/>
              </a:p>
            </p:txBody>
          </p:sp>
          <p:sp>
            <p:nvSpPr>
              <p:cNvPr id="24" name="Line 26"/>
              <p:cNvSpPr>
                <a:spLocks noChangeShapeType="1"/>
              </p:cNvSpPr>
              <p:nvPr/>
            </p:nvSpPr>
            <p:spPr bwMode="auto">
              <a:xfrm>
                <a:off x="943922"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25" name="Line 27"/>
              <p:cNvSpPr>
                <a:spLocks noChangeShapeType="1"/>
              </p:cNvSpPr>
              <p:nvPr/>
            </p:nvSpPr>
            <p:spPr bwMode="auto">
              <a:xfrm>
                <a:off x="2478088" y="4699072"/>
                <a:ext cx="0" cy="894545"/>
              </a:xfrm>
              <a:prstGeom prst="line">
                <a:avLst/>
              </a:prstGeom>
              <a:noFill/>
              <a:ln w="9525">
                <a:solidFill>
                  <a:schemeClr val="tx1"/>
                </a:solidFill>
                <a:round/>
                <a:headEnd/>
                <a:tailEnd/>
              </a:ln>
            </p:spPr>
            <p:txBody>
              <a:bodyPr lIns="192902" tIns="96451" rIns="192902" bIns="96451"/>
              <a:lstStyle/>
              <a:p>
                <a:endParaRPr lang="en-US" dirty="0"/>
              </a:p>
            </p:txBody>
          </p:sp>
          <p:sp>
            <p:nvSpPr>
              <p:cNvPr id="26" name="Line 28"/>
              <p:cNvSpPr>
                <a:spLocks noChangeShapeType="1"/>
              </p:cNvSpPr>
              <p:nvPr/>
            </p:nvSpPr>
            <p:spPr bwMode="auto">
              <a:xfrm>
                <a:off x="3498365" y="5593616"/>
                <a:ext cx="0" cy="1021131"/>
              </a:xfrm>
              <a:prstGeom prst="line">
                <a:avLst/>
              </a:prstGeom>
              <a:noFill/>
              <a:ln w="9525">
                <a:solidFill>
                  <a:schemeClr val="tx1"/>
                </a:solidFill>
                <a:round/>
                <a:headEnd/>
                <a:tailEnd/>
              </a:ln>
            </p:spPr>
            <p:txBody>
              <a:bodyPr lIns="192902" tIns="96451" rIns="192902" bIns="96451"/>
              <a:lstStyle/>
              <a:p>
                <a:endParaRPr lang="en-US" dirty="0"/>
              </a:p>
            </p:txBody>
          </p:sp>
          <p:sp>
            <p:nvSpPr>
              <p:cNvPr id="27" name="Line 29"/>
              <p:cNvSpPr>
                <a:spLocks noChangeShapeType="1"/>
              </p:cNvSpPr>
              <p:nvPr/>
            </p:nvSpPr>
            <p:spPr bwMode="auto">
              <a:xfrm>
                <a:off x="943922" y="6997321"/>
                <a:ext cx="0" cy="1021133"/>
              </a:xfrm>
              <a:prstGeom prst="line">
                <a:avLst/>
              </a:prstGeom>
              <a:noFill/>
              <a:ln w="9525">
                <a:solidFill>
                  <a:schemeClr val="tx1"/>
                </a:solidFill>
                <a:round/>
                <a:headEnd/>
                <a:tailEnd/>
              </a:ln>
            </p:spPr>
            <p:txBody>
              <a:bodyPr lIns="192902" tIns="96451" rIns="192902" bIns="96451"/>
              <a:lstStyle/>
              <a:p>
                <a:endParaRPr lang="en-US" dirty="0"/>
              </a:p>
            </p:txBody>
          </p:sp>
          <p:sp>
            <p:nvSpPr>
              <p:cNvPr id="28" name="Line 30"/>
              <p:cNvSpPr>
                <a:spLocks noChangeShapeType="1"/>
              </p:cNvSpPr>
              <p:nvPr/>
            </p:nvSpPr>
            <p:spPr bwMode="auto">
              <a:xfrm>
                <a:off x="3497840" y="7507446"/>
                <a:ext cx="527" cy="511007"/>
              </a:xfrm>
              <a:prstGeom prst="line">
                <a:avLst/>
              </a:prstGeom>
              <a:noFill/>
              <a:ln w="9525">
                <a:solidFill>
                  <a:schemeClr val="tx1"/>
                </a:solidFill>
                <a:round/>
                <a:headEnd/>
                <a:tailEnd/>
              </a:ln>
            </p:spPr>
            <p:txBody>
              <a:bodyPr lIns="192902" tIns="96451" rIns="192902" bIns="96451"/>
              <a:lstStyle/>
              <a:p>
                <a:endParaRPr lang="en-US" dirty="0"/>
              </a:p>
            </p:txBody>
          </p:sp>
          <p:sp>
            <p:nvSpPr>
              <p:cNvPr id="29" name="Rectangle 31"/>
              <p:cNvSpPr>
                <a:spLocks noChangeArrowheads="1"/>
              </p:cNvSpPr>
              <p:nvPr/>
            </p:nvSpPr>
            <p:spPr bwMode="auto">
              <a:xfrm>
                <a:off x="3329572" y="5976277"/>
                <a:ext cx="337592" cy="894545"/>
              </a:xfrm>
              <a:prstGeom prst="rect">
                <a:avLst/>
              </a:prstGeom>
              <a:solidFill>
                <a:schemeClr val="tx2"/>
              </a:solidFill>
              <a:ln w="9525">
                <a:solidFill>
                  <a:schemeClr val="tx1"/>
                </a:solidFill>
                <a:miter lim="800000"/>
                <a:headEnd/>
                <a:tailEnd/>
              </a:ln>
            </p:spPr>
            <p:txBody>
              <a:bodyPr wrap="none" lIns="192902" tIns="96451" rIns="192902" bIns="96451" anchor="ctr"/>
              <a:lstStyle/>
              <a:p>
                <a:endParaRPr lang="en-US" dirty="0"/>
              </a:p>
            </p:txBody>
          </p:sp>
          <p:sp>
            <p:nvSpPr>
              <p:cNvPr id="30" name="Line 32"/>
              <p:cNvSpPr>
                <a:spLocks noChangeShapeType="1"/>
              </p:cNvSpPr>
              <p:nvPr/>
            </p:nvSpPr>
            <p:spPr bwMode="auto">
              <a:xfrm>
                <a:off x="943923" y="5593616"/>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31" name="Line 33"/>
              <p:cNvSpPr>
                <a:spLocks noChangeShapeType="1"/>
              </p:cNvSpPr>
              <p:nvPr/>
            </p:nvSpPr>
            <p:spPr bwMode="auto">
              <a:xfrm>
                <a:off x="943923" y="8018453"/>
                <a:ext cx="2554443" cy="0"/>
              </a:xfrm>
              <a:prstGeom prst="line">
                <a:avLst/>
              </a:prstGeom>
              <a:noFill/>
              <a:ln w="9525">
                <a:solidFill>
                  <a:schemeClr val="tx1"/>
                </a:solidFill>
                <a:round/>
                <a:headEnd/>
                <a:tailEnd/>
              </a:ln>
            </p:spPr>
            <p:txBody>
              <a:bodyPr lIns="192902" tIns="96451" rIns="192902" bIns="96451"/>
              <a:lstStyle/>
              <a:p>
                <a:endParaRPr lang="en-US" dirty="0"/>
              </a:p>
            </p:txBody>
          </p:sp>
          <p:sp>
            <p:nvSpPr>
              <p:cNvPr id="32" name="Line 34"/>
              <p:cNvSpPr>
                <a:spLocks noChangeShapeType="1"/>
              </p:cNvSpPr>
              <p:nvPr/>
            </p:nvSpPr>
            <p:spPr bwMode="auto">
              <a:xfrm>
                <a:off x="2136746" y="8018452"/>
                <a:ext cx="0" cy="382573"/>
              </a:xfrm>
              <a:prstGeom prst="line">
                <a:avLst/>
              </a:prstGeom>
              <a:noFill/>
              <a:ln w="9525">
                <a:solidFill>
                  <a:schemeClr val="tx1"/>
                </a:solidFill>
                <a:round/>
                <a:headEnd/>
                <a:tailEnd/>
              </a:ln>
            </p:spPr>
            <p:txBody>
              <a:bodyPr lIns="192902" tIns="96451" rIns="192902" bIns="96451"/>
              <a:lstStyle/>
              <a:p>
                <a:endParaRPr lang="en-US" dirty="0"/>
              </a:p>
            </p:txBody>
          </p:sp>
          <p:sp>
            <p:nvSpPr>
              <p:cNvPr id="33" name="Line 35"/>
              <p:cNvSpPr>
                <a:spLocks noChangeShapeType="1"/>
              </p:cNvSpPr>
              <p:nvPr/>
            </p:nvSpPr>
            <p:spPr bwMode="auto">
              <a:xfrm>
                <a:off x="1457810" y="8401025"/>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34" name="Line 36"/>
              <p:cNvSpPr>
                <a:spLocks noChangeShapeType="1"/>
              </p:cNvSpPr>
              <p:nvPr/>
            </p:nvSpPr>
            <p:spPr bwMode="auto">
              <a:xfrm>
                <a:off x="1795403" y="8527611"/>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35" name="Line 41"/>
              <p:cNvSpPr>
                <a:spLocks noChangeShapeType="1"/>
              </p:cNvSpPr>
              <p:nvPr/>
            </p:nvSpPr>
            <p:spPr bwMode="auto">
              <a:xfrm>
                <a:off x="3498366" y="5593616"/>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36" name="Line 42"/>
              <p:cNvSpPr>
                <a:spLocks noChangeShapeType="1"/>
              </p:cNvSpPr>
              <p:nvPr/>
            </p:nvSpPr>
            <p:spPr bwMode="auto">
              <a:xfrm>
                <a:off x="3498366" y="8018453"/>
                <a:ext cx="1699213" cy="0"/>
              </a:xfrm>
              <a:prstGeom prst="line">
                <a:avLst/>
              </a:prstGeom>
              <a:noFill/>
              <a:ln w="9525">
                <a:solidFill>
                  <a:schemeClr val="tx1"/>
                </a:solidFill>
                <a:prstDash val="dash"/>
                <a:round/>
                <a:headEnd/>
                <a:tailEnd/>
              </a:ln>
            </p:spPr>
            <p:txBody>
              <a:bodyPr lIns="192902" tIns="96451" rIns="192902" bIns="96451"/>
              <a:lstStyle/>
              <a:p>
                <a:endParaRPr lang="en-US" dirty="0"/>
              </a:p>
            </p:txBody>
          </p:sp>
          <p:sp>
            <p:nvSpPr>
              <p:cNvPr id="37" name="Line 49"/>
              <p:cNvSpPr>
                <a:spLocks noChangeShapeType="1"/>
              </p:cNvSpPr>
              <p:nvPr/>
            </p:nvSpPr>
            <p:spPr bwMode="auto">
              <a:xfrm>
                <a:off x="5028782" y="5593616"/>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sp>
            <p:nvSpPr>
              <p:cNvPr id="38" name="Text Box 50"/>
              <p:cNvSpPr txBox="1">
                <a:spLocks noChangeArrowheads="1"/>
              </p:cNvSpPr>
              <p:nvPr/>
            </p:nvSpPr>
            <p:spPr bwMode="auto">
              <a:xfrm>
                <a:off x="4574910" y="6268745"/>
                <a:ext cx="933161" cy="2071469"/>
              </a:xfrm>
              <a:prstGeom prst="rect">
                <a:avLst/>
              </a:prstGeom>
              <a:noFill/>
              <a:ln w="9525">
                <a:noFill/>
                <a:miter lim="800000"/>
                <a:headEnd/>
                <a:tailEnd/>
              </a:ln>
            </p:spPr>
            <p:txBody>
              <a:bodyPr wrap="none" lIns="192902" tIns="96451" rIns="192902" bIns="96451">
                <a:spAutoFit/>
              </a:bodyPr>
              <a:lstStyle/>
              <a:p>
                <a:endParaRPr lang="fr-FR" dirty="0"/>
              </a:p>
            </p:txBody>
          </p:sp>
          <p:sp>
            <p:nvSpPr>
              <p:cNvPr id="39" name="Line 30"/>
              <p:cNvSpPr>
                <a:spLocks noChangeShapeType="1"/>
              </p:cNvSpPr>
              <p:nvPr/>
            </p:nvSpPr>
            <p:spPr bwMode="auto">
              <a:xfrm>
                <a:off x="3497841" y="6869458"/>
                <a:ext cx="0" cy="510390"/>
              </a:xfrm>
              <a:prstGeom prst="line">
                <a:avLst/>
              </a:prstGeom>
              <a:noFill/>
              <a:ln w="9525">
                <a:solidFill>
                  <a:schemeClr val="tx1"/>
                </a:solidFill>
                <a:round/>
                <a:headEnd/>
                <a:tailEnd/>
              </a:ln>
            </p:spPr>
            <p:txBody>
              <a:bodyPr lIns="192902" tIns="96451" rIns="192902" bIns="96451"/>
              <a:lstStyle/>
              <a:p>
                <a:endParaRPr lang="en-US" dirty="0"/>
              </a:p>
            </p:txBody>
          </p:sp>
          <p:sp>
            <p:nvSpPr>
              <p:cNvPr id="40" name="Line 35"/>
              <p:cNvSpPr>
                <a:spLocks noChangeShapeType="1"/>
              </p:cNvSpPr>
              <p:nvPr/>
            </p:nvSpPr>
            <p:spPr bwMode="auto">
              <a:xfrm>
                <a:off x="2819195" y="7380860"/>
                <a:ext cx="1189075" cy="0"/>
              </a:xfrm>
              <a:prstGeom prst="line">
                <a:avLst/>
              </a:prstGeom>
              <a:noFill/>
              <a:ln w="9525">
                <a:solidFill>
                  <a:schemeClr val="tx1"/>
                </a:solidFill>
                <a:round/>
                <a:headEnd/>
                <a:tailEnd/>
              </a:ln>
            </p:spPr>
            <p:txBody>
              <a:bodyPr lIns="192902" tIns="96451" rIns="192902" bIns="96451"/>
              <a:lstStyle/>
              <a:p>
                <a:endParaRPr lang="en-US" dirty="0"/>
              </a:p>
            </p:txBody>
          </p:sp>
          <p:sp>
            <p:nvSpPr>
              <p:cNvPr id="41" name="Line 36"/>
              <p:cNvSpPr>
                <a:spLocks noChangeShapeType="1"/>
              </p:cNvSpPr>
              <p:nvPr/>
            </p:nvSpPr>
            <p:spPr bwMode="auto">
              <a:xfrm>
                <a:off x="3156789" y="7507446"/>
                <a:ext cx="682686" cy="0"/>
              </a:xfrm>
              <a:prstGeom prst="line">
                <a:avLst/>
              </a:prstGeom>
              <a:noFill/>
              <a:ln w="9525">
                <a:solidFill>
                  <a:schemeClr val="tx1"/>
                </a:solidFill>
                <a:round/>
                <a:headEnd/>
                <a:tailEnd/>
              </a:ln>
            </p:spPr>
            <p:txBody>
              <a:bodyPr lIns="192902" tIns="96451" rIns="192902" bIns="96451"/>
              <a:lstStyle/>
              <a:p>
                <a:endParaRPr lang="en-US" dirty="0"/>
              </a:p>
            </p:txBody>
          </p:sp>
          <p:sp>
            <p:nvSpPr>
              <p:cNvPr id="42" name="Line 36"/>
              <p:cNvSpPr>
                <a:spLocks noChangeShapeType="1"/>
              </p:cNvSpPr>
              <p:nvPr/>
            </p:nvSpPr>
            <p:spPr bwMode="auto">
              <a:xfrm>
                <a:off x="1966543" y="8655824"/>
                <a:ext cx="321475" cy="0"/>
              </a:xfrm>
              <a:prstGeom prst="line">
                <a:avLst/>
              </a:prstGeom>
              <a:noFill/>
              <a:ln w="9525">
                <a:solidFill>
                  <a:schemeClr val="tx1"/>
                </a:solidFill>
                <a:round/>
                <a:headEnd/>
                <a:tailEnd/>
              </a:ln>
            </p:spPr>
            <p:txBody>
              <a:bodyPr lIns="192902" tIns="96451" rIns="192902" bIns="96451"/>
              <a:lstStyle/>
              <a:p>
                <a:endParaRPr lang="en-US" dirty="0"/>
              </a:p>
            </p:txBody>
          </p:sp>
          <p:sp>
            <p:nvSpPr>
              <p:cNvPr id="43" name="Rounded Rectangle 42"/>
              <p:cNvSpPr/>
              <p:nvPr/>
            </p:nvSpPr>
            <p:spPr bwMode="auto">
              <a:xfrm>
                <a:off x="0" y="4563988"/>
                <a:ext cx="5762377" cy="439248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44" name="Line 49"/>
              <p:cNvSpPr>
                <a:spLocks noChangeShapeType="1"/>
              </p:cNvSpPr>
              <p:nvPr/>
            </p:nvSpPr>
            <p:spPr bwMode="auto">
              <a:xfrm flipV="1">
                <a:off x="5060965" y="7228284"/>
                <a:ext cx="0" cy="765146"/>
              </a:xfrm>
              <a:prstGeom prst="line">
                <a:avLst/>
              </a:prstGeom>
              <a:noFill/>
              <a:ln w="9525">
                <a:solidFill>
                  <a:schemeClr val="tx1"/>
                </a:solidFill>
                <a:round/>
                <a:headEnd type="triangle" w="med" len="med"/>
                <a:tailEnd/>
              </a:ln>
            </p:spPr>
            <p:txBody>
              <a:bodyPr lIns="192902" tIns="96451" rIns="192902" bIns="96451"/>
              <a:lstStyle/>
              <a:p>
                <a:endParaRPr lang="en-US" dirty="0"/>
              </a:p>
            </p:txBody>
          </p:sp>
        </p:grpSp>
        <p:sp>
          <p:nvSpPr>
            <p:cNvPr id="15" name="Rounded Rectangle 14"/>
            <p:cNvSpPr/>
            <p:nvPr/>
          </p:nvSpPr>
          <p:spPr bwMode="auto">
            <a:xfrm>
              <a:off x="7915855" y="1539652"/>
              <a:ext cx="7704856" cy="410445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6" name="Rounded Rectangle 15"/>
            <p:cNvSpPr/>
            <p:nvPr/>
          </p:nvSpPr>
          <p:spPr bwMode="auto">
            <a:xfrm>
              <a:off x="12164326" y="7660331"/>
              <a:ext cx="9812058" cy="410445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cxnSp>
          <p:nvCxnSpPr>
            <p:cNvPr id="17" name="Straight Arrow Connector 16"/>
            <p:cNvCxnSpPr/>
            <p:nvPr/>
          </p:nvCxnSpPr>
          <p:spPr bwMode="auto">
            <a:xfrm flipV="1">
              <a:off x="9644047" y="5860132"/>
              <a:ext cx="1512168" cy="1296144"/>
            </a:xfrm>
            <a:prstGeom prst="straightConnector1">
              <a:avLst/>
            </a:prstGeom>
            <a:solidFill>
              <a:schemeClr val="accent1"/>
            </a:solidFill>
            <a:ln w="76200" cap="flat" cmpd="sng" algn="ctr">
              <a:solidFill>
                <a:schemeClr val="accent2"/>
              </a:solidFill>
              <a:prstDash val="solid"/>
              <a:round/>
              <a:headEnd type="arrow"/>
              <a:tailEnd type="arrow"/>
            </a:ln>
            <a:effectLst/>
          </p:spPr>
        </p:cxnSp>
        <p:cxnSp>
          <p:nvCxnSpPr>
            <p:cNvPr id="18" name="Straight Arrow Connector 17"/>
            <p:cNvCxnSpPr/>
            <p:nvPr/>
          </p:nvCxnSpPr>
          <p:spPr bwMode="auto">
            <a:xfrm flipH="1" flipV="1">
              <a:off x="11732279" y="5932140"/>
              <a:ext cx="936104" cy="1368152"/>
            </a:xfrm>
            <a:prstGeom prst="straightConnector1">
              <a:avLst/>
            </a:prstGeom>
            <a:solidFill>
              <a:schemeClr val="accent1"/>
            </a:solidFill>
            <a:ln w="76200" cap="flat" cmpd="sng" algn="ctr">
              <a:solidFill>
                <a:schemeClr val="accent2"/>
              </a:solidFill>
              <a:prstDash val="solid"/>
              <a:round/>
              <a:headEnd type="arrow"/>
              <a:tailEnd type="arrow"/>
            </a:ln>
            <a:effectLst/>
          </p:spPr>
        </p:cxnSp>
        <p:cxnSp>
          <p:nvCxnSpPr>
            <p:cNvPr id="19" name="Straight Arrow Connector 18"/>
            <p:cNvCxnSpPr/>
            <p:nvPr/>
          </p:nvCxnSpPr>
          <p:spPr bwMode="auto">
            <a:xfrm flipH="1">
              <a:off x="10292119" y="7804348"/>
              <a:ext cx="1872208" cy="0"/>
            </a:xfrm>
            <a:prstGeom prst="straightConnector1">
              <a:avLst/>
            </a:prstGeom>
            <a:solidFill>
              <a:schemeClr val="accent1"/>
            </a:solidFill>
            <a:ln w="76200" cap="flat" cmpd="sng" algn="ctr">
              <a:solidFill>
                <a:schemeClr val="accent2"/>
              </a:solidFill>
              <a:prstDash val="solid"/>
              <a:round/>
              <a:headEnd type="arrow"/>
              <a:tailEnd type="arrow"/>
            </a:ln>
            <a:effectLst/>
          </p:spPr>
        </p:cxnSp>
      </p:grpSp>
      <p:graphicFrame>
        <p:nvGraphicFramePr>
          <p:cNvPr id="53" name="Object 2"/>
          <p:cNvGraphicFramePr>
            <a:graphicFrameLocks noChangeAspect="1"/>
          </p:cNvGraphicFramePr>
          <p:nvPr/>
        </p:nvGraphicFramePr>
        <p:xfrm>
          <a:off x="14150802" y="8175498"/>
          <a:ext cx="515649" cy="714866"/>
        </p:xfrm>
        <a:graphic>
          <a:graphicData uri="http://schemas.openxmlformats.org/presentationml/2006/ole">
            <mc:AlternateContent xmlns:mc="http://schemas.openxmlformats.org/markup-compatibility/2006">
              <mc:Choice xmlns:v="urn:schemas-microsoft-com:vml" Requires="v">
                <p:oleObj spid="_x0000_s113804" name="Equation" r:id="rId8" imgW="164880" imgH="228600" progId="Equation.DSMT4">
                  <p:embed/>
                </p:oleObj>
              </mc:Choice>
              <mc:Fallback>
                <p:oleObj name="Equation" r:id="rId8" imgW="164880" imgH="228600" progId="Equation.DSMT4">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50802" y="8175498"/>
                        <a:ext cx="515649" cy="714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cxnSp>
        <p:nvCxnSpPr>
          <p:cNvPr id="55" name="Straight Arrow Connector 54"/>
          <p:cNvCxnSpPr/>
          <p:nvPr/>
        </p:nvCxnSpPr>
        <p:spPr>
          <a:xfrm flipV="1">
            <a:off x="13317263" y="8175498"/>
            <a:ext cx="554819" cy="4773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56" name="Object 3"/>
          <p:cNvGraphicFramePr>
            <a:graphicFrameLocks noChangeAspect="1"/>
          </p:cNvGraphicFramePr>
          <p:nvPr/>
        </p:nvGraphicFramePr>
        <p:xfrm>
          <a:off x="15974574" y="8864626"/>
          <a:ext cx="4599426" cy="885825"/>
        </p:xfrm>
        <a:graphic>
          <a:graphicData uri="http://schemas.openxmlformats.org/presentationml/2006/ole">
            <mc:AlternateContent xmlns:mc="http://schemas.openxmlformats.org/markup-compatibility/2006">
              <mc:Choice xmlns:v="urn:schemas-microsoft-com:vml" Requires="v">
                <p:oleObj spid="_x0000_s113805" name="Equation" r:id="rId10" imgW="1371600" imgH="228600" progId="Equation.DSMT4">
                  <p:embed/>
                </p:oleObj>
              </mc:Choice>
              <mc:Fallback>
                <p:oleObj name="Equation" r:id="rId10" imgW="1371600" imgH="228600" progId="Equation.DSMT4">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74574" y="8864626"/>
                        <a:ext cx="4599426"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7" name="TextBox 56"/>
          <p:cNvSpPr txBox="1"/>
          <p:nvPr/>
        </p:nvSpPr>
        <p:spPr>
          <a:xfrm>
            <a:off x="457200" y="8473521"/>
            <a:ext cx="10759677" cy="1846659"/>
          </a:xfrm>
          <a:prstGeom prst="rect">
            <a:avLst/>
          </a:prstGeom>
          <a:noFill/>
        </p:spPr>
        <p:txBody>
          <a:bodyPr wrap="none" rtlCol="0">
            <a:spAutoFit/>
          </a:bodyPr>
          <a:lstStyle/>
          <a:p>
            <a:r>
              <a:rPr lang="en-US" dirty="0">
                <a:solidFill>
                  <a:srgbClr val="FF0000"/>
                </a:solidFill>
              </a:rPr>
              <a:t>Can we compare neuron models</a:t>
            </a:r>
          </a:p>
          <a:p>
            <a:r>
              <a:rPr lang="en-US" dirty="0">
                <a:solidFill>
                  <a:srgbClr val="FF0000"/>
                </a:solidFill>
              </a:rPr>
              <a:t>     with experimental data?</a:t>
            </a:r>
          </a:p>
        </p:txBody>
      </p:sp>
      <p:graphicFrame>
        <p:nvGraphicFramePr>
          <p:cNvPr id="58" name="Object 2"/>
          <p:cNvGraphicFramePr>
            <a:graphicFrameLocks noChangeAspect="1"/>
          </p:cNvGraphicFramePr>
          <p:nvPr/>
        </p:nvGraphicFramePr>
        <p:xfrm>
          <a:off x="13952538" y="5057775"/>
          <a:ext cx="969962" cy="719138"/>
        </p:xfrm>
        <a:graphic>
          <a:graphicData uri="http://schemas.openxmlformats.org/presentationml/2006/ole">
            <mc:AlternateContent xmlns:mc="http://schemas.openxmlformats.org/markup-compatibility/2006">
              <mc:Choice xmlns:v="urn:schemas-microsoft-com:vml" Requires="v">
                <p:oleObj spid="_x0000_s113806" name="Equation" r:id="rId12" imgW="279360" imgH="203040" progId="Equation.DSMT4">
                  <p:embed/>
                </p:oleObj>
              </mc:Choice>
              <mc:Fallback>
                <p:oleObj name="Equation" r:id="rId12" imgW="279360" imgH="203040" progId="Equation.DSMT4">
                  <p:embed/>
                  <p:pic>
                    <p:nvPicPr>
                      <p:cNvPr id="0"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952538" y="5057775"/>
                        <a:ext cx="969962"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27598"/>
            <a:ext cx="21559453" cy="1473200"/>
          </a:xfrm>
          <a:prstGeom prst="rect">
            <a:avLst/>
          </a:prstGeom>
        </p:spPr>
        <p:txBody>
          <a:bodyPr vert="horz" wrap="square" numCol="1" anchor="t" anchorCtr="0" compatLnSpc="1">
            <a:prstTxWarp prst="textNoShape">
              <a:avLst/>
            </a:prstTxWarp>
          </a:bodyPr>
          <a:lstStyle/>
          <a:p>
            <a:pPr>
              <a:spcAft>
                <a:spcPts val="2838"/>
              </a:spcAft>
              <a:defRPr/>
            </a:pPr>
            <a:r>
              <a:rPr lang="en-US" sz="5400" dirty="0">
                <a:latin typeface="Impact" charset="0"/>
                <a:cs typeface="Impact" charset="0"/>
              </a:rPr>
              <a:t>Neuronal Dynamics – </a:t>
            </a:r>
            <a:r>
              <a:rPr lang="en-US" dirty="0">
                <a:solidFill>
                  <a:srgbClr val="FF0000"/>
                </a:solidFill>
                <a:latin typeface="Impact" charset="0"/>
                <a:cs typeface="Impact" charset="0"/>
              </a:rPr>
              <a:t>1.5.How good are integrate-and-fire models?</a:t>
            </a:r>
          </a:p>
        </p:txBody>
      </p:sp>
      <p:cxnSp>
        <p:nvCxnSpPr>
          <p:cNvPr id="5" name="Straight Connector 4"/>
          <p:cNvCxnSpPr/>
          <p:nvPr/>
        </p:nvCxnSpPr>
        <p:spPr>
          <a:xfrm>
            <a:off x="-215313" y="1508294"/>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12642" name="Picture 2"/>
          <p:cNvPicPr>
            <a:picLocks noChangeAspect="1" noChangeArrowheads="1"/>
          </p:cNvPicPr>
          <p:nvPr/>
        </p:nvPicPr>
        <p:blipFill>
          <a:blip r:embed="rId3"/>
          <a:srcRect/>
          <a:stretch>
            <a:fillRect/>
          </a:stretch>
        </p:blipFill>
        <p:spPr bwMode="auto">
          <a:xfrm>
            <a:off x="10302629" y="2430379"/>
            <a:ext cx="10362904" cy="5511884"/>
          </a:xfrm>
          <a:prstGeom prst="rect">
            <a:avLst/>
          </a:prstGeom>
          <a:noFill/>
          <a:ln w="9525">
            <a:noFill/>
            <a:miter lim="800000"/>
            <a:headEnd/>
            <a:tailEnd/>
          </a:ln>
        </p:spPr>
      </p:pic>
      <p:sp>
        <p:nvSpPr>
          <p:cNvPr id="6" name="Rectangle 5"/>
          <p:cNvSpPr/>
          <p:nvPr/>
        </p:nvSpPr>
        <p:spPr>
          <a:xfrm>
            <a:off x="15761327" y="4572000"/>
            <a:ext cx="2719137" cy="29597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18480464" y="2430379"/>
            <a:ext cx="2719137" cy="582328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609600" y="8625921"/>
            <a:ext cx="10759677" cy="1846659"/>
          </a:xfrm>
          <a:prstGeom prst="rect">
            <a:avLst/>
          </a:prstGeom>
          <a:noFill/>
        </p:spPr>
        <p:txBody>
          <a:bodyPr wrap="none" rtlCol="0">
            <a:spAutoFit/>
          </a:bodyPr>
          <a:lstStyle/>
          <a:p>
            <a:r>
              <a:rPr lang="en-US" dirty="0">
                <a:solidFill>
                  <a:srgbClr val="FF0000"/>
                </a:solidFill>
              </a:rPr>
              <a:t>Can we compare neuron models</a:t>
            </a:r>
          </a:p>
          <a:p>
            <a:r>
              <a:rPr lang="en-US" dirty="0">
                <a:solidFill>
                  <a:srgbClr val="FF0000"/>
                </a:solidFill>
              </a:rPr>
              <a:t>     with experimental data?</a:t>
            </a:r>
          </a:p>
        </p:txBody>
      </p:sp>
      <p:sp>
        <p:nvSpPr>
          <p:cNvPr id="9" name="TextBox 8"/>
          <p:cNvSpPr txBox="1"/>
          <p:nvPr/>
        </p:nvSpPr>
        <p:spPr>
          <a:xfrm>
            <a:off x="609600" y="5685109"/>
            <a:ext cx="10152138" cy="969496"/>
          </a:xfrm>
          <a:prstGeom prst="rect">
            <a:avLst/>
          </a:prstGeom>
          <a:noFill/>
        </p:spPr>
        <p:txBody>
          <a:bodyPr wrap="none" rtlCol="0">
            <a:spAutoFit/>
          </a:bodyPr>
          <a:lstStyle/>
          <a:p>
            <a:r>
              <a:rPr lang="en-US" dirty="0">
                <a:solidFill>
                  <a:srgbClr val="FF0000"/>
                </a:solidFill>
              </a:rPr>
              <a:t>What is a good neuron model?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27598"/>
            <a:ext cx="21559453" cy="1473200"/>
          </a:xfrm>
          <a:prstGeom prst="rect">
            <a:avLst/>
          </a:prstGeom>
        </p:spPr>
        <p:txBody>
          <a:bodyPr vert="horz" wrap="square" numCol="1" anchor="t" anchorCtr="0" compatLnSpc="1">
            <a:prstTxWarp prst="textNoShape">
              <a:avLst/>
            </a:prstTxWarp>
          </a:bodyPr>
          <a:lstStyle/>
          <a:p>
            <a:pPr>
              <a:spcAft>
                <a:spcPts val="2838"/>
              </a:spcAft>
              <a:defRPr/>
            </a:pPr>
            <a:r>
              <a:rPr lang="en-US" sz="5400" dirty="0">
                <a:latin typeface="Impact" charset="0"/>
                <a:cs typeface="Impact" charset="0"/>
              </a:rPr>
              <a:t>Neuronal Dynamics – </a:t>
            </a:r>
            <a:r>
              <a:rPr lang="en-US" dirty="0">
                <a:solidFill>
                  <a:srgbClr val="FF0000"/>
                </a:solidFill>
                <a:latin typeface="Impact" charset="0"/>
                <a:cs typeface="Impact" charset="0"/>
              </a:rPr>
              <a:t>1.5.How good are integrate-and-fire models?</a:t>
            </a:r>
          </a:p>
        </p:txBody>
      </p:sp>
      <p:cxnSp>
        <p:nvCxnSpPr>
          <p:cNvPr id="5" name="Straight Connector 4"/>
          <p:cNvCxnSpPr/>
          <p:nvPr/>
        </p:nvCxnSpPr>
        <p:spPr>
          <a:xfrm>
            <a:off x="-215313" y="1508294"/>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6" name="Picture 39" descr="A0-sptrainlong"/>
          <p:cNvPicPr>
            <a:picLocks noChangeAspect="1" noChangeArrowheads="1"/>
          </p:cNvPicPr>
          <p:nvPr/>
        </p:nvPicPr>
        <p:blipFill>
          <a:blip r:embed="rId4" cstate="print"/>
          <a:srcRect/>
          <a:stretch>
            <a:fillRect/>
          </a:stretch>
        </p:blipFill>
        <p:spPr bwMode="auto">
          <a:xfrm>
            <a:off x="11959806" y="2513391"/>
            <a:ext cx="6055967" cy="4748045"/>
          </a:xfrm>
          <a:prstGeom prst="rect">
            <a:avLst/>
          </a:prstGeom>
          <a:noFill/>
          <a:ln w="9525">
            <a:noFill/>
            <a:miter lim="800000"/>
            <a:headEnd/>
            <a:tailEnd/>
          </a:ln>
        </p:spPr>
      </p:pic>
      <p:pic>
        <p:nvPicPr>
          <p:cNvPr id="7" name="Picture 42" descr="A0-sptrainlong"/>
          <p:cNvPicPr>
            <a:picLocks noChangeAspect="1" noChangeArrowheads="1"/>
          </p:cNvPicPr>
          <p:nvPr/>
        </p:nvPicPr>
        <p:blipFill>
          <a:blip r:embed="rId4" cstate="print"/>
          <a:srcRect/>
          <a:stretch>
            <a:fillRect/>
          </a:stretch>
        </p:blipFill>
        <p:spPr bwMode="auto">
          <a:xfrm>
            <a:off x="11939288" y="6682165"/>
            <a:ext cx="6055967" cy="4748045"/>
          </a:xfrm>
          <a:prstGeom prst="rect">
            <a:avLst/>
          </a:prstGeom>
          <a:noFill/>
          <a:ln w="9525">
            <a:noFill/>
            <a:miter lim="800000"/>
            <a:headEnd/>
            <a:tailEnd/>
          </a:ln>
        </p:spPr>
      </p:pic>
      <p:sp>
        <p:nvSpPr>
          <p:cNvPr id="8" name="Line 43"/>
          <p:cNvSpPr>
            <a:spLocks noChangeShapeType="1"/>
          </p:cNvSpPr>
          <p:nvPr/>
        </p:nvSpPr>
        <p:spPr bwMode="auto">
          <a:xfrm>
            <a:off x="14173200" y="2070477"/>
            <a:ext cx="0" cy="11371761"/>
          </a:xfrm>
          <a:prstGeom prst="line">
            <a:avLst/>
          </a:prstGeom>
          <a:noFill/>
          <a:ln w="9525">
            <a:solidFill>
              <a:srgbClr val="FF0000"/>
            </a:solidFill>
            <a:prstDash val="dash"/>
            <a:round/>
            <a:headEnd/>
            <a:tailEnd/>
          </a:ln>
        </p:spPr>
        <p:txBody>
          <a:bodyPr/>
          <a:lstStyle/>
          <a:p>
            <a:endParaRPr lang="en-US" dirty="0"/>
          </a:p>
        </p:txBody>
      </p:sp>
      <p:sp>
        <p:nvSpPr>
          <p:cNvPr id="9" name="Line 44"/>
          <p:cNvSpPr>
            <a:spLocks noChangeShapeType="1"/>
          </p:cNvSpPr>
          <p:nvPr/>
        </p:nvSpPr>
        <p:spPr bwMode="auto">
          <a:xfrm>
            <a:off x="14510084" y="2046414"/>
            <a:ext cx="0" cy="11371761"/>
          </a:xfrm>
          <a:prstGeom prst="line">
            <a:avLst/>
          </a:prstGeom>
          <a:noFill/>
          <a:ln w="9525">
            <a:solidFill>
              <a:srgbClr val="FF0000"/>
            </a:solidFill>
            <a:prstDash val="dash"/>
            <a:round/>
            <a:headEnd/>
            <a:tailEnd/>
          </a:ln>
        </p:spPr>
        <p:txBody>
          <a:bodyPr/>
          <a:lstStyle/>
          <a:p>
            <a:endParaRPr lang="en-US" dirty="0"/>
          </a:p>
        </p:txBody>
      </p:sp>
      <p:sp>
        <p:nvSpPr>
          <p:cNvPr id="10" name="Line 45"/>
          <p:cNvSpPr>
            <a:spLocks noChangeShapeType="1"/>
          </p:cNvSpPr>
          <p:nvPr/>
        </p:nvSpPr>
        <p:spPr bwMode="auto">
          <a:xfrm>
            <a:off x="14919146" y="2046414"/>
            <a:ext cx="0" cy="11371761"/>
          </a:xfrm>
          <a:prstGeom prst="line">
            <a:avLst/>
          </a:prstGeom>
          <a:noFill/>
          <a:ln w="9525">
            <a:solidFill>
              <a:srgbClr val="FF0000"/>
            </a:solidFill>
            <a:prstDash val="dash"/>
            <a:round/>
            <a:headEnd/>
            <a:tailEnd/>
          </a:ln>
        </p:spPr>
        <p:txBody>
          <a:bodyPr/>
          <a:lstStyle/>
          <a:p>
            <a:endParaRPr lang="en-US" dirty="0"/>
          </a:p>
        </p:txBody>
      </p:sp>
      <p:sp>
        <p:nvSpPr>
          <p:cNvPr id="49" name="Freeform 4"/>
          <p:cNvSpPr>
            <a:spLocks/>
          </p:cNvSpPr>
          <p:nvPr/>
        </p:nvSpPr>
        <p:spPr bwMode="auto">
          <a:xfrm>
            <a:off x="2133885" y="5162319"/>
            <a:ext cx="2861411" cy="601041"/>
          </a:xfrm>
          <a:custGeom>
            <a:avLst/>
            <a:gdLst>
              <a:gd name="T0" fmla="*/ 0 w 1670"/>
              <a:gd name="T1" fmla="*/ 2147483647 h 407"/>
              <a:gd name="T2" fmla="*/ 2147483647 w 1670"/>
              <a:gd name="T3" fmla="*/ 0 h 407"/>
              <a:gd name="T4" fmla="*/ 2147483647 w 1670"/>
              <a:gd name="T5" fmla="*/ 2147483647 h 407"/>
              <a:gd name="T6" fmla="*/ 2147483647 w 1670"/>
              <a:gd name="T7" fmla="*/ 2147483647 h 407"/>
              <a:gd name="T8" fmla="*/ 2147483647 w 1670"/>
              <a:gd name="T9" fmla="*/ 2147483647 h 407"/>
              <a:gd name="T10" fmla="*/ 2147483647 w 1670"/>
              <a:gd name="T11" fmla="*/ 2147483647 h 407"/>
              <a:gd name="T12" fmla="*/ 2147483647 w 1670"/>
              <a:gd name="T13" fmla="*/ 2147483647 h 407"/>
              <a:gd name="T14" fmla="*/ 2147483647 w 1670"/>
              <a:gd name="T15" fmla="*/ 2147483647 h 407"/>
              <a:gd name="T16" fmla="*/ 2147483647 w 1670"/>
              <a:gd name="T17" fmla="*/ 2147483647 h 407"/>
              <a:gd name="T18" fmla="*/ 2147483647 w 1670"/>
              <a:gd name="T19" fmla="*/ 2147483647 h 407"/>
              <a:gd name="T20" fmla="*/ 2147483647 w 1670"/>
              <a:gd name="T21" fmla="*/ 2147483647 h 407"/>
              <a:gd name="T22" fmla="*/ 2147483647 w 1670"/>
              <a:gd name="T23" fmla="*/ 2147483647 h 407"/>
              <a:gd name="T24" fmla="*/ 2147483647 w 1670"/>
              <a:gd name="T25" fmla="*/ 2147483647 h 407"/>
              <a:gd name="T26" fmla="*/ 2147483647 w 1670"/>
              <a:gd name="T27" fmla="*/ 2147483647 h 407"/>
              <a:gd name="T28" fmla="*/ 2147483647 w 1670"/>
              <a:gd name="T29" fmla="*/ 2147483647 h 407"/>
              <a:gd name="T30" fmla="*/ 2147483647 w 1670"/>
              <a:gd name="T31" fmla="*/ 2147483647 h 407"/>
              <a:gd name="T32" fmla="*/ 2147483647 w 1670"/>
              <a:gd name="T33" fmla="*/ 2147483647 h 407"/>
              <a:gd name="T34" fmla="*/ 2147483647 w 1670"/>
              <a:gd name="T35" fmla="*/ 2147483647 h 407"/>
              <a:gd name="T36" fmla="*/ 2147483647 w 1670"/>
              <a:gd name="T37" fmla="*/ 2147483647 h 407"/>
              <a:gd name="T38" fmla="*/ 2147483647 w 1670"/>
              <a:gd name="T39" fmla="*/ 2147483647 h 407"/>
              <a:gd name="T40" fmla="*/ 2147483647 w 1670"/>
              <a:gd name="T41" fmla="*/ 2147483647 h 407"/>
              <a:gd name="T42" fmla="*/ 2147483647 w 1670"/>
              <a:gd name="T43" fmla="*/ 2147483647 h 407"/>
              <a:gd name="T44" fmla="*/ 2147483647 w 1670"/>
              <a:gd name="T45" fmla="*/ 2147483647 h 407"/>
              <a:gd name="T46" fmla="*/ 2147483647 w 1670"/>
              <a:gd name="T47" fmla="*/ 2147483647 h 407"/>
              <a:gd name="T48" fmla="*/ 2147483647 w 1670"/>
              <a:gd name="T49" fmla="*/ 2147483647 h 407"/>
              <a:gd name="T50" fmla="*/ 2147483647 w 1670"/>
              <a:gd name="T51" fmla="*/ 2147483647 h 407"/>
              <a:gd name="T52" fmla="*/ 2147483647 w 1670"/>
              <a:gd name="T53" fmla="*/ 2147483647 h 407"/>
              <a:gd name="T54" fmla="*/ 2147483647 w 1670"/>
              <a:gd name="T55" fmla="*/ 2147483647 h 407"/>
              <a:gd name="T56" fmla="*/ 2147483647 w 1670"/>
              <a:gd name="T57" fmla="*/ 2147483647 h 407"/>
              <a:gd name="T58" fmla="*/ 2147483647 w 1670"/>
              <a:gd name="T59" fmla="*/ 2147483647 h 407"/>
              <a:gd name="T60" fmla="*/ 2147483647 w 1670"/>
              <a:gd name="T61" fmla="*/ 2147483647 h 407"/>
              <a:gd name="T62" fmla="*/ 2147483647 w 1670"/>
              <a:gd name="T63" fmla="*/ 2147483647 h 407"/>
              <a:gd name="T64" fmla="*/ 2147483647 w 1670"/>
              <a:gd name="T65" fmla="*/ 2147483647 h 407"/>
              <a:gd name="T66" fmla="*/ 2147483647 w 1670"/>
              <a:gd name="T67" fmla="*/ 2147483647 h 407"/>
              <a:gd name="T68" fmla="*/ 2147483647 w 1670"/>
              <a:gd name="T69" fmla="*/ 2147483647 h 407"/>
              <a:gd name="T70" fmla="*/ 2147483647 w 1670"/>
              <a:gd name="T71" fmla="*/ 2147483647 h 407"/>
              <a:gd name="T72" fmla="*/ 2147483647 w 1670"/>
              <a:gd name="T73" fmla="*/ 2147483647 h 407"/>
              <a:gd name="T74" fmla="*/ 2147483647 w 1670"/>
              <a:gd name="T75" fmla="*/ 2147483647 h 407"/>
              <a:gd name="T76" fmla="*/ 2147483647 w 1670"/>
              <a:gd name="T77" fmla="*/ 2147483647 h 407"/>
              <a:gd name="T78" fmla="*/ 2147483647 w 1670"/>
              <a:gd name="T79" fmla="*/ 2147483647 h 407"/>
              <a:gd name="T80" fmla="*/ 2147483647 w 1670"/>
              <a:gd name="T81" fmla="*/ 2147483647 h 407"/>
              <a:gd name="T82" fmla="*/ 2147483647 w 1670"/>
              <a:gd name="T83" fmla="*/ 2147483647 h 407"/>
              <a:gd name="T84" fmla="*/ 2147483647 w 1670"/>
              <a:gd name="T85" fmla="*/ 2147483647 h 407"/>
              <a:gd name="T86" fmla="*/ 2147483647 w 1670"/>
              <a:gd name="T87" fmla="*/ 2147483647 h 407"/>
              <a:gd name="T88" fmla="*/ 2147483647 w 1670"/>
              <a:gd name="T89" fmla="*/ 2147483647 h 407"/>
              <a:gd name="T90" fmla="*/ 2147483647 w 1670"/>
              <a:gd name="T91" fmla="*/ 2147483647 h 407"/>
              <a:gd name="T92" fmla="*/ 2147483647 w 1670"/>
              <a:gd name="T93" fmla="*/ 2147483647 h 407"/>
              <a:gd name="T94" fmla="*/ 2147483647 w 1670"/>
              <a:gd name="T95" fmla="*/ 2147483647 h 407"/>
              <a:gd name="T96" fmla="*/ 2147483647 w 1670"/>
              <a:gd name="T97" fmla="*/ 2147483647 h 407"/>
              <a:gd name="T98" fmla="*/ 2147483647 w 1670"/>
              <a:gd name="T99" fmla="*/ 2147483647 h 407"/>
              <a:gd name="T100" fmla="*/ 2147483647 w 1670"/>
              <a:gd name="T101" fmla="*/ 2147483647 h 407"/>
              <a:gd name="T102" fmla="*/ 2147483647 w 1670"/>
              <a:gd name="T103" fmla="*/ 2147483647 h 407"/>
              <a:gd name="T104" fmla="*/ 2147483647 w 1670"/>
              <a:gd name="T105" fmla="*/ 2147483647 h 407"/>
              <a:gd name="T106" fmla="*/ 2147483647 w 1670"/>
              <a:gd name="T107" fmla="*/ 2147483647 h 407"/>
              <a:gd name="T108" fmla="*/ 2147483647 w 1670"/>
              <a:gd name="T109" fmla="*/ 2147483647 h 407"/>
              <a:gd name="T110" fmla="*/ 2147483647 w 1670"/>
              <a:gd name="T111" fmla="*/ 2147483647 h 407"/>
              <a:gd name="T112" fmla="*/ 2147483647 w 1670"/>
              <a:gd name="T113" fmla="*/ 2147483647 h 407"/>
              <a:gd name="T114" fmla="*/ 2147483647 w 1670"/>
              <a:gd name="T115" fmla="*/ 2147483647 h 407"/>
              <a:gd name="T116" fmla="*/ 2147483647 w 1670"/>
              <a:gd name="T117" fmla="*/ 2147483647 h 407"/>
              <a:gd name="T118" fmla="*/ 2147483647 w 1670"/>
              <a:gd name="T119" fmla="*/ 2147483647 h 407"/>
              <a:gd name="T120" fmla="*/ 2147483647 w 1670"/>
              <a:gd name="T121" fmla="*/ 2147483647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70"/>
              <a:gd name="T184" fmla="*/ 0 h 407"/>
              <a:gd name="T185" fmla="*/ 1670 w 1670"/>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70" h="407">
                <a:moveTo>
                  <a:pt x="0" y="290"/>
                </a:moveTo>
                <a:cubicBezTo>
                  <a:pt x="45" y="197"/>
                  <a:pt x="43" y="81"/>
                  <a:pt x="103" y="0"/>
                </a:cubicBezTo>
                <a:cubicBezTo>
                  <a:pt x="116" y="49"/>
                  <a:pt x="132" y="96"/>
                  <a:pt x="145" y="145"/>
                </a:cubicBezTo>
                <a:cubicBezTo>
                  <a:pt x="150" y="138"/>
                  <a:pt x="184" y="80"/>
                  <a:pt x="196" y="83"/>
                </a:cubicBezTo>
                <a:cubicBezTo>
                  <a:pt x="210" y="87"/>
                  <a:pt x="203" y="111"/>
                  <a:pt x="207" y="125"/>
                </a:cubicBezTo>
                <a:cubicBezTo>
                  <a:pt x="214" y="115"/>
                  <a:pt x="215" y="90"/>
                  <a:pt x="227" y="94"/>
                </a:cubicBezTo>
                <a:cubicBezTo>
                  <a:pt x="240" y="98"/>
                  <a:pt x="235" y="121"/>
                  <a:pt x="238" y="135"/>
                </a:cubicBezTo>
                <a:cubicBezTo>
                  <a:pt x="242" y="156"/>
                  <a:pt x="245" y="176"/>
                  <a:pt x="248" y="197"/>
                </a:cubicBezTo>
                <a:cubicBezTo>
                  <a:pt x="334" y="111"/>
                  <a:pt x="239" y="187"/>
                  <a:pt x="289" y="197"/>
                </a:cubicBezTo>
                <a:cubicBezTo>
                  <a:pt x="298" y="199"/>
                  <a:pt x="352" y="162"/>
                  <a:pt x="362" y="156"/>
                </a:cubicBezTo>
                <a:cubicBezTo>
                  <a:pt x="381" y="213"/>
                  <a:pt x="373" y="245"/>
                  <a:pt x="403" y="187"/>
                </a:cubicBezTo>
                <a:cubicBezTo>
                  <a:pt x="408" y="177"/>
                  <a:pt x="410" y="166"/>
                  <a:pt x="414" y="156"/>
                </a:cubicBezTo>
                <a:cubicBezTo>
                  <a:pt x="455" y="219"/>
                  <a:pt x="407" y="167"/>
                  <a:pt x="476" y="176"/>
                </a:cubicBezTo>
                <a:cubicBezTo>
                  <a:pt x="488" y="178"/>
                  <a:pt x="497" y="190"/>
                  <a:pt x="507" y="197"/>
                </a:cubicBezTo>
                <a:cubicBezTo>
                  <a:pt x="510" y="211"/>
                  <a:pt x="504" y="232"/>
                  <a:pt x="517" y="238"/>
                </a:cubicBezTo>
                <a:cubicBezTo>
                  <a:pt x="544" y="252"/>
                  <a:pt x="556" y="195"/>
                  <a:pt x="558" y="187"/>
                </a:cubicBezTo>
                <a:cubicBezTo>
                  <a:pt x="562" y="208"/>
                  <a:pt x="554" y="234"/>
                  <a:pt x="569" y="249"/>
                </a:cubicBezTo>
                <a:cubicBezTo>
                  <a:pt x="578" y="258"/>
                  <a:pt x="590" y="236"/>
                  <a:pt x="600" y="228"/>
                </a:cubicBezTo>
                <a:cubicBezTo>
                  <a:pt x="611" y="219"/>
                  <a:pt x="621" y="207"/>
                  <a:pt x="631" y="197"/>
                </a:cubicBezTo>
                <a:cubicBezTo>
                  <a:pt x="634" y="218"/>
                  <a:pt x="628" y="243"/>
                  <a:pt x="641" y="259"/>
                </a:cubicBezTo>
                <a:cubicBezTo>
                  <a:pt x="648" y="268"/>
                  <a:pt x="664" y="256"/>
                  <a:pt x="672" y="249"/>
                </a:cubicBezTo>
                <a:cubicBezTo>
                  <a:pt x="696" y="228"/>
                  <a:pt x="711" y="199"/>
                  <a:pt x="734" y="176"/>
                </a:cubicBezTo>
                <a:cubicBezTo>
                  <a:pt x="744" y="180"/>
                  <a:pt x="754" y="189"/>
                  <a:pt x="765" y="187"/>
                </a:cubicBezTo>
                <a:cubicBezTo>
                  <a:pt x="819" y="178"/>
                  <a:pt x="776" y="136"/>
                  <a:pt x="817" y="197"/>
                </a:cubicBezTo>
                <a:cubicBezTo>
                  <a:pt x="831" y="190"/>
                  <a:pt x="846" y="185"/>
                  <a:pt x="858" y="176"/>
                </a:cubicBezTo>
                <a:cubicBezTo>
                  <a:pt x="870" y="167"/>
                  <a:pt x="875" y="141"/>
                  <a:pt x="889" y="145"/>
                </a:cubicBezTo>
                <a:cubicBezTo>
                  <a:pt x="903" y="149"/>
                  <a:pt x="896" y="173"/>
                  <a:pt x="900" y="187"/>
                </a:cubicBezTo>
                <a:cubicBezTo>
                  <a:pt x="903" y="197"/>
                  <a:pt x="907" y="208"/>
                  <a:pt x="910" y="218"/>
                </a:cubicBezTo>
                <a:cubicBezTo>
                  <a:pt x="924" y="211"/>
                  <a:pt x="939" y="207"/>
                  <a:pt x="951" y="197"/>
                </a:cubicBezTo>
                <a:cubicBezTo>
                  <a:pt x="993" y="162"/>
                  <a:pt x="947" y="158"/>
                  <a:pt x="1003" y="176"/>
                </a:cubicBezTo>
                <a:cubicBezTo>
                  <a:pt x="1046" y="112"/>
                  <a:pt x="1006" y="154"/>
                  <a:pt x="1034" y="176"/>
                </a:cubicBezTo>
                <a:cubicBezTo>
                  <a:pt x="1045" y="185"/>
                  <a:pt x="1062" y="183"/>
                  <a:pt x="1076" y="187"/>
                </a:cubicBezTo>
                <a:cubicBezTo>
                  <a:pt x="1086" y="177"/>
                  <a:pt x="1093" y="159"/>
                  <a:pt x="1107" y="156"/>
                </a:cubicBezTo>
                <a:cubicBezTo>
                  <a:pt x="1146" y="149"/>
                  <a:pt x="1146" y="216"/>
                  <a:pt x="1148" y="228"/>
                </a:cubicBezTo>
                <a:cubicBezTo>
                  <a:pt x="1204" y="190"/>
                  <a:pt x="1169" y="204"/>
                  <a:pt x="1169" y="238"/>
                </a:cubicBezTo>
                <a:cubicBezTo>
                  <a:pt x="1169" y="249"/>
                  <a:pt x="1176" y="259"/>
                  <a:pt x="1179" y="269"/>
                </a:cubicBezTo>
                <a:cubicBezTo>
                  <a:pt x="1229" y="195"/>
                  <a:pt x="1173" y="261"/>
                  <a:pt x="1210" y="280"/>
                </a:cubicBezTo>
                <a:cubicBezTo>
                  <a:pt x="1221" y="286"/>
                  <a:pt x="1231" y="266"/>
                  <a:pt x="1241" y="259"/>
                </a:cubicBezTo>
                <a:cubicBezTo>
                  <a:pt x="1266" y="131"/>
                  <a:pt x="1235" y="256"/>
                  <a:pt x="1262" y="269"/>
                </a:cubicBezTo>
                <a:cubicBezTo>
                  <a:pt x="1277" y="277"/>
                  <a:pt x="1283" y="242"/>
                  <a:pt x="1293" y="228"/>
                </a:cubicBezTo>
                <a:cubicBezTo>
                  <a:pt x="1296" y="207"/>
                  <a:pt x="1299" y="187"/>
                  <a:pt x="1303" y="166"/>
                </a:cubicBezTo>
                <a:cubicBezTo>
                  <a:pt x="1306" y="152"/>
                  <a:pt x="1313" y="111"/>
                  <a:pt x="1313" y="125"/>
                </a:cubicBezTo>
                <a:cubicBezTo>
                  <a:pt x="1313" y="142"/>
                  <a:pt x="1306" y="159"/>
                  <a:pt x="1303" y="176"/>
                </a:cubicBezTo>
                <a:cubicBezTo>
                  <a:pt x="1306" y="190"/>
                  <a:pt x="1299" y="218"/>
                  <a:pt x="1313" y="218"/>
                </a:cubicBezTo>
                <a:cubicBezTo>
                  <a:pt x="1322" y="218"/>
                  <a:pt x="1341" y="155"/>
                  <a:pt x="1344" y="145"/>
                </a:cubicBezTo>
                <a:cubicBezTo>
                  <a:pt x="1351" y="169"/>
                  <a:pt x="1360" y="193"/>
                  <a:pt x="1365" y="218"/>
                </a:cubicBezTo>
                <a:cubicBezTo>
                  <a:pt x="1371" y="249"/>
                  <a:pt x="1364" y="282"/>
                  <a:pt x="1376" y="311"/>
                </a:cubicBezTo>
                <a:cubicBezTo>
                  <a:pt x="1381" y="324"/>
                  <a:pt x="1381" y="282"/>
                  <a:pt x="1386" y="269"/>
                </a:cubicBezTo>
                <a:cubicBezTo>
                  <a:pt x="1391" y="255"/>
                  <a:pt x="1400" y="242"/>
                  <a:pt x="1407" y="228"/>
                </a:cubicBezTo>
                <a:cubicBezTo>
                  <a:pt x="1423" y="279"/>
                  <a:pt x="1389" y="407"/>
                  <a:pt x="1448" y="321"/>
                </a:cubicBezTo>
                <a:cubicBezTo>
                  <a:pt x="1451" y="307"/>
                  <a:pt x="1445" y="284"/>
                  <a:pt x="1458" y="280"/>
                </a:cubicBezTo>
                <a:cubicBezTo>
                  <a:pt x="1470" y="276"/>
                  <a:pt x="1469" y="319"/>
                  <a:pt x="1479" y="311"/>
                </a:cubicBezTo>
                <a:cubicBezTo>
                  <a:pt x="1500" y="294"/>
                  <a:pt x="1500" y="262"/>
                  <a:pt x="1510" y="238"/>
                </a:cubicBezTo>
                <a:cubicBezTo>
                  <a:pt x="1520" y="158"/>
                  <a:pt x="1534" y="143"/>
                  <a:pt x="1551" y="73"/>
                </a:cubicBezTo>
                <a:cubicBezTo>
                  <a:pt x="1555" y="87"/>
                  <a:pt x="1553" y="103"/>
                  <a:pt x="1562" y="114"/>
                </a:cubicBezTo>
                <a:cubicBezTo>
                  <a:pt x="1569" y="123"/>
                  <a:pt x="1585" y="117"/>
                  <a:pt x="1593" y="125"/>
                </a:cubicBezTo>
                <a:cubicBezTo>
                  <a:pt x="1601" y="133"/>
                  <a:pt x="1600" y="146"/>
                  <a:pt x="1603" y="156"/>
                </a:cubicBezTo>
                <a:cubicBezTo>
                  <a:pt x="1613" y="146"/>
                  <a:pt x="1620" y="122"/>
                  <a:pt x="1634" y="125"/>
                </a:cubicBezTo>
                <a:cubicBezTo>
                  <a:pt x="1648" y="128"/>
                  <a:pt x="1640" y="152"/>
                  <a:pt x="1644" y="166"/>
                </a:cubicBezTo>
                <a:cubicBezTo>
                  <a:pt x="1647" y="177"/>
                  <a:pt x="1651" y="187"/>
                  <a:pt x="1655" y="197"/>
                </a:cubicBezTo>
                <a:cubicBezTo>
                  <a:pt x="1670" y="150"/>
                  <a:pt x="1665" y="155"/>
                  <a:pt x="1665" y="218"/>
                </a:cubicBezTo>
              </a:path>
            </a:pathLst>
          </a:custGeom>
          <a:noFill/>
          <a:ln w="9525">
            <a:solidFill>
              <a:srgbClr val="FF0000"/>
            </a:solidFill>
            <a:round/>
            <a:headEnd/>
            <a:tailEnd/>
          </a:ln>
        </p:spPr>
        <p:txBody>
          <a:bodyPr wrap="none" anchor="ctr"/>
          <a:lstStyle/>
          <a:p>
            <a:endParaRPr lang="en-US" dirty="0"/>
          </a:p>
        </p:txBody>
      </p:sp>
      <p:sp>
        <p:nvSpPr>
          <p:cNvPr id="50" name="Text Box 5"/>
          <p:cNvSpPr txBox="1">
            <a:spLocks noChangeArrowheads="1"/>
          </p:cNvSpPr>
          <p:nvPr/>
        </p:nvSpPr>
        <p:spPr bwMode="auto">
          <a:xfrm>
            <a:off x="2751105" y="4395381"/>
            <a:ext cx="1124026" cy="1015663"/>
          </a:xfrm>
          <a:prstGeom prst="rect">
            <a:avLst/>
          </a:prstGeom>
          <a:noFill/>
          <a:ln w="9525">
            <a:noFill/>
            <a:miter lim="800000"/>
            <a:headEnd/>
            <a:tailEnd/>
          </a:ln>
        </p:spPr>
        <p:txBody>
          <a:bodyPr wrap="none">
            <a:spAutoFit/>
          </a:bodyPr>
          <a:lstStyle/>
          <a:p>
            <a:r>
              <a:rPr lang="en-US" sz="6000" i="1" dirty="0">
                <a:solidFill>
                  <a:srgbClr val="FF0000"/>
                </a:solidFill>
              </a:rPr>
              <a:t>I(t)</a:t>
            </a:r>
          </a:p>
        </p:txBody>
      </p:sp>
      <p:grpSp>
        <p:nvGrpSpPr>
          <p:cNvPr id="51" name="Group 6"/>
          <p:cNvGrpSpPr>
            <a:grpSpLocks/>
          </p:cNvGrpSpPr>
          <p:nvPr/>
        </p:nvGrpSpPr>
        <p:grpSpPr bwMode="auto">
          <a:xfrm>
            <a:off x="6431809" y="7261436"/>
            <a:ext cx="4895848" cy="3586979"/>
            <a:chOff x="2246" y="2592"/>
            <a:chExt cx="2066" cy="1697"/>
          </a:xfrm>
        </p:grpSpPr>
        <p:grpSp>
          <p:nvGrpSpPr>
            <p:cNvPr id="56" name="Group 7"/>
            <p:cNvGrpSpPr>
              <a:grpSpLocks/>
            </p:cNvGrpSpPr>
            <p:nvPr/>
          </p:nvGrpSpPr>
          <p:grpSpPr bwMode="auto">
            <a:xfrm>
              <a:off x="2256" y="2592"/>
              <a:ext cx="1758" cy="1225"/>
              <a:chOff x="2746" y="702"/>
              <a:chExt cx="2717" cy="2216"/>
            </a:xfrm>
          </p:grpSpPr>
          <p:sp>
            <p:nvSpPr>
              <p:cNvPr id="59" name="Line 8"/>
              <p:cNvSpPr>
                <a:spLocks noChangeShapeType="1"/>
              </p:cNvSpPr>
              <p:nvPr/>
            </p:nvSpPr>
            <p:spPr bwMode="auto">
              <a:xfrm>
                <a:off x="2746" y="2662"/>
                <a:ext cx="2640" cy="0"/>
              </a:xfrm>
              <a:prstGeom prst="line">
                <a:avLst/>
              </a:prstGeom>
              <a:noFill/>
              <a:ln w="9525">
                <a:solidFill>
                  <a:schemeClr val="tx1"/>
                </a:solidFill>
                <a:round/>
                <a:headEnd/>
                <a:tailEnd type="triangle" w="med" len="med"/>
              </a:ln>
            </p:spPr>
            <p:txBody>
              <a:bodyPr wrap="none" anchor="ctr"/>
              <a:lstStyle/>
              <a:p>
                <a:endParaRPr lang="en-US" dirty="0"/>
              </a:p>
            </p:txBody>
          </p:sp>
          <p:sp>
            <p:nvSpPr>
              <p:cNvPr id="60" name="Line 9"/>
              <p:cNvSpPr>
                <a:spLocks noChangeShapeType="1"/>
              </p:cNvSpPr>
              <p:nvPr/>
            </p:nvSpPr>
            <p:spPr bwMode="auto">
              <a:xfrm flipV="1">
                <a:off x="2746" y="1366"/>
                <a:ext cx="0" cy="1296"/>
              </a:xfrm>
              <a:prstGeom prst="line">
                <a:avLst/>
              </a:prstGeom>
              <a:noFill/>
              <a:ln w="9525">
                <a:solidFill>
                  <a:schemeClr val="tx1"/>
                </a:solidFill>
                <a:round/>
                <a:headEnd/>
                <a:tailEnd type="triangle" w="med" len="med"/>
              </a:ln>
            </p:spPr>
            <p:txBody>
              <a:bodyPr wrap="none" anchor="ctr"/>
              <a:lstStyle/>
              <a:p>
                <a:endParaRPr lang="en-US" dirty="0"/>
              </a:p>
            </p:txBody>
          </p:sp>
          <p:sp>
            <p:nvSpPr>
              <p:cNvPr id="62" name="Freeform 11"/>
              <p:cNvSpPr>
                <a:spLocks/>
              </p:cNvSpPr>
              <p:nvPr/>
            </p:nvSpPr>
            <p:spPr bwMode="auto">
              <a:xfrm>
                <a:off x="2938" y="2294"/>
                <a:ext cx="912" cy="368"/>
              </a:xfrm>
              <a:custGeom>
                <a:avLst/>
                <a:gdLst>
                  <a:gd name="T0" fmla="*/ 0 w 768"/>
                  <a:gd name="T1" fmla="*/ 368 h 368"/>
                  <a:gd name="T2" fmla="*/ 340 w 768"/>
                  <a:gd name="T3" fmla="*/ 32 h 368"/>
                  <a:gd name="T4" fmla="*/ 794 w 768"/>
                  <a:gd name="T5" fmla="*/ 176 h 368"/>
                  <a:gd name="T6" fmla="*/ 1813 w 768"/>
                  <a:gd name="T7" fmla="*/ 368 h 368"/>
                  <a:gd name="T8" fmla="*/ 0 60000 65536"/>
                  <a:gd name="T9" fmla="*/ 0 60000 65536"/>
                  <a:gd name="T10" fmla="*/ 0 60000 65536"/>
                  <a:gd name="T11" fmla="*/ 0 60000 65536"/>
                  <a:gd name="T12" fmla="*/ 0 w 768"/>
                  <a:gd name="T13" fmla="*/ 0 h 368"/>
                  <a:gd name="T14" fmla="*/ 768 w 768"/>
                  <a:gd name="T15" fmla="*/ 368 h 368"/>
                </a:gdLst>
                <a:ahLst/>
                <a:cxnLst>
                  <a:cxn ang="T8">
                    <a:pos x="T0" y="T1"/>
                  </a:cxn>
                  <a:cxn ang="T9">
                    <a:pos x="T2" y="T3"/>
                  </a:cxn>
                  <a:cxn ang="T10">
                    <a:pos x="T4" y="T5"/>
                  </a:cxn>
                  <a:cxn ang="T11">
                    <a:pos x="T6" y="T7"/>
                  </a:cxn>
                </a:cxnLst>
                <a:rect l="T12" t="T13" r="T14" b="T15"/>
                <a:pathLst>
                  <a:path w="768" h="368">
                    <a:moveTo>
                      <a:pt x="0" y="368"/>
                    </a:moveTo>
                    <a:cubicBezTo>
                      <a:pt x="44" y="216"/>
                      <a:pt x="88" y="64"/>
                      <a:pt x="144" y="32"/>
                    </a:cubicBezTo>
                    <a:cubicBezTo>
                      <a:pt x="200" y="0"/>
                      <a:pt x="232" y="120"/>
                      <a:pt x="336" y="176"/>
                    </a:cubicBezTo>
                    <a:cubicBezTo>
                      <a:pt x="440" y="232"/>
                      <a:pt x="604" y="300"/>
                      <a:pt x="768" y="368"/>
                    </a:cubicBezTo>
                  </a:path>
                </a:pathLst>
              </a:custGeom>
              <a:noFill/>
              <a:ln w="28575">
                <a:solidFill>
                  <a:srgbClr val="FF0000"/>
                </a:solidFill>
                <a:round/>
                <a:headEnd/>
                <a:tailEnd/>
              </a:ln>
            </p:spPr>
            <p:txBody>
              <a:bodyPr wrap="none" anchor="ctr"/>
              <a:lstStyle/>
              <a:p>
                <a:endParaRPr lang="en-US" dirty="0"/>
              </a:p>
            </p:txBody>
          </p:sp>
          <p:grpSp>
            <p:nvGrpSpPr>
              <p:cNvPr id="63" name="Group 12"/>
              <p:cNvGrpSpPr>
                <a:grpSpLocks/>
              </p:cNvGrpSpPr>
              <p:nvPr/>
            </p:nvGrpSpPr>
            <p:grpSpPr bwMode="auto">
              <a:xfrm>
                <a:off x="2746" y="1606"/>
                <a:ext cx="2570" cy="518"/>
                <a:chOff x="2688" y="1296"/>
                <a:chExt cx="2570" cy="518"/>
              </a:xfrm>
            </p:grpSpPr>
            <p:graphicFrame>
              <p:nvGraphicFramePr>
                <p:cNvPr id="84" name="Object 13"/>
                <p:cNvGraphicFramePr>
                  <a:graphicFrameLocks noChangeAspect="1"/>
                </p:cNvGraphicFramePr>
                <p:nvPr/>
              </p:nvGraphicFramePr>
              <p:xfrm>
                <a:off x="4848" y="1296"/>
                <a:ext cx="410" cy="518"/>
              </p:xfrm>
              <a:graphic>
                <a:graphicData uri="http://schemas.openxmlformats.org/presentationml/2006/ole">
                  <mc:AlternateContent xmlns:mc="http://schemas.openxmlformats.org/markup-compatibility/2006">
                    <mc:Choice xmlns:v="urn:schemas-microsoft-com:vml" Requires="v">
                      <p:oleObj spid="_x0000_s114719" name="Equation" r:id="rId5" imgW="139680" imgH="177480" progId="Equation.3">
                        <p:embed/>
                      </p:oleObj>
                    </mc:Choice>
                    <mc:Fallback>
                      <p:oleObj name="Equation" r:id="rId5" imgW="139680" imgH="17748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8" y="1296"/>
                              <a:ext cx="410" cy="5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 name="Line 14"/>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dirty="0"/>
                </a:p>
              </p:txBody>
            </p:sp>
          </p:grpSp>
          <p:grpSp>
            <p:nvGrpSpPr>
              <p:cNvPr id="65" name="Group 19"/>
              <p:cNvGrpSpPr>
                <a:grpSpLocks/>
              </p:cNvGrpSpPr>
              <p:nvPr/>
            </p:nvGrpSpPr>
            <p:grpSpPr bwMode="auto">
              <a:xfrm>
                <a:off x="3562" y="1798"/>
                <a:ext cx="480" cy="768"/>
                <a:chOff x="3504" y="1488"/>
                <a:chExt cx="480" cy="768"/>
              </a:xfrm>
            </p:grpSpPr>
            <p:sp>
              <p:nvSpPr>
                <p:cNvPr id="78" name="Freeform 20"/>
                <p:cNvSpPr>
                  <a:spLocks/>
                </p:cNvSpPr>
                <p:nvPr/>
              </p:nvSpPr>
              <p:spPr bwMode="auto">
                <a:xfrm>
                  <a:off x="3504" y="1928"/>
                  <a:ext cx="192" cy="328"/>
                </a:xfrm>
                <a:custGeom>
                  <a:avLst/>
                  <a:gdLst>
                    <a:gd name="T0" fmla="*/ 0 w 192"/>
                    <a:gd name="T1" fmla="*/ 328 h 328"/>
                    <a:gd name="T2" fmla="*/ 96 w 192"/>
                    <a:gd name="T3" fmla="*/ 40 h 328"/>
                    <a:gd name="T4" fmla="*/ 192 w 192"/>
                    <a:gd name="T5" fmla="*/ 88 h 328"/>
                    <a:gd name="T6" fmla="*/ 0 60000 65536"/>
                    <a:gd name="T7" fmla="*/ 0 60000 65536"/>
                    <a:gd name="T8" fmla="*/ 0 60000 65536"/>
                    <a:gd name="T9" fmla="*/ 0 w 192"/>
                    <a:gd name="T10" fmla="*/ 0 h 328"/>
                    <a:gd name="T11" fmla="*/ 192 w 192"/>
                    <a:gd name="T12" fmla="*/ 328 h 328"/>
                  </a:gdLst>
                  <a:ahLst/>
                  <a:cxnLst>
                    <a:cxn ang="T6">
                      <a:pos x="T0" y="T1"/>
                    </a:cxn>
                    <a:cxn ang="T7">
                      <a:pos x="T2" y="T3"/>
                    </a:cxn>
                    <a:cxn ang="T8">
                      <a:pos x="T4" y="T5"/>
                    </a:cxn>
                  </a:cxnLst>
                  <a:rect l="T9" t="T10" r="T11" b="T12"/>
                  <a:pathLst>
                    <a:path w="192" h="328">
                      <a:moveTo>
                        <a:pt x="0" y="328"/>
                      </a:moveTo>
                      <a:cubicBezTo>
                        <a:pt x="32" y="204"/>
                        <a:pt x="64" y="80"/>
                        <a:pt x="96" y="40"/>
                      </a:cubicBezTo>
                      <a:cubicBezTo>
                        <a:pt x="128" y="0"/>
                        <a:pt x="176" y="80"/>
                        <a:pt x="192" y="88"/>
                      </a:cubicBezTo>
                    </a:path>
                  </a:pathLst>
                </a:custGeom>
                <a:noFill/>
                <a:ln w="28575">
                  <a:solidFill>
                    <a:srgbClr val="FF0000"/>
                  </a:solidFill>
                  <a:round/>
                  <a:headEnd/>
                  <a:tailEnd/>
                </a:ln>
              </p:spPr>
              <p:txBody>
                <a:bodyPr wrap="none" anchor="ctr"/>
                <a:lstStyle/>
                <a:p>
                  <a:endParaRPr lang="en-US" dirty="0"/>
                </a:p>
              </p:txBody>
            </p:sp>
            <p:sp>
              <p:nvSpPr>
                <p:cNvPr id="79" name="Freeform 21"/>
                <p:cNvSpPr>
                  <a:spLocks/>
                </p:cNvSpPr>
                <p:nvPr/>
              </p:nvSpPr>
              <p:spPr bwMode="auto">
                <a:xfrm>
                  <a:off x="3696" y="1680"/>
                  <a:ext cx="144" cy="328"/>
                </a:xfrm>
                <a:custGeom>
                  <a:avLst/>
                  <a:gdLst>
                    <a:gd name="T0" fmla="*/ 0 w 192"/>
                    <a:gd name="T1" fmla="*/ 328 h 328"/>
                    <a:gd name="T2" fmla="*/ 22 w 192"/>
                    <a:gd name="T3" fmla="*/ 40 h 328"/>
                    <a:gd name="T4" fmla="*/ 46 w 192"/>
                    <a:gd name="T5" fmla="*/ 88 h 328"/>
                    <a:gd name="T6" fmla="*/ 0 60000 65536"/>
                    <a:gd name="T7" fmla="*/ 0 60000 65536"/>
                    <a:gd name="T8" fmla="*/ 0 60000 65536"/>
                    <a:gd name="T9" fmla="*/ 0 w 192"/>
                    <a:gd name="T10" fmla="*/ 0 h 328"/>
                    <a:gd name="T11" fmla="*/ 192 w 192"/>
                    <a:gd name="T12" fmla="*/ 328 h 328"/>
                  </a:gdLst>
                  <a:ahLst/>
                  <a:cxnLst>
                    <a:cxn ang="T6">
                      <a:pos x="T0" y="T1"/>
                    </a:cxn>
                    <a:cxn ang="T7">
                      <a:pos x="T2" y="T3"/>
                    </a:cxn>
                    <a:cxn ang="T8">
                      <a:pos x="T4" y="T5"/>
                    </a:cxn>
                  </a:cxnLst>
                  <a:rect l="T9" t="T10" r="T11" b="T12"/>
                  <a:pathLst>
                    <a:path w="192" h="328">
                      <a:moveTo>
                        <a:pt x="0" y="328"/>
                      </a:moveTo>
                      <a:cubicBezTo>
                        <a:pt x="32" y="204"/>
                        <a:pt x="64" y="80"/>
                        <a:pt x="96" y="40"/>
                      </a:cubicBezTo>
                      <a:cubicBezTo>
                        <a:pt x="128" y="0"/>
                        <a:pt x="176" y="80"/>
                        <a:pt x="192" y="88"/>
                      </a:cubicBezTo>
                    </a:path>
                  </a:pathLst>
                </a:custGeom>
                <a:noFill/>
                <a:ln w="28575">
                  <a:solidFill>
                    <a:srgbClr val="FF0000"/>
                  </a:solidFill>
                  <a:round/>
                  <a:headEnd/>
                  <a:tailEnd/>
                </a:ln>
              </p:spPr>
              <p:txBody>
                <a:bodyPr wrap="none" anchor="ctr"/>
                <a:lstStyle/>
                <a:p>
                  <a:endParaRPr lang="en-US" dirty="0"/>
                </a:p>
              </p:txBody>
            </p:sp>
            <p:sp>
              <p:nvSpPr>
                <p:cNvPr id="80" name="Freeform 22"/>
                <p:cNvSpPr>
                  <a:spLocks/>
                </p:cNvSpPr>
                <p:nvPr/>
              </p:nvSpPr>
              <p:spPr bwMode="auto">
                <a:xfrm>
                  <a:off x="3840" y="1488"/>
                  <a:ext cx="144" cy="280"/>
                </a:xfrm>
                <a:custGeom>
                  <a:avLst/>
                  <a:gdLst>
                    <a:gd name="T0" fmla="*/ 0 w 192"/>
                    <a:gd name="T1" fmla="*/ 149 h 328"/>
                    <a:gd name="T2" fmla="*/ 22 w 192"/>
                    <a:gd name="T3" fmla="*/ 18 h 328"/>
                    <a:gd name="T4" fmla="*/ 46 w 192"/>
                    <a:gd name="T5" fmla="*/ 40 h 328"/>
                    <a:gd name="T6" fmla="*/ 0 60000 65536"/>
                    <a:gd name="T7" fmla="*/ 0 60000 65536"/>
                    <a:gd name="T8" fmla="*/ 0 60000 65536"/>
                    <a:gd name="T9" fmla="*/ 0 w 192"/>
                    <a:gd name="T10" fmla="*/ 0 h 328"/>
                    <a:gd name="T11" fmla="*/ 192 w 192"/>
                    <a:gd name="T12" fmla="*/ 328 h 328"/>
                  </a:gdLst>
                  <a:ahLst/>
                  <a:cxnLst>
                    <a:cxn ang="T6">
                      <a:pos x="T0" y="T1"/>
                    </a:cxn>
                    <a:cxn ang="T7">
                      <a:pos x="T2" y="T3"/>
                    </a:cxn>
                    <a:cxn ang="T8">
                      <a:pos x="T4" y="T5"/>
                    </a:cxn>
                  </a:cxnLst>
                  <a:rect l="T9" t="T10" r="T11" b="T12"/>
                  <a:pathLst>
                    <a:path w="192" h="328">
                      <a:moveTo>
                        <a:pt x="0" y="328"/>
                      </a:moveTo>
                      <a:cubicBezTo>
                        <a:pt x="32" y="204"/>
                        <a:pt x="64" y="80"/>
                        <a:pt x="96" y="40"/>
                      </a:cubicBezTo>
                      <a:cubicBezTo>
                        <a:pt x="128" y="0"/>
                        <a:pt x="176" y="80"/>
                        <a:pt x="192" y="88"/>
                      </a:cubicBezTo>
                    </a:path>
                  </a:pathLst>
                </a:custGeom>
                <a:noFill/>
                <a:ln w="28575">
                  <a:solidFill>
                    <a:srgbClr val="FF0000"/>
                  </a:solidFill>
                  <a:round/>
                  <a:headEnd/>
                  <a:tailEnd/>
                </a:ln>
              </p:spPr>
              <p:txBody>
                <a:bodyPr wrap="none" anchor="ctr"/>
                <a:lstStyle/>
                <a:p>
                  <a:endParaRPr lang="en-US" dirty="0"/>
                </a:p>
              </p:txBody>
            </p:sp>
          </p:grpSp>
          <p:grpSp>
            <p:nvGrpSpPr>
              <p:cNvPr id="66" name="Group 23"/>
              <p:cNvGrpSpPr>
                <a:grpSpLocks/>
              </p:cNvGrpSpPr>
              <p:nvPr/>
            </p:nvGrpSpPr>
            <p:grpSpPr bwMode="auto">
              <a:xfrm>
                <a:off x="4042" y="702"/>
                <a:ext cx="1421" cy="2216"/>
                <a:chOff x="4042" y="702"/>
                <a:chExt cx="1421" cy="2216"/>
              </a:xfrm>
            </p:grpSpPr>
            <p:grpSp>
              <p:nvGrpSpPr>
                <p:cNvPr id="67" name="Group 24"/>
                <p:cNvGrpSpPr>
                  <a:grpSpLocks/>
                </p:cNvGrpSpPr>
                <p:nvPr/>
              </p:nvGrpSpPr>
              <p:grpSpPr bwMode="auto">
                <a:xfrm>
                  <a:off x="4042" y="702"/>
                  <a:ext cx="1200" cy="2216"/>
                  <a:chOff x="4042" y="702"/>
                  <a:chExt cx="1200" cy="2216"/>
                </a:xfrm>
              </p:grpSpPr>
              <p:sp>
                <p:nvSpPr>
                  <p:cNvPr id="76" name="Line 26"/>
                  <p:cNvSpPr>
                    <a:spLocks noChangeShapeType="1"/>
                  </p:cNvSpPr>
                  <p:nvPr/>
                </p:nvSpPr>
                <p:spPr bwMode="auto">
                  <a:xfrm flipV="1">
                    <a:off x="4042" y="1750"/>
                    <a:ext cx="48" cy="144"/>
                  </a:xfrm>
                  <a:prstGeom prst="line">
                    <a:avLst/>
                  </a:prstGeom>
                  <a:noFill/>
                  <a:ln w="28575">
                    <a:solidFill>
                      <a:srgbClr val="FF0000"/>
                    </a:solidFill>
                    <a:round/>
                    <a:headEnd/>
                    <a:tailEnd/>
                  </a:ln>
                </p:spPr>
                <p:txBody>
                  <a:bodyPr wrap="none" anchor="ctr"/>
                  <a:lstStyle/>
                  <a:p>
                    <a:endParaRPr lang="en-US" dirty="0"/>
                  </a:p>
                </p:txBody>
              </p:sp>
              <p:sp>
                <p:nvSpPr>
                  <p:cNvPr id="77" name="Freeform 27"/>
                  <p:cNvSpPr>
                    <a:spLocks/>
                  </p:cNvSpPr>
                  <p:nvPr/>
                </p:nvSpPr>
                <p:spPr bwMode="auto">
                  <a:xfrm>
                    <a:off x="4090" y="702"/>
                    <a:ext cx="1152" cy="2216"/>
                  </a:xfrm>
                  <a:custGeom>
                    <a:avLst/>
                    <a:gdLst>
                      <a:gd name="T0" fmla="*/ 0 w 1152"/>
                      <a:gd name="T1" fmla="*/ 1048 h 2216"/>
                      <a:gd name="T2" fmla="*/ 144 w 1152"/>
                      <a:gd name="T3" fmla="*/ 136 h 2216"/>
                      <a:gd name="T4" fmla="*/ 192 w 1152"/>
                      <a:gd name="T5" fmla="*/ 232 h 2216"/>
                      <a:gd name="T6" fmla="*/ 192 w 1152"/>
                      <a:gd name="T7" fmla="*/ 520 h 2216"/>
                      <a:gd name="T8" fmla="*/ 288 w 1152"/>
                      <a:gd name="T9" fmla="*/ 1864 h 2216"/>
                      <a:gd name="T10" fmla="*/ 480 w 1152"/>
                      <a:gd name="T11" fmla="*/ 2200 h 2216"/>
                      <a:gd name="T12" fmla="*/ 1152 w 1152"/>
                      <a:gd name="T13" fmla="*/ 1960 h 2216"/>
                      <a:gd name="T14" fmla="*/ 0 60000 65536"/>
                      <a:gd name="T15" fmla="*/ 0 60000 65536"/>
                      <a:gd name="T16" fmla="*/ 0 60000 65536"/>
                      <a:gd name="T17" fmla="*/ 0 60000 65536"/>
                      <a:gd name="T18" fmla="*/ 0 60000 65536"/>
                      <a:gd name="T19" fmla="*/ 0 60000 65536"/>
                      <a:gd name="T20" fmla="*/ 0 60000 65536"/>
                      <a:gd name="T21" fmla="*/ 0 w 1152"/>
                      <a:gd name="T22" fmla="*/ 0 h 2216"/>
                      <a:gd name="T23" fmla="*/ 1152 w 1152"/>
                      <a:gd name="T24" fmla="*/ 2216 h 22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2216">
                        <a:moveTo>
                          <a:pt x="0" y="1048"/>
                        </a:moveTo>
                        <a:cubicBezTo>
                          <a:pt x="56" y="660"/>
                          <a:pt x="112" y="272"/>
                          <a:pt x="144" y="136"/>
                        </a:cubicBezTo>
                        <a:cubicBezTo>
                          <a:pt x="176" y="0"/>
                          <a:pt x="184" y="168"/>
                          <a:pt x="192" y="232"/>
                        </a:cubicBezTo>
                        <a:cubicBezTo>
                          <a:pt x="200" y="296"/>
                          <a:pt x="176" y="248"/>
                          <a:pt x="192" y="520"/>
                        </a:cubicBezTo>
                        <a:cubicBezTo>
                          <a:pt x="208" y="792"/>
                          <a:pt x="240" y="1584"/>
                          <a:pt x="288" y="1864"/>
                        </a:cubicBezTo>
                        <a:cubicBezTo>
                          <a:pt x="336" y="2144"/>
                          <a:pt x="336" y="2184"/>
                          <a:pt x="480" y="2200"/>
                        </a:cubicBezTo>
                        <a:cubicBezTo>
                          <a:pt x="624" y="2216"/>
                          <a:pt x="1040" y="2000"/>
                          <a:pt x="1152" y="1960"/>
                        </a:cubicBezTo>
                      </a:path>
                    </a:pathLst>
                  </a:custGeom>
                  <a:noFill/>
                  <a:ln w="28575">
                    <a:solidFill>
                      <a:srgbClr val="006600"/>
                    </a:solidFill>
                    <a:round/>
                    <a:headEnd/>
                    <a:tailEnd/>
                  </a:ln>
                </p:spPr>
                <p:txBody>
                  <a:bodyPr wrap="none" anchor="ctr"/>
                  <a:lstStyle/>
                  <a:p>
                    <a:endParaRPr lang="en-US" dirty="0"/>
                  </a:p>
                </p:txBody>
              </p:sp>
            </p:grpSp>
            <p:sp>
              <p:nvSpPr>
                <p:cNvPr id="74" name="Freeform 30"/>
                <p:cNvSpPr>
                  <a:spLocks/>
                </p:cNvSpPr>
                <p:nvPr/>
              </p:nvSpPr>
              <p:spPr bwMode="auto">
                <a:xfrm>
                  <a:off x="4906" y="2470"/>
                  <a:ext cx="384" cy="336"/>
                </a:xfrm>
                <a:custGeom>
                  <a:avLst/>
                  <a:gdLst>
                    <a:gd name="T0" fmla="*/ 0 w 384"/>
                    <a:gd name="T1" fmla="*/ 336 h 336"/>
                    <a:gd name="T2" fmla="*/ 96 w 384"/>
                    <a:gd name="T3" fmla="*/ 48 h 336"/>
                    <a:gd name="T4" fmla="*/ 288 w 384"/>
                    <a:gd name="T5" fmla="*/ 48 h 336"/>
                    <a:gd name="T6" fmla="*/ 384 w 384"/>
                    <a:gd name="T7" fmla="*/ 48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0" y="336"/>
                      </a:moveTo>
                      <a:cubicBezTo>
                        <a:pt x="24" y="216"/>
                        <a:pt x="48" y="96"/>
                        <a:pt x="96" y="48"/>
                      </a:cubicBezTo>
                      <a:cubicBezTo>
                        <a:pt x="144" y="0"/>
                        <a:pt x="240" y="48"/>
                        <a:pt x="288" y="48"/>
                      </a:cubicBezTo>
                      <a:cubicBezTo>
                        <a:pt x="336" y="48"/>
                        <a:pt x="376" y="56"/>
                        <a:pt x="384" y="48"/>
                      </a:cubicBezTo>
                    </a:path>
                  </a:pathLst>
                </a:custGeom>
                <a:noFill/>
                <a:ln w="28575">
                  <a:solidFill>
                    <a:srgbClr val="FF0000"/>
                  </a:solidFill>
                  <a:round/>
                  <a:headEnd/>
                  <a:tailEnd/>
                </a:ln>
              </p:spPr>
              <p:txBody>
                <a:bodyPr wrap="none" anchor="ctr"/>
                <a:lstStyle/>
                <a:p>
                  <a:endParaRPr lang="en-US" dirty="0"/>
                </a:p>
              </p:txBody>
            </p:sp>
            <p:sp>
              <p:nvSpPr>
                <p:cNvPr id="69" name="Text Box 31"/>
                <p:cNvSpPr txBox="1">
                  <a:spLocks noChangeArrowheads="1"/>
                </p:cNvSpPr>
                <p:nvPr/>
              </p:nvSpPr>
              <p:spPr bwMode="auto">
                <a:xfrm>
                  <a:off x="4276" y="816"/>
                  <a:ext cx="1187" cy="930"/>
                </a:xfrm>
                <a:prstGeom prst="rect">
                  <a:avLst/>
                </a:prstGeom>
                <a:noFill/>
                <a:ln w="9525">
                  <a:noFill/>
                  <a:miter lim="800000"/>
                  <a:headEnd/>
                  <a:tailEnd/>
                </a:ln>
              </p:spPr>
              <p:txBody>
                <a:bodyPr wrap="none">
                  <a:spAutoFit/>
                </a:bodyPr>
                <a:lstStyle/>
                <a:p>
                  <a:r>
                    <a:rPr lang="en-US" dirty="0">
                      <a:solidFill>
                        <a:srgbClr val="006600"/>
                      </a:solidFill>
                    </a:rPr>
                    <a:t>Spike</a:t>
                  </a:r>
                </a:p>
              </p:txBody>
            </p:sp>
            <p:sp>
              <p:nvSpPr>
                <p:cNvPr id="72" name="Line 34"/>
                <p:cNvSpPr>
                  <a:spLocks noChangeShapeType="1"/>
                </p:cNvSpPr>
                <p:nvPr/>
              </p:nvSpPr>
              <p:spPr bwMode="auto">
                <a:xfrm flipH="1">
                  <a:off x="4042" y="1702"/>
                  <a:ext cx="48" cy="144"/>
                </a:xfrm>
                <a:prstGeom prst="line">
                  <a:avLst/>
                </a:prstGeom>
                <a:noFill/>
                <a:ln w="28575">
                  <a:solidFill>
                    <a:srgbClr val="FF0000"/>
                  </a:solidFill>
                  <a:round/>
                  <a:headEnd/>
                  <a:tailEnd/>
                </a:ln>
              </p:spPr>
              <p:txBody>
                <a:bodyPr wrap="none" anchor="ctr"/>
                <a:lstStyle/>
                <a:p>
                  <a:endParaRPr lang="en-US" dirty="0"/>
                </a:p>
              </p:txBody>
            </p:sp>
          </p:grpSp>
        </p:grpSp>
        <p:sp>
          <p:nvSpPr>
            <p:cNvPr id="58" name="Text Box 36"/>
            <p:cNvSpPr txBox="1">
              <a:spLocks noChangeArrowheads="1"/>
            </p:cNvSpPr>
            <p:nvPr/>
          </p:nvSpPr>
          <p:spPr bwMode="auto">
            <a:xfrm>
              <a:off x="2246" y="3945"/>
              <a:ext cx="2066" cy="344"/>
            </a:xfrm>
            <a:prstGeom prst="rect">
              <a:avLst/>
            </a:prstGeom>
            <a:noFill/>
            <a:ln w="9525">
              <a:noFill/>
              <a:miter lim="800000"/>
              <a:headEnd/>
              <a:tailEnd/>
            </a:ln>
          </p:spPr>
          <p:txBody>
            <a:bodyPr wrap="none">
              <a:spAutoFit/>
            </a:bodyPr>
            <a:lstStyle/>
            <a:p>
              <a:r>
                <a:rPr lang="en-US" sz="2800" dirty="0">
                  <a:solidFill>
                    <a:srgbClr val="009900"/>
                  </a:solidFill>
                </a:rPr>
                <a:t>Integrate-and-fire model</a:t>
              </a:r>
              <a:endParaRPr lang="en-US" sz="6600" b="1" dirty="0">
                <a:solidFill>
                  <a:srgbClr val="009900"/>
                </a:solidFill>
              </a:endParaRPr>
            </a:p>
          </p:txBody>
        </p:sp>
      </p:grpSp>
      <p:sp>
        <p:nvSpPr>
          <p:cNvPr id="52" name="Line 37"/>
          <p:cNvSpPr>
            <a:spLocks noChangeShapeType="1"/>
          </p:cNvSpPr>
          <p:nvPr/>
        </p:nvSpPr>
        <p:spPr bwMode="auto">
          <a:xfrm flipV="1">
            <a:off x="4137143" y="4210445"/>
            <a:ext cx="2154856" cy="320917"/>
          </a:xfrm>
          <a:prstGeom prst="line">
            <a:avLst/>
          </a:prstGeom>
          <a:noFill/>
          <a:ln w="57150">
            <a:solidFill>
              <a:srgbClr val="FF0000"/>
            </a:solidFill>
            <a:round/>
            <a:headEnd/>
            <a:tailEnd type="triangle" w="med" len="med"/>
          </a:ln>
        </p:spPr>
        <p:txBody>
          <a:bodyPr wrap="none" anchor="ctr"/>
          <a:lstStyle/>
          <a:p>
            <a:endParaRPr lang="en-US" dirty="0"/>
          </a:p>
        </p:txBody>
      </p:sp>
      <p:sp>
        <p:nvSpPr>
          <p:cNvPr id="53" name="Line 38"/>
          <p:cNvSpPr>
            <a:spLocks noChangeShapeType="1"/>
          </p:cNvSpPr>
          <p:nvPr/>
        </p:nvSpPr>
        <p:spPr bwMode="auto">
          <a:xfrm>
            <a:off x="4137143" y="5763359"/>
            <a:ext cx="1635092" cy="1710652"/>
          </a:xfrm>
          <a:prstGeom prst="line">
            <a:avLst/>
          </a:prstGeom>
          <a:noFill/>
          <a:ln w="57150">
            <a:solidFill>
              <a:srgbClr val="FF0000"/>
            </a:solidFill>
            <a:round/>
            <a:headEnd/>
            <a:tailEnd type="triangle" w="med" len="med"/>
          </a:ln>
        </p:spPr>
        <p:txBody>
          <a:bodyPr wrap="none" anchor="ctr"/>
          <a:lstStyle/>
          <a:p>
            <a:endParaRPr lang="en-US" dirty="0"/>
          </a:p>
        </p:txBody>
      </p:sp>
      <p:cxnSp>
        <p:nvCxnSpPr>
          <p:cNvPr id="88" name="Straight Arrow Connector 87"/>
          <p:cNvCxnSpPr/>
          <p:nvPr/>
        </p:nvCxnSpPr>
        <p:spPr>
          <a:xfrm>
            <a:off x="10503415" y="4210445"/>
            <a:ext cx="1119090" cy="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10587171" y="8766410"/>
            <a:ext cx="1119090" cy="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90" name="Picture 5" descr="Cell_10xCUT1"/>
          <p:cNvPicPr>
            <a:picLocks noChangeAspect="1" noChangeArrowheads="1"/>
          </p:cNvPicPr>
          <p:nvPr/>
        </p:nvPicPr>
        <p:blipFill>
          <a:blip r:embed="rId7" cstate="print"/>
          <a:srcRect/>
          <a:stretch>
            <a:fillRect/>
          </a:stretch>
        </p:blipFill>
        <p:spPr bwMode="auto">
          <a:xfrm>
            <a:off x="7156505" y="2070477"/>
            <a:ext cx="2610926" cy="4536084"/>
          </a:xfrm>
          <a:prstGeom prst="rect">
            <a:avLst/>
          </a:prstGeom>
          <a:noFill/>
          <a:ln w="9525">
            <a:noFill/>
            <a:miter lim="800000"/>
            <a:headEnd/>
            <a:tailEnd/>
          </a:ln>
        </p:spPr>
      </p:pic>
      <p:grpSp>
        <p:nvGrpSpPr>
          <p:cNvPr id="95" name="Group 94"/>
          <p:cNvGrpSpPr/>
          <p:nvPr/>
        </p:nvGrpSpPr>
        <p:grpSpPr>
          <a:xfrm>
            <a:off x="6653647" y="3753854"/>
            <a:ext cx="1797036" cy="1090863"/>
            <a:chOff x="6749899" y="3801980"/>
            <a:chExt cx="1797036" cy="1090863"/>
          </a:xfrm>
        </p:grpSpPr>
        <p:cxnSp>
          <p:nvCxnSpPr>
            <p:cNvPr id="92" name="Straight Connector 91"/>
            <p:cNvCxnSpPr/>
            <p:nvPr/>
          </p:nvCxnSpPr>
          <p:spPr>
            <a:xfrm>
              <a:off x="6749899" y="3898232"/>
              <a:ext cx="1692762" cy="938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854173" y="3801980"/>
              <a:ext cx="1692762" cy="1090863"/>
            </a:xfrm>
            <a:prstGeom prst="line">
              <a:avLst/>
            </a:prstGeom>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6"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sp>
        <p:nvSpPr>
          <p:cNvPr id="19467" name="Text Box 3"/>
          <p:cNvSpPr txBox="1">
            <a:spLocks noChangeArrowheads="1"/>
          </p:cNvSpPr>
          <p:nvPr/>
        </p:nvSpPr>
        <p:spPr bwMode="auto">
          <a:xfrm>
            <a:off x="4141432" y="135026"/>
            <a:ext cx="13681690" cy="1241234"/>
          </a:xfrm>
          <a:prstGeom prst="rect">
            <a:avLst/>
          </a:prstGeom>
          <a:noFill/>
          <a:ln w="9525">
            <a:noFill/>
            <a:miter lim="800000"/>
            <a:headEnd/>
            <a:tailEnd/>
          </a:ln>
        </p:spPr>
        <p:txBody>
          <a:bodyPr wrap="none" lIns="192911" tIns="96455" rIns="192911" bIns="96455">
            <a:spAutoFit/>
          </a:bodyPr>
          <a:lstStyle/>
          <a:p>
            <a:r>
              <a:rPr lang="en-US" sz="6800" dirty="0"/>
              <a:t>Nonlinear Integrate-and-fire Model</a:t>
            </a:r>
            <a:endParaRPr lang="en-US" sz="6800" dirty="0">
              <a:solidFill>
                <a:srgbClr val="FFFF00"/>
              </a:solidFill>
            </a:endParaRPr>
          </a:p>
        </p:txBody>
      </p:sp>
      <p:graphicFrame>
        <p:nvGraphicFramePr>
          <p:cNvPr id="19458" name="Object 4"/>
          <p:cNvGraphicFramePr>
            <a:graphicFrameLocks noChangeAspect="1"/>
          </p:cNvGraphicFramePr>
          <p:nvPr/>
        </p:nvGraphicFramePr>
        <p:xfrm>
          <a:off x="907815" y="7930631"/>
          <a:ext cx="8755524" cy="1893172"/>
        </p:xfrm>
        <a:graphic>
          <a:graphicData uri="http://schemas.openxmlformats.org/presentationml/2006/ole">
            <mc:AlternateContent xmlns:mc="http://schemas.openxmlformats.org/markup-compatibility/2006">
              <mc:Choice xmlns:v="urn:schemas-microsoft-com:vml" Requires="v">
                <p:oleObj spid="_x0000_s94381" name="Equation" r:id="rId4" imgW="1358640" imgH="393480" progId="Equation.3">
                  <p:embed/>
                </p:oleObj>
              </mc:Choice>
              <mc:Fallback>
                <p:oleObj name="Equation" r:id="rId4" imgW="1358640" imgH="3934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815" y="7930631"/>
                        <a:ext cx="8755524" cy="18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9468" name="Text Box 6"/>
          <p:cNvSpPr txBox="1">
            <a:spLocks noChangeArrowheads="1"/>
          </p:cNvSpPr>
          <p:nvPr/>
        </p:nvSpPr>
        <p:spPr bwMode="auto">
          <a:xfrm>
            <a:off x="6482240" y="10060097"/>
            <a:ext cx="3702997" cy="1071957"/>
          </a:xfrm>
          <a:prstGeom prst="rect">
            <a:avLst/>
          </a:prstGeom>
          <a:noFill/>
          <a:ln w="9525">
            <a:noFill/>
            <a:miter lim="800000"/>
            <a:headEnd/>
            <a:tailEnd/>
          </a:ln>
        </p:spPr>
        <p:txBody>
          <a:bodyPr wrap="none" lIns="192911" tIns="96455" rIns="192911" bIns="96455">
            <a:spAutoFit/>
          </a:bodyPr>
          <a:lstStyle/>
          <a:p>
            <a:r>
              <a:rPr lang="en-US" dirty="0"/>
              <a:t>Fire+reset</a:t>
            </a:r>
          </a:p>
        </p:txBody>
      </p:sp>
      <p:sp>
        <p:nvSpPr>
          <p:cNvPr id="19469" name="AutoShape 9"/>
          <p:cNvSpPr>
            <a:spLocks noChangeArrowheads="1"/>
          </p:cNvSpPr>
          <p:nvPr/>
        </p:nvSpPr>
        <p:spPr bwMode="auto">
          <a:xfrm>
            <a:off x="82530" y="7899685"/>
            <a:ext cx="10379836" cy="3375643"/>
          </a:xfrm>
          <a:prstGeom prst="roundRect">
            <a:avLst>
              <a:gd name="adj" fmla="val 16667"/>
            </a:avLst>
          </a:prstGeom>
          <a:noFill/>
          <a:ln w="9525">
            <a:solidFill>
              <a:srgbClr val="FF0000"/>
            </a:solidFill>
            <a:round/>
            <a:headEnd/>
            <a:tailEnd/>
          </a:ln>
        </p:spPr>
        <p:txBody>
          <a:bodyPr wrap="none" lIns="192911" tIns="96455" rIns="192911" bIns="96455" anchor="ctr"/>
          <a:lstStyle/>
          <a:p>
            <a:endParaRPr lang="en-US" dirty="0"/>
          </a:p>
        </p:txBody>
      </p:sp>
      <p:sp>
        <p:nvSpPr>
          <p:cNvPr id="19471" name="Line 11"/>
          <p:cNvSpPr>
            <a:spLocks noChangeShapeType="1"/>
          </p:cNvSpPr>
          <p:nvPr/>
        </p:nvSpPr>
        <p:spPr bwMode="auto">
          <a:xfrm>
            <a:off x="2126986" y="6121847"/>
            <a:ext cx="6973657" cy="0"/>
          </a:xfrm>
          <a:prstGeom prst="line">
            <a:avLst/>
          </a:prstGeom>
          <a:noFill/>
          <a:ln w="9525">
            <a:solidFill>
              <a:schemeClr val="tx1"/>
            </a:solidFill>
            <a:round/>
            <a:headEnd/>
            <a:tailEnd type="triangle" w="med" len="med"/>
          </a:ln>
        </p:spPr>
        <p:txBody>
          <a:bodyPr lIns="192911" tIns="96455" rIns="192911" bIns="96455"/>
          <a:lstStyle/>
          <a:p>
            <a:endParaRPr lang="en-US" dirty="0"/>
          </a:p>
        </p:txBody>
      </p:sp>
      <p:sp>
        <p:nvSpPr>
          <p:cNvPr id="19472" name="Line 12"/>
          <p:cNvSpPr>
            <a:spLocks noChangeShapeType="1"/>
          </p:cNvSpPr>
          <p:nvPr/>
        </p:nvSpPr>
        <p:spPr bwMode="auto">
          <a:xfrm flipV="1">
            <a:off x="2126986" y="1784147"/>
            <a:ext cx="0" cy="5232246"/>
          </a:xfrm>
          <a:prstGeom prst="line">
            <a:avLst/>
          </a:prstGeom>
          <a:noFill/>
          <a:ln w="9525">
            <a:solidFill>
              <a:schemeClr val="tx1"/>
            </a:solidFill>
            <a:round/>
            <a:headEnd/>
            <a:tailEnd type="triangle" w="med" len="med"/>
          </a:ln>
        </p:spPr>
        <p:txBody>
          <a:bodyPr lIns="192911" tIns="96455" rIns="192911" bIns="96455"/>
          <a:lstStyle/>
          <a:p>
            <a:endParaRPr lang="en-US" dirty="0"/>
          </a:p>
        </p:txBody>
      </p:sp>
      <p:sp>
        <p:nvSpPr>
          <p:cNvPr id="19473" name="Freeform 13"/>
          <p:cNvSpPr>
            <a:spLocks/>
          </p:cNvSpPr>
          <p:nvPr/>
        </p:nvSpPr>
        <p:spPr bwMode="auto">
          <a:xfrm>
            <a:off x="2126987" y="3314438"/>
            <a:ext cx="6636041" cy="3468474"/>
          </a:xfrm>
          <a:custGeom>
            <a:avLst/>
            <a:gdLst>
              <a:gd name="T0" fmla="*/ 0 w 1769"/>
              <a:gd name="T1" fmla="*/ 0 h 1233"/>
              <a:gd name="T2" fmla="*/ 2147483647 w 1769"/>
              <a:gd name="T3" fmla="*/ 2147483647 h 1233"/>
              <a:gd name="T4" fmla="*/ 2147483647 w 1769"/>
              <a:gd name="T5" fmla="*/ 2147483647 h 1233"/>
              <a:gd name="T6" fmla="*/ 0 60000 65536"/>
              <a:gd name="T7" fmla="*/ 0 60000 65536"/>
              <a:gd name="T8" fmla="*/ 0 60000 65536"/>
              <a:gd name="T9" fmla="*/ 0 w 1769"/>
              <a:gd name="T10" fmla="*/ 0 h 1233"/>
              <a:gd name="T11" fmla="*/ 1769 w 1769"/>
              <a:gd name="T12" fmla="*/ 1233 h 1233"/>
            </a:gdLst>
            <a:ahLst/>
            <a:cxnLst>
              <a:cxn ang="T6">
                <a:pos x="T0" y="T1"/>
              </a:cxn>
              <a:cxn ang="T7">
                <a:pos x="T2" y="T3"/>
              </a:cxn>
              <a:cxn ang="T8">
                <a:pos x="T4" y="T5"/>
              </a:cxn>
            </a:cxnLst>
            <a:rect l="T9" t="T10" r="T11" b="T12"/>
            <a:pathLst>
              <a:path w="1769" h="1233">
                <a:moveTo>
                  <a:pt x="0" y="0"/>
                </a:moveTo>
                <a:cubicBezTo>
                  <a:pt x="283" y="608"/>
                  <a:pt x="567" y="1217"/>
                  <a:pt x="862" y="1225"/>
                </a:cubicBezTo>
                <a:cubicBezTo>
                  <a:pt x="1157" y="1233"/>
                  <a:pt x="1463" y="639"/>
                  <a:pt x="1769" y="46"/>
                </a:cubicBezTo>
              </a:path>
            </a:pathLst>
          </a:custGeom>
          <a:noFill/>
          <a:ln w="57150">
            <a:solidFill>
              <a:schemeClr val="accent2"/>
            </a:solidFill>
            <a:round/>
            <a:headEnd/>
            <a:tailEnd/>
          </a:ln>
        </p:spPr>
        <p:txBody>
          <a:bodyPr lIns="192911" tIns="96455" rIns="192911" bIns="96455"/>
          <a:lstStyle/>
          <a:p>
            <a:endParaRPr lang="en-US" dirty="0"/>
          </a:p>
        </p:txBody>
      </p:sp>
      <p:sp>
        <p:nvSpPr>
          <p:cNvPr id="832526" name="Freeform 14"/>
          <p:cNvSpPr>
            <a:spLocks/>
          </p:cNvSpPr>
          <p:nvPr/>
        </p:nvSpPr>
        <p:spPr bwMode="auto">
          <a:xfrm>
            <a:off x="2126987" y="3187853"/>
            <a:ext cx="5274322" cy="3614750"/>
          </a:xfrm>
          <a:custGeom>
            <a:avLst/>
            <a:gdLst>
              <a:gd name="T0" fmla="*/ 0 w 1406"/>
              <a:gd name="T1" fmla="*/ 2147483647 h 1285"/>
              <a:gd name="T2" fmla="*/ 2147483647 w 1406"/>
              <a:gd name="T3" fmla="*/ 2147483647 h 1285"/>
              <a:gd name="T4" fmla="*/ 2147483647 w 1406"/>
              <a:gd name="T5" fmla="*/ 2147483647 h 1285"/>
              <a:gd name="T6" fmla="*/ 2147483647 w 1406"/>
              <a:gd name="T7" fmla="*/ 2147483647 h 1285"/>
              <a:gd name="T8" fmla="*/ 2147483647 w 1406"/>
              <a:gd name="T9" fmla="*/ 0 h 1285"/>
              <a:gd name="T10" fmla="*/ 0 60000 65536"/>
              <a:gd name="T11" fmla="*/ 0 60000 65536"/>
              <a:gd name="T12" fmla="*/ 0 60000 65536"/>
              <a:gd name="T13" fmla="*/ 0 60000 65536"/>
              <a:gd name="T14" fmla="*/ 0 60000 65536"/>
              <a:gd name="T15" fmla="*/ 0 w 1406"/>
              <a:gd name="T16" fmla="*/ 0 h 1285"/>
              <a:gd name="T17" fmla="*/ 1406 w 1406"/>
              <a:gd name="T18" fmla="*/ 1285 h 1285"/>
            </a:gdLst>
            <a:ahLst/>
            <a:cxnLst>
              <a:cxn ang="T10">
                <a:pos x="T0" y="T1"/>
              </a:cxn>
              <a:cxn ang="T11">
                <a:pos x="T2" y="T3"/>
              </a:cxn>
              <a:cxn ang="T12">
                <a:pos x="T4" y="T5"/>
              </a:cxn>
              <a:cxn ang="T13">
                <a:pos x="T6" y="T7"/>
              </a:cxn>
              <a:cxn ang="T14">
                <a:pos x="T8" y="T9"/>
              </a:cxn>
            </a:cxnLst>
            <a:rect l="T15" t="T16" r="T17" b="T18"/>
            <a:pathLst>
              <a:path w="1406" h="1285">
                <a:moveTo>
                  <a:pt x="0" y="726"/>
                </a:moveTo>
                <a:cubicBezTo>
                  <a:pt x="83" y="794"/>
                  <a:pt x="166" y="862"/>
                  <a:pt x="317" y="953"/>
                </a:cubicBezTo>
                <a:cubicBezTo>
                  <a:pt x="468" y="1044"/>
                  <a:pt x="756" y="1285"/>
                  <a:pt x="907" y="1270"/>
                </a:cubicBezTo>
                <a:cubicBezTo>
                  <a:pt x="1058" y="1255"/>
                  <a:pt x="1141" y="1074"/>
                  <a:pt x="1224" y="862"/>
                </a:cubicBezTo>
                <a:cubicBezTo>
                  <a:pt x="1307" y="650"/>
                  <a:pt x="1356" y="325"/>
                  <a:pt x="1406" y="0"/>
                </a:cubicBezTo>
              </a:path>
            </a:pathLst>
          </a:custGeom>
          <a:noFill/>
          <a:ln w="38100">
            <a:solidFill>
              <a:srgbClr val="009900"/>
            </a:solidFill>
            <a:prstDash val="dash"/>
            <a:round/>
            <a:headEnd/>
            <a:tailEnd/>
          </a:ln>
        </p:spPr>
        <p:txBody>
          <a:bodyPr lIns="192911" tIns="96455" rIns="192911" bIns="96455"/>
          <a:lstStyle/>
          <a:p>
            <a:endParaRPr lang="en-US" dirty="0"/>
          </a:p>
        </p:txBody>
      </p:sp>
      <p:sp>
        <p:nvSpPr>
          <p:cNvPr id="19475" name="Text Box 15"/>
          <p:cNvSpPr txBox="1">
            <a:spLocks noChangeArrowheads="1"/>
          </p:cNvSpPr>
          <p:nvPr/>
        </p:nvSpPr>
        <p:spPr bwMode="auto">
          <a:xfrm>
            <a:off x="3950117" y="1438144"/>
            <a:ext cx="1426733" cy="1071957"/>
          </a:xfrm>
          <a:prstGeom prst="rect">
            <a:avLst/>
          </a:prstGeom>
          <a:noFill/>
          <a:ln w="9525">
            <a:noFill/>
            <a:miter lim="800000"/>
            <a:headEnd/>
            <a:tailEnd/>
          </a:ln>
        </p:spPr>
        <p:txBody>
          <a:bodyPr wrap="none" lIns="192911" tIns="96455" rIns="192911" bIns="96455">
            <a:spAutoFit/>
          </a:bodyPr>
          <a:lstStyle/>
          <a:p>
            <a:r>
              <a:rPr lang="fr-CH" i="1"/>
              <a:t>I=0</a:t>
            </a:r>
            <a:endParaRPr lang="fr-FR" i="1"/>
          </a:p>
        </p:txBody>
      </p:sp>
      <p:graphicFrame>
        <p:nvGraphicFramePr>
          <p:cNvPr id="19460" name="Object 16"/>
          <p:cNvGraphicFramePr>
            <a:graphicFrameLocks noChangeAspect="1"/>
          </p:cNvGraphicFramePr>
          <p:nvPr/>
        </p:nvGraphicFramePr>
        <p:xfrm>
          <a:off x="82528" y="1784147"/>
          <a:ext cx="1695586" cy="1637187"/>
        </p:xfrm>
        <a:graphic>
          <a:graphicData uri="http://schemas.openxmlformats.org/presentationml/2006/ole">
            <mc:AlternateContent xmlns:mc="http://schemas.openxmlformats.org/markup-compatibility/2006">
              <mc:Choice xmlns:v="urn:schemas-microsoft-com:vml" Requires="v">
                <p:oleObj spid="_x0000_s94382" name="Equation" r:id="rId6" imgW="304560" imgH="393480" progId="Equation.3">
                  <p:embed/>
                </p:oleObj>
              </mc:Choice>
              <mc:Fallback>
                <p:oleObj name="Equation" r:id="rId6" imgW="304560" imgH="393480"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28" y="1784147"/>
                        <a:ext cx="1695586" cy="163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9476" name="Line 17"/>
          <p:cNvSpPr>
            <a:spLocks noChangeShapeType="1"/>
          </p:cNvSpPr>
          <p:nvPr/>
        </p:nvSpPr>
        <p:spPr bwMode="auto">
          <a:xfrm>
            <a:off x="7742674" y="3058453"/>
            <a:ext cx="0" cy="3957940"/>
          </a:xfrm>
          <a:prstGeom prst="line">
            <a:avLst/>
          </a:prstGeom>
          <a:noFill/>
          <a:ln w="9525">
            <a:solidFill>
              <a:schemeClr val="tx1"/>
            </a:solidFill>
            <a:prstDash val="lgDash"/>
            <a:round/>
            <a:headEnd/>
            <a:tailEnd/>
          </a:ln>
        </p:spPr>
        <p:txBody>
          <a:bodyPr lIns="192911" tIns="96455" rIns="192911" bIns="96455"/>
          <a:lstStyle/>
          <a:p>
            <a:endParaRPr lang="en-US" dirty="0"/>
          </a:p>
        </p:txBody>
      </p:sp>
      <p:sp>
        <p:nvSpPr>
          <p:cNvPr id="19477" name="Text Box 18"/>
          <p:cNvSpPr txBox="1">
            <a:spLocks noChangeArrowheads="1"/>
          </p:cNvSpPr>
          <p:nvPr/>
        </p:nvSpPr>
        <p:spPr bwMode="auto">
          <a:xfrm>
            <a:off x="8883068" y="6158418"/>
            <a:ext cx="796753" cy="1071957"/>
          </a:xfrm>
          <a:prstGeom prst="rect">
            <a:avLst/>
          </a:prstGeom>
          <a:noFill/>
          <a:ln w="9525">
            <a:noFill/>
            <a:miter lim="800000"/>
            <a:headEnd/>
            <a:tailEnd/>
          </a:ln>
        </p:spPr>
        <p:txBody>
          <a:bodyPr wrap="none" lIns="192911" tIns="96455" rIns="192911" bIns="96455">
            <a:spAutoFit/>
          </a:bodyPr>
          <a:lstStyle/>
          <a:p>
            <a:r>
              <a:rPr lang="fr-CH" i="1"/>
              <a:t>u</a:t>
            </a:r>
            <a:endParaRPr lang="fr-FR" i="1"/>
          </a:p>
        </p:txBody>
      </p:sp>
      <p:graphicFrame>
        <p:nvGraphicFramePr>
          <p:cNvPr id="19461" name="Object 19"/>
          <p:cNvGraphicFramePr>
            <a:graphicFrameLocks noChangeAspect="1"/>
          </p:cNvGraphicFramePr>
          <p:nvPr/>
        </p:nvGraphicFramePr>
        <p:xfrm>
          <a:off x="7264400" y="6886243"/>
          <a:ext cx="1063625" cy="1101725"/>
        </p:xfrm>
        <a:graphic>
          <a:graphicData uri="http://schemas.openxmlformats.org/presentationml/2006/ole">
            <mc:AlternateContent xmlns:mc="http://schemas.openxmlformats.org/markup-compatibility/2006">
              <mc:Choice xmlns:v="urn:schemas-microsoft-com:vml" Requires="v">
                <p:oleObj spid="_x0000_s94383" name="Equation" r:id="rId8" imgW="164880" imgH="228600" progId="Equation.DSMT4">
                  <p:embed/>
                </p:oleObj>
              </mc:Choice>
              <mc:Fallback>
                <p:oleObj name="Equation" r:id="rId8" imgW="164880" imgH="228600" progId="Equation.DSMT4">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64400" y="6886243"/>
                        <a:ext cx="106362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9479" name="Text Box 30"/>
          <p:cNvSpPr txBox="1">
            <a:spLocks noChangeArrowheads="1"/>
          </p:cNvSpPr>
          <p:nvPr/>
        </p:nvSpPr>
        <p:spPr bwMode="auto">
          <a:xfrm>
            <a:off x="15519111" y="8034712"/>
            <a:ext cx="3860092" cy="841125"/>
          </a:xfrm>
          <a:prstGeom prst="rect">
            <a:avLst/>
          </a:prstGeom>
          <a:noFill/>
          <a:ln w="9525">
            <a:noFill/>
            <a:miter lim="800000"/>
            <a:headEnd/>
            <a:tailEnd/>
          </a:ln>
        </p:spPr>
        <p:txBody>
          <a:bodyPr wrap="none" lIns="192911" tIns="96455" rIns="192911" bIns="96455">
            <a:spAutoFit/>
          </a:bodyPr>
          <a:lstStyle/>
          <a:p>
            <a:r>
              <a:rPr lang="fr-CH" sz="4200" dirty="0" err="1">
                <a:solidFill>
                  <a:schemeClr val="accent2"/>
                </a:solidFill>
              </a:rPr>
              <a:t>Quadratic</a:t>
            </a:r>
            <a:r>
              <a:rPr lang="fr-CH" sz="4200" dirty="0">
                <a:solidFill>
                  <a:schemeClr val="accent2"/>
                </a:solidFill>
              </a:rPr>
              <a:t> I&amp;F:</a:t>
            </a:r>
            <a:endParaRPr lang="fr-FR" sz="4200" dirty="0">
              <a:solidFill>
                <a:schemeClr val="accent2"/>
              </a:solidFill>
            </a:endParaRPr>
          </a:p>
        </p:txBody>
      </p:sp>
      <p:graphicFrame>
        <p:nvGraphicFramePr>
          <p:cNvPr id="832544" name="Object 32"/>
          <p:cNvGraphicFramePr>
            <a:graphicFrameLocks noChangeAspect="1"/>
          </p:cNvGraphicFramePr>
          <p:nvPr/>
        </p:nvGraphicFramePr>
        <p:xfrm>
          <a:off x="11592966" y="10470829"/>
          <a:ext cx="8170323" cy="829845"/>
        </p:xfrm>
        <a:graphic>
          <a:graphicData uri="http://schemas.openxmlformats.org/presentationml/2006/ole">
            <mc:AlternateContent xmlns:mc="http://schemas.openxmlformats.org/markup-compatibility/2006">
              <mc:Choice xmlns:v="urn:schemas-microsoft-com:vml" Requires="v">
                <p:oleObj spid="_x0000_s94384" name="Equation" r:id="rId10" imgW="1765080" imgH="190440" progId="Equation.3">
                  <p:embed/>
                </p:oleObj>
              </mc:Choice>
              <mc:Fallback>
                <p:oleObj name="Equation" r:id="rId10" imgW="1765080" imgH="190440" progId="Equation.3">
                  <p:embed/>
                  <p:pic>
                    <p:nvPicPr>
                      <p:cNvPr id="0" name="Object 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92966" y="10470829"/>
                        <a:ext cx="8170323" cy="829845"/>
                      </a:xfrm>
                      <a:prstGeom prst="rect">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2546" name="Text Box 34"/>
          <p:cNvSpPr txBox="1">
            <a:spLocks noChangeArrowheads="1"/>
          </p:cNvSpPr>
          <p:nvPr/>
        </p:nvSpPr>
        <p:spPr bwMode="auto">
          <a:xfrm>
            <a:off x="15399070" y="9629704"/>
            <a:ext cx="4281681" cy="841125"/>
          </a:xfrm>
          <a:prstGeom prst="rect">
            <a:avLst/>
          </a:prstGeom>
          <a:noFill/>
          <a:ln w="9525">
            <a:noFill/>
            <a:miter lim="800000"/>
            <a:headEnd/>
            <a:tailEnd/>
          </a:ln>
        </p:spPr>
        <p:txBody>
          <a:bodyPr wrap="none" lIns="192911" tIns="96455" rIns="192911" bIns="96455">
            <a:spAutoFit/>
          </a:bodyPr>
          <a:lstStyle/>
          <a:p>
            <a:r>
              <a:rPr lang="fr-CH" sz="4200" dirty="0" err="1">
                <a:solidFill>
                  <a:srgbClr val="009900"/>
                </a:solidFill>
              </a:rPr>
              <a:t>exponential</a:t>
            </a:r>
            <a:r>
              <a:rPr lang="fr-CH" sz="4200" dirty="0">
                <a:solidFill>
                  <a:srgbClr val="009900"/>
                </a:solidFill>
              </a:rPr>
              <a:t> I&amp;F:</a:t>
            </a:r>
            <a:endParaRPr lang="fr-FR" sz="4200" dirty="0">
              <a:solidFill>
                <a:srgbClr val="009900"/>
              </a:solidFill>
            </a:endParaRPr>
          </a:p>
        </p:txBody>
      </p:sp>
      <p:graphicFrame>
        <p:nvGraphicFramePr>
          <p:cNvPr id="19463" name="Object 35"/>
          <p:cNvGraphicFramePr>
            <a:graphicFrameLocks noChangeAspect="1"/>
          </p:cNvGraphicFramePr>
          <p:nvPr/>
        </p:nvGraphicFramePr>
        <p:xfrm>
          <a:off x="14292438" y="8735159"/>
          <a:ext cx="5388313" cy="939554"/>
        </p:xfrm>
        <a:graphic>
          <a:graphicData uri="http://schemas.openxmlformats.org/presentationml/2006/ole">
            <mc:AlternateContent xmlns:mc="http://schemas.openxmlformats.org/markup-compatibility/2006">
              <mc:Choice xmlns:v="urn:schemas-microsoft-com:vml" Requires="v">
                <p:oleObj spid="_x0000_s94385" name="Equation" r:id="rId12" imgW="1206360" imgH="215640" progId="Equation.3">
                  <p:embed/>
                </p:oleObj>
              </mc:Choice>
              <mc:Fallback>
                <p:oleObj name="Equation" r:id="rId12" imgW="1206360" imgH="215640" progId="Equation.3">
                  <p:embed/>
                  <p:pic>
                    <p:nvPicPr>
                      <p:cNvPr id="0" name="Object 3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292438" y="8735159"/>
                        <a:ext cx="5388313" cy="939554"/>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8516" name="Object 20"/>
          <p:cNvGraphicFramePr>
            <a:graphicFrameLocks noChangeAspect="1"/>
          </p:cNvGraphicFramePr>
          <p:nvPr/>
        </p:nvGraphicFramePr>
        <p:xfrm>
          <a:off x="2151063" y="10005681"/>
          <a:ext cx="4141787" cy="1227137"/>
        </p:xfrm>
        <a:graphic>
          <a:graphicData uri="http://schemas.openxmlformats.org/presentationml/2006/ole">
            <mc:AlternateContent xmlns:mc="http://schemas.openxmlformats.org/markup-compatibility/2006">
              <mc:Choice xmlns:v="urn:schemas-microsoft-com:vml" Requires="v">
                <p:oleObj spid="_x0000_s94386" name="Equation" r:id="rId14" imgW="774360" imgH="253800" progId="Equation.DSMT4">
                  <p:embed/>
                </p:oleObj>
              </mc:Choice>
              <mc:Fallback>
                <p:oleObj name="Equation" r:id="rId14" imgW="774360" imgH="253800" progId="Equation.DSMT4">
                  <p:embed/>
                  <p:pic>
                    <p:nvPicPr>
                      <p:cNvPr id="0"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51063" y="10005681"/>
                        <a:ext cx="4141787"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33" name="TextBox 32"/>
          <p:cNvSpPr txBox="1"/>
          <p:nvPr/>
        </p:nvSpPr>
        <p:spPr>
          <a:xfrm>
            <a:off x="12488779" y="3421334"/>
            <a:ext cx="6328977" cy="1846659"/>
          </a:xfrm>
          <a:prstGeom prst="rect">
            <a:avLst/>
          </a:prstGeom>
          <a:noFill/>
        </p:spPr>
        <p:txBody>
          <a:bodyPr wrap="none" rtlCol="0">
            <a:spAutoFit/>
          </a:bodyPr>
          <a:lstStyle/>
          <a:p>
            <a:r>
              <a:rPr lang="en-US" dirty="0">
                <a:solidFill>
                  <a:srgbClr val="FF0000"/>
                </a:solidFill>
              </a:rPr>
              <a:t>Can we measure </a:t>
            </a:r>
          </a:p>
          <a:p>
            <a:r>
              <a:rPr lang="en-US" dirty="0">
                <a:solidFill>
                  <a:srgbClr val="FF0000"/>
                </a:solidFill>
              </a:rPr>
              <a:t>  the function </a:t>
            </a:r>
            <a:r>
              <a:rPr lang="en-US" i="1" dirty="0">
                <a:solidFill>
                  <a:srgbClr val="FF0000"/>
                </a:solidFill>
              </a:rPr>
              <a:t>F(u)</a:t>
            </a:r>
            <a:r>
              <a:rPr lang="en-US" dirty="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25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499"/>
                                          </p:stCondLst>
                                        </p:cTn>
                                        <p:tgtEl>
                                          <p:spTgt spid="83254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83254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3">
                                            <p:txEl>
                                              <p:pRg st="0" end="0"/>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526" grpId="0" animBg="1"/>
      <p:bldP spid="83254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27598"/>
            <a:ext cx="21559453" cy="1473200"/>
          </a:xfrm>
          <a:prstGeom prst="rect">
            <a:avLst/>
          </a:prstGeom>
        </p:spPr>
        <p:txBody>
          <a:bodyPr vert="horz" wrap="square" numCol="1" anchor="t" anchorCtr="0" compatLnSpc="1">
            <a:prstTxWarp prst="textNoShape">
              <a:avLst/>
            </a:prstTxWarp>
          </a:bodyPr>
          <a:lstStyle/>
          <a:p>
            <a:pPr>
              <a:spcAft>
                <a:spcPts val="2838"/>
              </a:spcAft>
              <a:defRPr/>
            </a:pPr>
            <a:r>
              <a:rPr lang="en-US" sz="5400" dirty="0">
                <a:latin typeface="Impact" charset="0"/>
                <a:cs typeface="Impact" charset="0"/>
              </a:rPr>
              <a:t>Neuronal Dynamics – </a:t>
            </a:r>
            <a:r>
              <a:rPr lang="en-US" dirty="0">
                <a:solidFill>
                  <a:srgbClr val="FF0000"/>
                </a:solidFill>
                <a:latin typeface="Impact" charset="0"/>
                <a:cs typeface="Impact" charset="0"/>
              </a:rPr>
              <a:t>1.5.How good are integrate-and-fire models?</a:t>
            </a:r>
          </a:p>
        </p:txBody>
      </p:sp>
      <p:cxnSp>
        <p:nvCxnSpPr>
          <p:cNvPr id="5" name="Straight Connector 4"/>
          <p:cNvCxnSpPr/>
          <p:nvPr/>
        </p:nvCxnSpPr>
        <p:spPr>
          <a:xfrm>
            <a:off x="-215313" y="1508294"/>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Rectangle 3"/>
          <p:cNvSpPr>
            <a:spLocks noChangeArrowheads="1"/>
          </p:cNvSpPr>
          <p:nvPr/>
        </p:nvSpPr>
        <p:spPr bwMode="auto">
          <a:xfrm>
            <a:off x="4863255" y="1871904"/>
            <a:ext cx="4535488" cy="433388"/>
          </a:xfrm>
          <a:prstGeom prst="rect">
            <a:avLst/>
          </a:prstGeom>
          <a:solidFill>
            <a:schemeClr val="bg1"/>
          </a:solidFill>
          <a:ln w="9525">
            <a:solidFill>
              <a:schemeClr val="bg1"/>
            </a:solidFill>
            <a:miter lim="800000"/>
            <a:headEnd/>
            <a:tailEnd/>
          </a:ln>
        </p:spPr>
        <p:txBody>
          <a:bodyPr wrap="none" anchor="ctr"/>
          <a:lstStyle/>
          <a:p>
            <a:endParaRPr lang="en-US" dirty="0"/>
          </a:p>
        </p:txBody>
      </p:sp>
      <p:sp>
        <p:nvSpPr>
          <p:cNvPr id="11" name="Rectangle 6"/>
          <p:cNvSpPr>
            <a:spLocks noChangeArrowheads="1"/>
          </p:cNvSpPr>
          <p:nvPr/>
        </p:nvSpPr>
        <p:spPr bwMode="auto">
          <a:xfrm>
            <a:off x="7168305" y="9965657"/>
            <a:ext cx="9715583" cy="790575"/>
          </a:xfrm>
          <a:prstGeom prst="rect">
            <a:avLst/>
          </a:prstGeom>
          <a:solidFill>
            <a:schemeClr val="bg1"/>
          </a:solidFill>
          <a:ln w="9525">
            <a:solidFill>
              <a:schemeClr val="bg1"/>
            </a:solidFill>
            <a:miter lim="800000"/>
            <a:headEnd/>
            <a:tailEnd/>
          </a:ln>
        </p:spPr>
        <p:txBody>
          <a:bodyPr wrap="none" anchor="ctr"/>
          <a:lstStyle/>
          <a:p>
            <a:pPr algn="ctr"/>
            <a:r>
              <a:rPr lang="en-US" i="1" dirty="0"/>
              <a:t>Badel et al., J. Neurophysiology 2008</a:t>
            </a:r>
            <a:endParaRPr lang="fr-FR" i="1" dirty="0"/>
          </a:p>
        </p:txBody>
      </p:sp>
      <p:sp>
        <p:nvSpPr>
          <p:cNvPr id="12" name="Text Box 7"/>
          <p:cNvSpPr txBox="1">
            <a:spLocks noChangeArrowheads="1"/>
          </p:cNvSpPr>
          <p:nvPr/>
        </p:nvSpPr>
        <p:spPr bwMode="auto">
          <a:xfrm>
            <a:off x="6285655" y="5904154"/>
            <a:ext cx="882650" cy="366713"/>
          </a:xfrm>
          <a:prstGeom prst="rect">
            <a:avLst/>
          </a:prstGeom>
          <a:noFill/>
          <a:ln w="9525">
            <a:noFill/>
            <a:miter lim="800000"/>
            <a:headEnd/>
            <a:tailEnd/>
          </a:ln>
        </p:spPr>
        <p:txBody>
          <a:bodyPr wrap="none">
            <a:spAutoFit/>
          </a:bodyPr>
          <a:lstStyle/>
          <a:p>
            <a:r>
              <a:rPr lang="fr-CH" sz="1800" b="1"/>
              <a:t>voltage</a:t>
            </a:r>
            <a:endParaRPr lang="fr-FR" sz="1800" b="1"/>
          </a:p>
        </p:txBody>
      </p:sp>
      <p:pic>
        <p:nvPicPr>
          <p:cNvPr id="13" name="Picture 16"/>
          <p:cNvPicPr>
            <a:picLocks noChangeAspect="1" noChangeArrowheads="1"/>
          </p:cNvPicPr>
          <p:nvPr/>
        </p:nvPicPr>
        <p:blipFill>
          <a:blip r:embed="rId4" cstate="print"/>
          <a:srcRect/>
          <a:stretch>
            <a:fillRect/>
          </a:stretch>
        </p:blipFill>
        <p:spPr bwMode="auto">
          <a:xfrm>
            <a:off x="4656880" y="2016366"/>
            <a:ext cx="9467814" cy="7440445"/>
          </a:xfrm>
          <a:prstGeom prst="rect">
            <a:avLst/>
          </a:prstGeom>
          <a:noFill/>
          <a:ln w="9525">
            <a:noFill/>
            <a:miter lim="800000"/>
            <a:headEnd/>
            <a:tailEnd/>
          </a:ln>
        </p:spPr>
      </p:pic>
      <p:sp>
        <p:nvSpPr>
          <p:cNvPr id="14" name="Text Box 18"/>
          <p:cNvSpPr txBox="1">
            <a:spLocks noChangeArrowheads="1"/>
          </p:cNvSpPr>
          <p:nvPr/>
        </p:nvSpPr>
        <p:spPr bwMode="auto">
          <a:xfrm>
            <a:off x="14189782" y="8133347"/>
            <a:ext cx="1073150" cy="457200"/>
          </a:xfrm>
          <a:prstGeom prst="rect">
            <a:avLst/>
          </a:prstGeom>
          <a:noFill/>
          <a:ln w="9525">
            <a:noFill/>
            <a:miter lim="800000"/>
            <a:headEnd/>
            <a:tailEnd/>
          </a:ln>
        </p:spPr>
        <p:txBody>
          <a:bodyPr wrap="none">
            <a:spAutoFit/>
          </a:bodyPr>
          <a:lstStyle/>
          <a:p>
            <a:r>
              <a:rPr lang="en-US" dirty="0"/>
              <a:t>u [mV]</a:t>
            </a:r>
            <a:endParaRPr lang="fr-FR" dirty="0"/>
          </a:p>
        </p:txBody>
      </p:sp>
      <p:sp>
        <p:nvSpPr>
          <p:cNvPr id="15" name="Rectangle 19"/>
          <p:cNvSpPr>
            <a:spLocks noChangeArrowheads="1"/>
          </p:cNvSpPr>
          <p:nvPr/>
        </p:nvSpPr>
        <p:spPr bwMode="auto">
          <a:xfrm>
            <a:off x="7168305" y="3465094"/>
            <a:ext cx="5040313" cy="3682073"/>
          </a:xfrm>
          <a:prstGeom prst="rect">
            <a:avLst/>
          </a:prstGeom>
          <a:solidFill>
            <a:schemeClr val="bg1"/>
          </a:solidFill>
          <a:ln w="9525">
            <a:noFill/>
            <a:miter lim="800000"/>
            <a:headEnd/>
            <a:tailEnd/>
          </a:ln>
        </p:spPr>
        <p:txBody>
          <a:bodyPr wrap="none" anchor="ctr"/>
          <a:lstStyle/>
          <a:p>
            <a:endParaRPr lang="en-US" dirty="0"/>
          </a:p>
        </p:txBody>
      </p:sp>
      <p:graphicFrame>
        <p:nvGraphicFramePr>
          <p:cNvPr id="16" name="Object 20"/>
          <p:cNvGraphicFramePr>
            <a:graphicFrameLocks noChangeAspect="1"/>
          </p:cNvGraphicFramePr>
          <p:nvPr/>
        </p:nvGraphicFramePr>
        <p:xfrm>
          <a:off x="14189782" y="6572493"/>
          <a:ext cx="7026382" cy="845050"/>
        </p:xfrm>
        <a:graphic>
          <a:graphicData uri="http://schemas.openxmlformats.org/presentationml/2006/ole">
            <mc:AlternateContent xmlns:mc="http://schemas.openxmlformats.org/markup-compatibility/2006">
              <mc:Choice xmlns:v="urn:schemas-microsoft-com:vml" Requires="v">
                <p:oleObj spid="_x0000_s116796" name="Equation" r:id="rId5" imgW="1904760" imgH="228600" progId="Equation.3">
                  <p:embed/>
                </p:oleObj>
              </mc:Choice>
              <mc:Fallback>
                <p:oleObj name="Equation" r:id="rId5" imgW="1904760" imgH="228600" progId="Equation.3">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89782" y="6572493"/>
                        <a:ext cx="7026382" cy="84505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Line 22"/>
          <p:cNvSpPr>
            <a:spLocks noChangeShapeType="1"/>
          </p:cNvSpPr>
          <p:nvPr/>
        </p:nvSpPr>
        <p:spPr bwMode="auto">
          <a:xfrm flipH="1" flipV="1">
            <a:off x="13018159" y="4713530"/>
            <a:ext cx="1171623" cy="2433638"/>
          </a:xfrm>
          <a:prstGeom prst="line">
            <a:avLst/>
          </a:prstGeom>
          <a:noFill/>
          <a:ln w="9525">
            <a:solidFill>
              <a:srgbClr val="009900"/>
            </a:solidFill>
            <a:round/>
            <a:headEnd/>
            <a:tailEnd type="triangle" w="med" len="med"/>
          </a:ln>
        </p:spPr>
        <p:txBody>
          <a:bodyPr/>
          <a:lstStyle/>
          <a:p>
            <a:endParaRPr lang="en-US" dirty="0"/>
          </a:p>
        </p:txBody>
      </p:sp>
      <p:sp>
        <p:nvSpPr>
          <p:cNvPr id="18" name="Rectangle 19"/>
          <p:cNvSpPr>
            <a:spLocks noChangeArrowheads="1"/>
          </p:cNvSpPr>
          <p:nvPr/>
        </p:nvSpPr>
        <p:spPr bwMode="auto">
          <a:xfrm>
            <a:off x="7320705" y="3296653"/>
            <a:ext cx="5040313" cy="3682073"/>
          </a:xfrm>
          <a:prstGeom prst="rect">
            <a:avLst/>
          </a:prstGeom>
          <a:solidFill>
            <a:schemeClr val="bg1"/>
          </a:solidFill>
          <a:ln w="9525">
            <a:noFill/>
            <a:miter lim="800000"/>
            <a:headEnd/>
            <a:tailEnd/>
          </a:ln>
        </p:spPr>
        <p:txBody>
          <a:bodyPr wrap="none" anchor="ctr"/>
          <a:lstStyle/>
          <a:p>
            <a:endParaRPr lang="en-US" dirty="0"/>
          </a:p>
        </p:txBody>
      </p:sp>
      <p:pic>
        <p:nvPicPr>
          <p:cNvPr id="19" name="Picture 5" descr="Cell_10xCUT1"/>
          <p:cNvPicPr>
            <a:picLocks noChangeAspect="1" noChangeArrowheads="1"/>
          </p:cNvPicPr>
          <p:nvPr/>
        </p:nvPicPr>
        <p:blipFill>
          <a:blip r:embed="rId7" cstate="print"/>
          <a:srcRect/>
          <a:stretch>
            <a:fillRect/>
          </a:stretch>
        </p:blipFill>
        <p:spPr bwMode="auto">
          <a:xfrm>
            <a:off x="2034329" y="2533773"/>
            <a:ext cx="1767649" cy="3071019"/>
          </a:xfrm>
          <a:prstGeom prst="rect">
            <a:avLst/>
          </a:prstGeom>
          <a:noFill/>
          <a:ln w="9525">
            <a:noFill/>
            <a:miter lim="800000"/>
            <a:headEnd/>
            <a:tailEnd/>
          </a:ln>
        </p:spPr>
      </p:pic>
      <p:sp>
        <p:nvSpPr>
          <p:cNvPr id="20" name="Freeform 10"/>
          <p:cNvSpPr>
            <a:spLocks/>
          </p:cNvSpPr>
          <p:nvPr/>
        </p:nvSpPr>
        <p:spPr bwMode="auto">
          <a:xfrm>
            <a:off x="659555" y="5580062"/>
            <a:ext cx="2187575" cy="625718"/>
          </a:xfrm>
          <a:custGeom>
            <a:avLst/>
            <a:gdLst>
              <a:gd name="T0" fmla="*/ 0 w 1670"/>
              <a:gd name="T1" fmla="*/ 2147483647 h 407"/>
              <a:gd name="T2" fmla="*/ 2147483647 w 1670"/>
              <a:gd name="T3" fmla="*/ 0 h 407"/>
              <a:gd name="T4" fmla="*/ 2147483647 w 1670"/>
              <a:gd name="T5" fmla="*/ 2147483647 h 407"/>
              <a:gd name="T6" fmla="*/ 2147483647 w 1670"/>
              <a:gd name="T7" fmla="*/ 2147483647 h 407"/>
              <a:gd name="T8" fmla="*/ 2147483647 w 1670"/>
              <a:gd name="T9" fmla="*/ 2147483647 h 407"/>
              <a:gd name="T10" fmla="*/ 2147483647 w 1670"/>
              <a:gd name="T11" fmla="*/ 2147483647 h 407"/>
              <a:gd name="T12" fmla="*/ 2147483647 w 1670"/>
              <a:gd name="T13" fmla="*/ 2147483647 h 407"/>
              <a:gd name="T14" fmla="*/ 2147483647 w 1670"/>
              <a:gd name="T15" fmla="*/ 2147483647 h 407"/>
              <a:gd name="T16" fmla="*/ 2147483647 w 1670"/>
              <a:gd name="T17" fmla="*/ 2147483647 h 407"/>
              <a:gd name="T18" fmla="*/ 2147483647 w 1670"/>
              <a:gd name="T19" fmla="*/ 2147483647 h 407"/>
              <a:gd name="T20" fmla="*/ 2147483647 w 1670"/>
              <a:gd name="T21" fmla="*/ 2147483647 h 407"/>
              <a:gd name="T22" fmla="*/ 2147483647 w 1670"/>
              <a:gd name="T23" fmla="*/ 2147483647 h 407"/>
              <a:gd name="T24" fmla="*/ 2147483647 w 1670"/>
              <a:gd name="T25" fmla="*/ 2147483647 h 407"/>
              <a:gd name="T26" fmla="*/ 2147483647 w 1670"/>
              <a:gd name="T27" fmla="*/ 2147483647 h 407"/>
              <a:gd name="T28" fmla="*/ 2147483647 w 1670"/>
              <a:gd name="T29" fmla="*/ 2147483647 h 407"/>
              <a:gd name="T30" fmla="*/ 2147483647 w 1670"/>
              <a:gd name="T31" fmla="*/ 2147483647 h 407"/>
              <a:gd name="T32" fmla="*/ 2147483647 w 1670"/>
              <a:gd name="T33" fmla="*/ 2147483647 h 407"/>
              <a:gd name="T34" fmla="*/ 2147483647 w 1670"/>
              <a:gd name="T35" fmla="*/ 2147483647 h 407"/>
              <a:gd name="T36" fmla="*/ 2147483647 w 1670"/>
              <a:gd name="T37" fmla="*/ 2147483647 h 407"/>
              <a:gd name="T38" fmla="*/ 2147483647 w 1670"/>
              <a:gd name="T39" fmla="*/ 2147483647 h 407"/>
              <a:gd name="T40" fmla="*/ 2147483647 w 1670"/>
              <a:gd name="T41" fmla="*/ 2147483647 h 407"/>
              <a:gd name="T42" fmla="*/ 2147483647 w 1670"/>
              <a:gd name="T43" fmla="*/ 2147483647 h 407"/>
              <a:gd name="T44" fmla="*/ 2147483647 w 1670"/>
              <a:gd name="T45" fmla="*/ 2147483647 h 407"/>
              <a:gd name="T46" fmla="*/ 2147483647 w 1670"/>
              <a:gd name="T47" fmla="*/ 2147483647 h 407"/>
              <a:gd name="T48" fmla="*/ 2147483647 w 1670"/>
              <a:gd name="T49" fmla="*/ 2147483647 h 407"/>
              <a:gd name="T50" fmla="*/ 2147483647 w 1670"/>
              <a:gd name="T51" fmla="*/ 2147483647 h 407"/>
              <a:gd name="T52" fmla="*/ 2147483647 w 1670"/>
              <a:gd name="T53" fmla="*/ 2147483647 h 407"/>
              <a:gd name="T54" fmla="*/ 2147483647 w 1670"/>
              <a:gd name="T55" fmla="*/ 2147483647 h 407"/>
              <a:gd name="T56" fmla="*/ 2147483647 w 1670"/>
              <a:gd name="T57" fmla="*/ 2147483647 h 407"/>
              <a:gd name="T58" fmla="*/ 2147483647 w 1670"/>
              <a:gd name="T59" fmla="*/ 2147483647 h 407"/>
              <a:gd name="T60" fmla="*/ 2147483647 w 1670"/>
              <a:gd name="T61" fmla="*/ 2147483647 h 407"/>
              <a:gd name="T62" fmla="*/ 2147483647 w 1670"/>
              <a:gd name="T63" fmla="*/ 2147483647 h 407"/>
              <a:gd name="T64" fmla="*/ 2147483647 w 1670"/>
              <a:gd name="T65" fmla="*/ 2147483647 h 407"/>
              <a:gd name="T66" fmla="*/ 2147483647 w 1670"/>
              <a:gd name="T67" fmla="*/ 2147483647 h 407"/>
              <a:gd name="T68" fmla="*/ 2147483647 w 1670"/>
              <a:gd name="T69" fmla="*/ 2147483647 h 407"/>
              <a:gd name="T70" fmla="*/ 2147483647 w 1670"/>
              <a:gd name="T71" fmla="*/ 2147483647 h 407"/>
              <a:gd name="T72" fmla="*/ 2147483647 w 1670"/>
              <a:gd name="T73" fmla="*/ 2147483647 h 407"/>
              <a:gd name="T74" fmla="*/ 2147483647 w 1670"/>
              <a:gd name="T75" fmla="*/ 2147483647 h 407"/>
              <a:gd name="T76" fmla="*/ 2147483647 w 1670"/>
              <a:gd name="T77" fmla="*/ 2147483647 h 407"/>
              <a:gd name="T78" fmla="*/ 2147483647 w 1670"/>
              <a:gd name="T79" fmla="*/ 2147483647 h 407"/>
              <a:gd name="T80" fmla="*/ 2147483647 w 1670"/>
              <a:gd name="T81" fmla="*/ 2147483647 h 407"/>
              <a:gd name="T82" fmla="*/ 2147483647 w 1670"/>
              <a:gd name="T83" fmla="*/ 2147483647 h 407"/>
              <a:gd name="T84" fmla="*/ 2147483647 w 1670"/>
              <a:gd name="T85" fmla="*/ 2147483647 h 407"/>
              <a:gd name="T86" fmla="*/ 2147483647 w 1670"/>
              <a:gd name="T87" fmla="*/ 2147483647 h 407"/>
              <a:gd name="T88" fmla="*/ 2147483647 w 1670"/>
              <a:gd name="T89" fmla="*/ 2147483647 h 407"/>
              <a:gd name="T90" fmla="*/ 2147483647 w 1670"/>
              <a:gd name="T91" fmla="*/ 2147483647 h 407"/>
              <a:gd name="T92" fmla="*/ 2147483647 w 1670"/>
              <a:gd name="T93" fmla="*/ 2147483647 h 407"/>
              <a:gd name="T94" fmla="*/ 2147483647 w 1670"/>
              <a:gd name="T95" fmla="*/ 2147483647 h 407"/>
              <a:gd name="T96" fmla="*/ 2147483647 w 1670"/>
              <a:gd name="T97" fmla="*/ 2147483647 h 407"/>
              <a:gd name="T98" fmla="*/ 2147483647 w 1670"/>
              <a:gd name="T99" fmla="*/ 2147483647 h 407"/>
              <a:gd name="T100" fmla="*/ 2147483647 w 1670"/>
              <a:gd name="T101" fmla="*/ 2147483647 h 407"/>
              <a:gd name="T102" fmla="*/ 2147483647 w 1670"/>
              <a:gd name="T103" fmla="*/ 2147483647 h 407"/>
              <a:gd name="T104" fmla="*/ 2147483647 w 1670"/>
              <a:gd name="T105" fmla="*/ 2147483647 h 407"/>
              <a:gd name="T106" fmla="*/ 2147483647 w 1670"/>
              <a:gd name="T107" fmla="*/ 2147483647 h 407"/>
              <a:gd name="T108" fmla="*/ 2147483647 w 1670"/>
              <a:gd name="T109" fmla="*/ 2147483647 h 407"/>
              <a:gd name="T110" fmla="*/ 2147483647 w 1670"/>
              <a:gd name="T111" fmla="*/ 2147483647 h 407"/>
              <a:gd name="T112" fmla="*/ 2147483647 w 1670"/>
              <a:gd name="T113" fmla="*/ 2147483647 h 407"/>
              <a:gd name="T114" fmla="*/ 2147483647 w 1670"/>
              <a:gd name="T115" fmla="*/ 2147483647 h 407"/>
              <a:gd name="T116" fmla="*/ 2147483647 w 1670"/>
              <a:gd name="T117" fmla="*/ 2147483647 h 407"/>
              <a:gd name="T118" fmla="*/ 2147483647 w 1670"/>
              <a:gd name="T119" fmla="*/ 2147483647 h 407"/>
              <a:gd name="T120" fmla="*/ 2147483647 w 1670"/>
              <a:gd name="T121" fmla="*/ 2147483647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70"/>
              <a:gd name="T184" fmla="*/ 0 h 407"/>
              <a:gd name="T185" fmla="*/ 1670 w 1670"/>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70" h="407">
                <a:moveTo>
                  <a:pt x="0" y="290"/>
                </a:moveTo>
                <a:cubicBezTo>
                  <a:pt x="45" y="197"/>
                  <a:pt x="43" y="81"/>
                  <a:pt x="103" y="0"/>
                </a:cubicBezTo>
                <a:cubicBezTo>
                  <a:pt x="116" y="49"/>
                  <a:pt x="132" y="96"/>
                  <a:pt x="145" y="145"/>
                </a:cubicBezTo>
                <a:cubicBezTo>
                  <a:pt x="150" y="138"/>
                  <a:pt x="184" y="80"/>
                  <a:pt x="196" y="83"/>
                </a:cubicBezTo>
                <a:cubicBezTo>
                  <a:pt x="210" y="87"/>
                  <a:pt x="203" y="111"/>
                  <a:pt x="207" y="125"/>
                </a:cubicBezTo>
                <a:cubicBezTo>
                  <a:pt x="214" y="115"/>
                  <a:pt x="215" y="90"/>
                  <a:pt x="227" y="94"/>
                </a:cubicBezTo>
                <a:cubicBezTo>
                  <a:pt x="240" y="98"/>
                  <a:pt x="235" y="121"/>
                  <a:pt x="238" y="135"/>
                </a:cubicBezTo>
                <a:cubicBezTo>
                  <a:pt x="242" y="156"/>
                  <a:pt x="245" y="176"/>
                  <a:pt x="248" y="197"/>
                </a:cubicBezTo>
                <a:cubicBezTo>
                  <a:pt x="334" y="111"/>
                  <a:pt x="239" y="187"/>
                  <a:pt x="289" y="197"/>
                </a:cubicBezTo>
                <a:cubicBezTo>
                  <a:pt x="298" y="199"/>
                  <a:pt x="352" y="162"/>
                  <a:pt x="362" y="156"/>
                </a:cubicBezTo>
                <a:cubicBezTo>
                  <a:pt x="381" y="213"/>
                  <a:pt x="373" y="245"/>
                  <a:pt x="403" y="187"/>
                </a:cubicBezTo>
                <a:cubicBezTo>
                  <a:pt x="408" y="177"/>
                  <a:pt x="410" y="166"/>
                  <a:pt x="414" y="156"/>
                </a:cubicBezTo>
                <a:cubicBezTo>
                  <a:pt x="455" y="219"/>
                  <a:pt x="407" y="167"/>
                  <a:pt x="476" y="176"/>
                </a:cubicBezTo>
                <a:cubicBezTo>
                  <a:pt x="488" y="178"/>
                  <a:pt x="497" y="190"/>
                  <a:pt x="507" y="197"/>
                </a:cubicBezTo>
                <a:cubicBezTo>
                  <a:pt x="510" y="211"/>
                  <a:pt x="504" y="232"/>
                  <a:pt x="517" y="238"/>
                </a:cubicBezTo>
                <a:cubicBezTo>
                  <a:pt x="544" y="252"/>
                  <a:pt x="556" y="195"/>
                  <a:pt x="558" y="187"/>
                </a:cubicBezTo>
                <a:cubicBezTo>
                  <a:pt x="562" y="208"/>
                  <a:pt x="554" y="234"/>
                  <a:pt x="569" y="249"/>
                </a:cubicBezTo>
                <a:cubicBezTo>
                  <a:pt x="578" y="258"/>
                  <a:pt x="590" y="236"/>
                  <a:pt x="600" y="228"/>
                </a:cubicBezTo>
                <a:cubicBezTo>
                  <a:pt x="611" y="219"/>
                  <a:pt x="621" y="207"/>
                  <a:pt x="631" y="197"/>
                </a:cubicBezTo>
                <a:cubicBezTo>
                  <a:pt x="634" y="218"/>
                  <a:pt x="628" y="243"/>
                  <a:pt x="641" y="259"/>
                </a:cubicBezTo>
                <a:cubicBezTo>
                  <a:pt x="648" y="268"/>
                  <a:pt x="664" y="256"/>
                  <a:pt x="672" y="249"/>
                </a:cubicBezTo>
                <a:cubicBezTo>
                  <a:pt x="696" y="228"/>
                  <a:pt x="711" y="199"/>
                  <a:pt x="734" y="176"/>
                </a:cubicBezTo>
                <a:cubicBezTo>
                  <a:pt x="744" y="180"/>
                  <a:pt x="754" y="189"/>
                  <a:pt x="765" y="187"/>
                </a:cubicBezTo>
                <a:cubicBezTo>
                  <a:pt x="819" y="178"/>
                  <a:pt x="776" y="136"/>
                  <a:pt x="817" y="197"/>
                </a:cubicBezTo>
                <a:cubicBezTo>
                  <a:pt x="831" y="190"/>
                  <a:pt x="846" y="185"/>
                  <a:pt x="858" y="176"/>
                </a:cubicBezTo>
                <a:cubicBezTo>
                  <a:pt x="870" y="167"/>
                  <a:pt x="875" y="141"/>
                  <a:pt x="889" y="145"/>
                </a:cubicBezTo>
                <a:cubicBezTo>
                  <a:pt x="903" y="149"/>
                  <a:pt x="896" y="173"/>
                  <a:pt x="900" y="187"/>
                </a:cubicBezTo>
                <a:cubicBezTo>
                  <a:pt x="903" y="197"/>
                  <a:pt x="907" y="208"/>
                  <a:pt x="910" y="218"/>
                </a:cubicBezTo>
                <a:cubicBezTo>
                  <a:pt x="924" y="211"/>
                  <a:pt x="939" y="207"/>
                  <a:pt x="951" y="197"/>
                </a:cubicBezTo>
                <a:cubicBezTo>
                  <a:pt x="993" y="162"/>
                  <a:pt x="947" y="158"/>
                  <a:pt x="1003" y="176"/>
                </a:cubicBezTo>
                <a:cubicBezTo>
                  <a:pt x="1046" y="112"/>
                  <a:pt x="1006" y="154"/>
                  <a:pt x="1034" y="176"/>
                </a:cubicBezTo>
                <a:cubicBezTo>
                  <a:pt x="1045" y="185"/>
                  <a:pt x="1062" y="183"/>
                  <a:pt x="1076" y="187"/>
                </a:cubicBezTo>
                <a:cubicBezTo>
                  <a:pt x="1086" y="177"/>
                  <a:pt x="1093" y="159"/>
                  <a:pt x="1107" y="156"/>
                </a:cubicBezTo>
                <a:cubicBezTo>
                  <a:pt x="1146" y="149"/>
                  <a:pt x="1146" y="216"/>
                  <a:pt x="1148" y="228"/>
                </a:cubicBezTo>
                <a:cubicBezTo>
                  <a:pt x="1204" y="190"/>
                  <a:pt x="1169" y="204"/>
                  <a:pt x="1169" y="238"/>
                </a:cubicBezTo>
                <a:cubicBezTo>
                  <a:pt x="1169" y="249"/>
                  <a:pt x="1176" y="259"/>
                  <a:pt x="1179" y="269"/>
                </a:cubicBezTo>
                <a:cubicBezTo>
                  <a:pt x="1229" y="195"/>
                  <a:pt x="1173" y="261"/>
                  <a:pt x="1210" y="280"/>
                </a:cubicBezTo>
                <a:cubicBezTo>
                  <a:pt x="1221" y="286"/>
                  <a:pt x="1231" y="266"/>
                  <a:pt x="1241" y="259"/>
                </a:cubicBezTo>
                <a:cubicBezTo>
                  <a:pt x="1266" y="131"/>
                  <a:pt x="1235" y="256"/>
                  <a:pt x="1262" y="269"/>
                </a:cubicBezTo>
                <a:cubicBezTo>
                  <a:pt x="1277" y="277"/>
                  <a:pt x="1283" y="242"/>
                  <a:pt x="1293" y="228"/>
                </a:cubicBezTo>
                <a:cubicBezTo>
                  <a:pt x="1296" y="207"/>
                  <a:pt x="1299" y="187"/>
                  <a:pt x="1303" y="166"/>
                </a:cubicBezTo>
                <a:cubicBezTo>
                  <a:pt x="1306" y="152"/>
                  <a:pt x="1313" y="111"/>
                  <a:pt x="1313" y="125"/>
                </a:cubicBezTo>
                <a:cubicBezTo>
                  <a:pt x="1313" y="142"/>
                  <a:pt x="1306" y="159"/>
                  <a:pt x="1303" y="176"/>
                </a:cubicBezTo>
                <a:cubicBezTo>
                  <a:pt x="1306" y="190"/>
                  <a:pt x="1299" y="218"/>
                  <a:pt x="1313" y="218"/>
                </a:cubicBezTo>
                <a:cubicBezTo>
                  <a:pt x="1322" y="218"/>
                  <a:pt x="1341" y="155"/>
                  <a:pt x="1344" y="145"/>
                </a:cubicBezTo>
                <a:cubicBezTo>
                  <a:pt x="1351" y="169"/>
                  <a:pt x="1360" y="193"/>
                  <a:pt x="1365" y="218"/>
                </a:cubicBezTo>
                <a:cubicBezTo>
                  <a:pt x="1371" y="249"/>
                  <a:pt x="1364" y="282"/>
                  <a:pt x="1376" y="311"/>
                </a:cubicBezTo>
                <a:cubicBezTo>
                  <a:pt x="1381" y="324"/>
                  <a:pt x="1381" y="282"/>
                  <a:pt x="1386" y="269"/>
                </a:cubicBezTo>
                <a:cubicBezTo>
                  <a:pt x="1391" y="255"/>
                  <a:pt x="1400" y="242"/>
                  <a:pt x="1407" y="228"/>
                </a:cubicBezTo>
                <a:cubicBezTo>
                  <a:pt x="1423" y="279"/>
                  <a:pt x="1389" y="407"/>
                  <a:pt x="1448" y="321"/>
                </a:cubicBezTo>
                <a:cubicBezTo>
                  <a:pt x="1451" y="307"/>
                  <a:pt x="1445" y="284"/>
                  <a:pt x="1458" y="280"/>
                </a:cubicBezTo>
                <a:cubicBezTo>
                  <a:pt x="1470" y="276"/>
                  <a:pt x="1469" y="319"/>
                  <a:pt x="1479" y="311"/>
                </a:cubicBezTo>
                <a:cubicBezTo>
                  <a:pt x="1500" y="294"/>
                  <a:pt x="1500" y="262"/>
                  <a:pt x="1510" y="238"/>
                </a:cubicBezTo>
                <a:cubicBezTo>
                  <a:pt x="1520" y="158"/>
                  <a:pt x="1534" y="143"/>
                  <a:pt x="1551" y="73"/>
                </a:cubicBezTo>
                <a:cubicBezTo>
                  <a:pt x="1555" y="87"/>
                  <a:pt x="1553" y="103"/>
                  <a:pt x="1562" y="114"/>
                </a:cubicBezTo>
                <a:cubicBezTo>
                  <a:pt x="1569" y="123"/>
                  <a:pt x="1585" y="117"/>
                  <a:pt x="1593" y="125"/>
                </a:cubicBezTo>
                <a:cubicBezTo>
                  <a:pt x="1601" y="133"/>
                  <a:pt x="1600" y="146"/>
                  <a:pt x="1603" y="156"/>
                </a:cubicBezTo>
                <a:cubicBezTo>
                  <a:pt x="1613" y="146"/>
                  <a:pt x="1620" y="122"/>
                  <a:pt x="1634" y="125"/>
                </a:cubicBezTo>
                <a:cubicBezTo>
                  <a:pt x="1648" y="128"/>
                  <a:pt x="1640" y="152"/>
                  <a:pt x="1644" y="166"/>
                </a:cubicBezTo>
                <a:cubicBezTo>
                  <a:pt x="1647" y="177"/>
                  <a:pt x="1651" y="187"/>
                  <a:pt x="1655" y="197"/>
                </a:cubicBezTo>
                <a:cubicBezTo>
                  <a:pt x="1670" y="150"/>
                  <a:pt x="1665" y="155"/>
                  <a:pt x="1665" y="218"/>
                </a:cubicBezTo>
              </a:path>
            </a:pathLst>
          </a:custGeom>
          <a:noFill/>
          <a:ln w="9525">
            <a:solidFill>
              <a:srgbClr val="FF0000"/>
            </a:solidFill>
            <a:round/>
            <a:headEnd/>
            <a:tailEnd/>
          </a:ln>
        </p:spPr>
        <p:txBody>
          <a:bodyPr wrap="none" anchor="ctr"/>
          <a:lstStyle/>
          <a:p>
            <a:endParaRPr lang="en-US" dirty="0"/>
          </a:p>
        </p:txBody>
      </p:sp>
      <p:sp>
        <p:nvSpPr>
          <p:cNvPr id="21" name="Text Box 11"/>
          <p:cNvSpPr txBox="1">
            <a:spLocks noChangeArrowheads="1"/>
          </p:cNvSpPr>
          <p:nvPr/>
        </p:nvSpPr>
        <p:spPr bwMode="auto">
          <a:xfrm>
            <a:off x="421430" y="6205780"/>
            <a:ext cx="1612900" cy="769441"/>
          </a:xfrm>
          <a:prstGeom prst="rect">
            <a:avLst/>
          </a:prstGeom>
          <a:noFill/>
          <a:ln w="9525">
            <a:noFill/>
            <a:miter lim="800000"/>
            <a:headEnd/>
            <a:tailEnd/>
          </a:ln>
        </p:spPr>
        <p:txBody>
          <a:bodyPr wrap="square">
            <a:spAutoFit/>
          </a:bodyPr>
          <a:lstStyle/>
          <a:p>
            <a:r>
              <a:rPr lang="en-US" sz="4400" dirty="0">
                <a:solidFill>
                  <a:srgbClr val="FF0000"/>
                </a:solidFill>
              </a:rPr>
              <a:t>I(t)</a:t>
            </a:r>
          </a:p>
        </p:txBody>
      </p:sp>
      <p:sp>
        <p:nvSpPr>
          <p:cNvPr id="22" name="Line 14"/>
          <p:cNvSpPr>
            <a:spLocks noChangeShapeType="1"/>
          </p:cNvSpPr>
          <p:nvPr/>
        </p:nvSpPr>
        <p:spPr bwMode="auto">
          <a:xfrm flipV="1">
            <a:off x="1529505" y="4427537"/>
            <a:ext cx="1317625" cy="1008062"/>
          </a:xfrm>
          <a:prstGeom prst="line">
            <a:avLst/>
          </a:prstGeom>
          <a:noFill/>
          <a:ln w="57150">
            <a:solidFill>
              <a:srgbClr val="FF0000"/>
            </a:solidFill>
            <a:round/>
            <a:headEnd/>
            <a:tailEnd type="triangle" w="med" len="med"/>
          </a:ln>
        </p:spPr>
        <p:txBody>
          <a:bodyPr wrap="none" anchor="ctr"/>
          <a:lstStyle/>
          <a:p>
            <a:endParaRPr lang="en-US" dirty="0"/>
          </a:p>
        </p:txBody>
      </p:sp>
      <p:sp>
        <p:nvSpPr>
          <p:cNvPr id="23" name="Line 17"/>
          <p:cNvSpPr>
            <a:spLocks noChangeShapeType="1"/>
          </p:cNvSpPr>
          <p:nvPr/>
        </p:nvSpPr>
        <p:spPr bwMode="auto">
          <a:xfrm>
            <a:off x="3082046" y="4427537"/>
            <a:ext cx="1574833" cy="1008062"/>
          </a:xfrm>
          <a:prstGeom prst="line">
            <a:avLst/>
          </a:prstGeom>
          <a:noFill/>
          <a:ln w="38100">
            <a:solidFill>
              <a:schemeClr val="accent2"/>
            </a:solidFill>
            <a:round/>
            <a:headEnd/>
            <a:tailEnd type="triangle" w="med" len="med"/>
          </a:ln>
        </p:spPr>
        <p:txBody>
          <a:bodyPr/>
          <a:lstStyle/>
          <a:p>
            <a:endParaRPr lang="en-US" dirty="0"/>
          </a:p>
        </p:txBody>
      </p:sp>
      <p:graphicFrame>
        <p:nvGraphicFramePr>
          <p:cNvPr id="24" name="Object 82"/>
          <p:cNvGraphicFramePr>
            <a:graphicFrameLocks noChangeAspect="1"/>
          </p:cNvGraphicFramePr>
          <p:nvPr/>
        </p:nvGraphicFramePr>
        <p:xfrm>
          <a:off x="659555" y="8322859"/>
          <a:ext cx="4337205" cy="1293424"/>
        </p:xfrm>
        <a:graphic>
          <a:graphicData uri="http://schemas.openxmlformats.org/presentationml/2006/ole">
            <mc:AlternateContent xmlns:mc="http://schemas.openxmlformats.org/markup-compatibility/2006">
              <mc:Choice xmlns:v="urn:schemas-microsoft-com:vml" Requires="v">
                <p:oleObj spid="_x0000_s116797" name="Equation" r:id="rId8" imgW="1130040" imgH="355320" progId="Equation.DSMT4">
                  <p:embed/>
                </p:oleObj>
              </mc:Choice>
              <mc:Fallback>
                <p:oleObj name="Equation" r:id="rId8" imgW="1130040" imgH="355320" progId="Equation.DSMT4">
                  <p:embed/>
                  <p:pic>
                    <p:nvPicPr>
                      <p:cNvPr id="0" name="Object 8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9555" y="8322859"/>
                        <a:ext cx="4337205" cy="12934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1.1. Neurons and Synapses/Overview</a:t>
            </a:r>
          </a:p>
        </p:txBody>
      </p:sp>
      <p:graphicFrame>
        <p:nvGraphicFramePr>
          <p:cNvPr id="10" name="Object 4"/>
          <p:cNvGraphicFramePr>
            <a:graphicFrameLocks noChangeAspect="1"/>
          </p:cNvGraphicFramePr>
          <p:nvPr/>
        </p:nvGraphicFramePr>
        <p:xfrm>
          <a:off x="14472217" y="4630985"/>
          <a:ext cx="492125" cy="688975"/>
        </p:xfrm>
        <a:graphic>
          <a:graphicData uri="http://schemas.openxmlformats.org/presentationml/2006/ole">
            <mc:AlternateContent xmlns:mc="http://schemas.openxmlformats.org/markup-compatibility/2006">
              <mc:Choice xmlns:v="urn:schemas-microsoft-com:vml" Requires="v">
                <p:oleObj spid="_x0000_s136248" name="Equation" r:id="rId4" imgW="164880" imgH="228600" progId="Equation.DSMT4">
                  <p:embed/>
                </p:oleObj>
              </mc:Choice>
              <mc:Fallback>
                <p:oleObj name="Equation" r:id="rId4" imgW="164880" imgH="2286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2217" y="4630985"/>
                        <a:ext cx="49212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5"/>
          <p:cNvGrpSpPr>
            <a:grpSpLocks/>
          </p:cNvGrpSpPr>
          <p:nvPr/>
        </p:nvGrpSpPr>
        <p:grpSpPr bwMode="auto">
          <a:xfrm>
            <a:off x="12662467" y="3564185"/>
            <a:ext cx="3505200" cy="838200"/>
            <a:chOff x="672" y="384"/>
            <a:chExt cx="2208" cy="528"/>
          </a:xfrm>
        </p:grpSpPr>
        <p:sp>
          <p:nvSpPr>
            <p:cNvPr id="12" name="Oval 6"/>
            <p:cNvSpPr>
              <a:spLocks noChangeArrowheads="1"/>
            </p:cNvSpPr>
            <p:nvPr/>
          </p:nvSpPr>
          <p:spPr bwMode="auto">
            <a:xfrm>
              <a:off x="1344" y="672"/>
              <a:ext cx="240" cy="192"/>
            </a:xfrm>
            <a:prstGeom prst="ellipse">
              <a:avLst/>
            </a:prstGeom>
            <a:solidFill>
              <a:srgbClr val="FF0000"/>
            </a:solidFill>
            <a:ln w="9525">
              <a:solidFill>
                <a:srgbClr val="FF0000"/>
              </a:solidFill>
              <a:round/>
              <a:headEnd/>
              <a:tailEnd/>
            </a:ln>
          </p:spPr>
          <p:txBody>
            <a:bodyPr wrap="none" anchor="ctr"/>
            <a:lstStyle/>
            <a:p>
              <a:endParaRPr lang="en-US" dirty="0"/>
            </a:p>
          </p:txBody>
        </p:sp>
        <p:sp>
          <p:nvSpPr>
            <p:cNvPr id="13" name="Freeform 7"/>
            <p:cNvSpPr>
              <a:spLocks/>
            </p:cNvSpPr>
            <p:nvPr/>
          </p:nvSpPr>
          <p:spPr bwMode="auto">
            <a:xfrm flipV="1">
              <a:off x="1536" y="720"/>
              <a:ext cx="1344" cy="144"/>
            </a:xfrm>
            <a:custGeom>
              <a:avLst/>
              <a:gdLst>
                <a:gd name="T0" fmla="*/ 0 w 1344"/>
                <a:gd name="T1" fmla="*/ 1 h 472"/>
                <a:gd name="T2" fmla="*/ 384 w 1344"/>
                <a:gd name="T3" fmla="*/ 1 h 472"/>
                <a:gd name="T4" fmla="*/ 672 w 1344"/>
                <a:gd name="T5" fmla="*/ 1 h 472"/>
                <a:gd name="T6" fmla="*/ 1152 w 1344"/>
                <a:gd name="T7" fmla="*/ 0 h 472"/>
                <a:gd name="T8" fmla="*/ 1344 w 1344"/>
                <a:gd name="T9" fmla="*/ 0 h 472"/>
                <a:gd name="T10" fmla="*/ 0 60000 65536"/>
                <a:gd name="T11" fmla="*/ 0 60000 65536"/>
                <a:gd name="T12" fmla="*/ 0 60000 65536"/>
                <a:gd name="T13" fmla="*/ 0 60000 65536"/>
                <a:gd name="T14" fmla="*/ 0 60000 65536"/>
                <a:gd name="T15" fmla="*/ 0 w 1344"/>
                <a:gd name="T16" fmla="*/ 0 h 472"/>
                <a:gd name="T17" fmla="*/ 1344 w 1344"/>
                <a:gd name="T18" fmla="*/ 472 h 472"/>
              </a:gdLst>
              <a:ahLst/>
              <a:cxnLst>
                <a:cxn ang="T10">
                  <a:pos x="T0" y="T1"/>
                </a:cxn>
                <a:cxn ang="T11">
                  <a:pos x="T2" y="T3"/>
                </a:cxn>
                <a:cxn ang="T12">
                  <a:pos x="T4" y="T5"/>
                </a:cxn>
                <a:cxn ang="T13">
                  <a:pos x="T6" y="T7"/>
                </a:cxn>
                <a:cxn ang="T14">
                  <a:pos x="T8" y="T9"/>
                </a:cxn>
              </a:cxnLst>
              <a:rect l="T15" t="T16" r="T17" b="T18"/>
              <a:pathLst>
                <a:path w="1344" h="472">
                  <a:moveTo>
                    <a:pt x="0" y="288"/>
                  </a:moveTo>
                  <a:cubicBezTo>
                    <a:pt x="136" y="300"/>
                    <a:pt x="272" y="312"/>
                    <a:pt x="384" y="336"/>
                  </a:cubicBezTo>
                  <a:cubicBezTo>
                    <a:pt x="496" y="360"/>
                    <a:pt x="544" y="472"/>
                    <a:pt x="672" y="432"/>
                  </a:cubicBezTo>
                  <a:cubicBezTo>
                    <a:pt x="800" y="392"/>
                    <a:pt x="1040" y="168"/>
                    <a:pt x="1152" y="96"/>
                  </a:cubicBezTo>
                  <a:cubicBezTo>
                    <a:pt x="1264" y="24"/>
                    <a:pt x="1304" y="12"/>
                    <a:pt x="1344" y="0"/>
                  </a:cubicBezTo>
                </a:path>
              </a:pathLst>
            </a:custGeom>
            <a:noFill/>
            <a:ln w="9525">
              <a:solidFill>
                <a:srgbClr val="FF0000"/>
              </a:solidFill>
              <a:round/>
              <a:headEnd/>
              <a:tailEnd/>
            </a:ln>
          </p:spPr>
          <p:txBody>
            <a:bodyPr wrap="none" anchor="ctr"/>
            <a:lstStyle/>
            <a:p>
              <a:endParaRPr lang="en-US" dirty="0"/>
            </a:p>
          </p:txBody>
        </p:sp>
        <p:sp>
          <p:nvSpPr>
            <p:cNvPr id="14" name="Freeform 8"/>
            <p:cNvSpPr>
              <a:spLocks/>
            </p:cNvSpPr>
            <p:nvPr/>
          </p:nvSpPr>
          <p:spPr bwMode="auto">
            <a:xfrm>
              <a:off x="672" y="528"/>
              <a:ext cx="768" cy="240"/>
            </a:xfrm>
            <a:custGeom>
              <a:avLst/>
              <a:gdLst>
                <a:gd name="T0" fmla="*/ 768 w 768"/>
                <a:gd name="T1" fmla="*/ 240 h 240"/>
                <a:gd name="T2" fmla="*/ 336 w 768"/>
                <a:gd name="T3" fmla="*/ 192 h 240"/>
                <a:gd name="T4" fmla="*/ 0 w 768"/>
                <a:gd name="T5" fmla="*/ 0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240"/>
                  </a:moveTo>
                  <a:cubicBezTo>
                    <a:pt x="616" y="236"/>
                    <a:pt x="464" y="232"/>
                    <a:pt x="336" y="192"/>
                  </a:cubicBezTo>
                  <a:cubicBezTo>
                    <a:pt x="208" y="152"/>
                    <a:pt x="56" y="32"/>
                    <a:pt x="0" y="0"/>
                  </a:cubicBezTo>
                </a:path>
              </a:pathLst>
            </a:custGeom>
            <a:noFill/>
            <a:ln w="28575">
              <a:solidFill>
                <a:srgbClr val="FF0000"/>
              </a:solidFill>
              <a:round/>
              <a:headEnd/>
              <a:tailEnd/>
            </a:ln>
          </p:spPr>
          <p:txBody>
            <a:bodyPr wrap="none" anchor="ctr"/>
            <a:lstStyle/>
            <a:p>
              <a:endParaRPr lang="en-US" dirty="0"/>
            </a:p>
          </p:txBody>
        </p:sp>
        <p:sp>
          <p:nvSpPr>
            <p:cNvPr id="15" name="Freeform 9"/>
            <p:cNvSpPr>
              <a:spLocks/>
            </p:cNvSpPr>
            <p:nvPr/>
          </p:nvSpPr>
          <p:spPr bwMode="auto">
            <a:xfrm>
              <a:off x="720" y="768"/>
              <a:ext cx="528" cy="144"/>
            </a:xfrm>
            <a:custGeom>
              <a:avLst/>
              <a:gdLst>
                <a:gd name="T0" fmla="*/ 1177 w 432"/>
                <a:gd name="T1" fmla="*/ 0 h 144"/>
                <a:gd name="T2" fmla="*/ 786 w 432"/>
                <a:gd name="T3" fmla="*/ 96 h 144"/>
                <a:gd name="T4" fmla="*/ 0 w 432"/>
                <a:gd name="T5" fmla="*/ 144 h 144"/>
                <a:gd name="T6" fmla="*/ 0 60000 65536"/>
                <a:gd name="T7" fmla="*/ 0 60000 65536"/>
                <a:gd name="T8" fmla="*/ 0 60000 65536"/>
                <a:gd name="T9" fmla="*/ 0 w 432"/>
                <a:gd name="T10" fmla="*/ 0 h 144"/>
                <a:gd name="T11" fmla="*/ 432 w 432"/>
                <a:gd name="T12" fmla="*/ 144 h 144"/>
              </a:gdLst>
              <a:ahLst/>
              <a:cxnLst>
                <a:cxn ang="T6">
                  <a:pos x="T0" y="T1"/>
                </a:cxn>
                <a:cxn ang="T7">
                  <a:pos x="T2" y="T3"/>
                </a:cxn>
                <a:cxn ang="T8">
                  <a:pos x="T4" y="T5"/>
                </a:cxn>
              </a:cxnLst>
              <a:rect l="T9" t="T10" r="T11" b="T12"/>
              <a:pathLst>
                <a:path w="432" h="144">
                  <a:moveTo>
                    <a:pt x="432" y="0"/>
                  </a:moveTo>
                  <a:cubicBezTo>
                    <a:pt x="396" y="36"/>
                    <a:pt x="360" y="72"/>
                    <a:pt x="288" y="96"/>
                  </a:cubicBezTo>
                  <a:cubicBezTo>
                    <a:pt x="216" y="120"/>
                    <a:pt x="108" y="132"/>
                    <a:pt x="0" y="144"/>
                  </a:cubicBezTo>
                </a:path>
              </a:pathLst>
            </a:custGeom>
            <a:noFill/>
            <a:ln w="28575">
              <a:solidFill>
                <a:srgbClr val="FF0000"/>
              </a:solidFill>
              <a:round/>
              <a:headEnd/>
              <a:tailEnd/>
            </a:ln>
          </p:spPr>
          <p:txBody>
            <a:bodyPr wrap="none" anchor="ctr"/>
            <a:lstStyle/>
            <a:p>
              <a:endParaRPr lang="en-US" dirty="0"/>
            </a:p>
          </p:txBody>
        </p:sp>
        <p:sp>
          <p:nvSpPr>
            <p:cNvPr id="16" name="Freeform 10"/>
            <p:cNvSpPr>
              <a:spLocks/>
            </p:cNvSpPr>
            <p:nvPr/>
          </p:nvSpPr>
          <p:spPr bwMode="auto">
            <a:xfrm>
              <a:off x="816" y="384"/>
              <a:ext cx="432" cy="384"/>
            </a:xfrm>
            <a:custGeom>
              <a:avLst/>
              <a:gdLst>
                <a:gd name="T0" fmla="*/ 432 w 432"/>
                <a:gd name="T1" fmla="*/ 384 h 384"/>
                <a:gd name="T2" fmla="*/ 288 w 432"/>
                <a:gd name="T3" fmla="*/ 144 h 384"/>
                <a:gd name="T4" fmla="*/ 0 w 432"/>
                <a:gd name="T5" fmla="*/ 0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432" y="384"/>
                  </a:moveTo>
                  <a:cubicBezTo>
                    <a:pt x="396" y="296"/>
                    <a:pt x="360" y="208"/>
                    <a:pt x="288" y="144"/>
                  </a:cubicBezTo>
                  <a:cubicBezTo>
                    <a:pt x="216" y="80"/>
                    <a:pt x="48" y="24"/>
                    <a:pt x="0" y="0"/>
                  </a:cubicBezTo>
                </a:path>
              </a:pathLst>
            </a:custGeom>
            <a:noFill/>
            <a:ln w="28575">
              <a:solidFill>
                <a:srgbClr val="FF0000"/>
              </a:solidFill>
              <a:round/>
              <a:headEnd/>
              <a:tailEnd/>
            </a:ln>
          </p:spPr>
          <p:txBody>
            <a:bodyPr wrap="none" anchor="ctr"/>
            <a:lstStyle/>
            <a:p>
              <a:endParaRPr lang="en-US" dirty="0"/>
            </a:p>
          </p:txBody>
        </p:sp>
      </p:grpSp>
      <p:sp>
        <p:nvSpPr>
          <p:cNvPr id="17" name="Freeform 11"/>
          <p:cNvSpPr>
            <a:spLocks/>
          </p:cNvSpPr>
          <p:nvPr/>
        </p:nvSpPr>
        <p:spPr bwMode="auto">
          <a:xfrm>
            <a:off x="11214667" y="3945185"/>
            <a:ext cx="1676400" cy="266700"/>
          </a:xfrm>
          <a:custGeom>
            <a:avLst/>
            <a:gdLst>
              <a:gd name="T0" fmla="*/ 0 w 1056"/>
              <a:gd name="T1" fmla="*/ 2147483647 h 168"/>
              <a:gd name="T2" fmla="*/ 2147483647 w 1056"/>
              <a:gd name="T3" fmla="*/ 2147483647 h 168"/>
              <a:gd name="T4" fmla="*/ 2147483647 w 1056"/>
              <a:gd name="T5" fmla="*/ 0 h 168"/>
              <a:gd name="T6" fmla="*/ 0 60000 65536"/>
              <a:gd name="T7" fmla="*/ 0 60000 65536"/>
              <a:gd name="T8" fmla="*/ 0 60000 65536"/>
              <a:gd name="T9" fmla="*/ 0 w 1056"/>
              <a:gd name="T10" fmla="*/ 0 h 168"/>
              <a:gd name="T11" fmla="*/ 1056 w 1056"/>
              <a:gd name="T12" fmla="*/ 168 h 168"/>
            </a:gdLst>
            <a:ahLst/>
            <a:cxnLst>
              <a:cxn ang="T6">
                <a:pos x="T0" y="T1"/>
              </a:cxn>
              <a:cxn ang="T7">
                <a:pos x="T2" y="T3"/>
              </a:cxn>
              <a:cxn ang="T8">
                <a:pos x="T4" y="T5"/>
              </a:cxn>
            </a:cxnLst>
            <a:rect l="T9" t="T10" r="T11" b="T12"/>
            <a:pathLst>
              <a:path w="1056" h="168">
                <a:moveTo>
                  <a:pt x="0" y="144"/>
                </a:moveTo>
                <a:cubicBezTo>
                  <a:pt x="224" y="156"/>
                  <a:pt x="448" y="168"/>
                  <a:pt x="624" y="144"/>
                </a:cubicBezTo>
                <a:cubicBezTo>
                  <a:pt x="800" y="120"/>
                  <a:pt x="984" y="24"/>
                  <a:pt x="1056" y="0"/>
                </a:cubicBezTo>
              </a:path>
            </a:pathLst>
          </a:custGeom>
          <a:noFill/>
          <a:ln w="9525">
            <a:solidFill>
              <a:srgbClr val="006600"/>
            </a:solidFill>
            <a:round/>
            <a:headEnd/>
            <a:tailEnd/>
          </a:ln>
        </p:spPr>
        <p:txBody>
          <a:bodyPr wrap="none" anchor="ctr"/>
          <a:lstStyle/>
          <a:p>
            <a:endParaRPr lang="en-US" dirty="0"/>
          </a:p>
        </p:txBody>
      </p:sp>
      <p:grpSp>
        <p:nvGrpSpPr>
          <p:cNvPr id="3" name="Group 13"/>
          <p:cNvGrpSpPr>
            <a:grpSpLocks/>
          </p:cNvGrpSpPr>
          <p:nvPr/>
        </p:nvGrpSpPr>
        <p:grpSpPr bwMode="auto">
          <a:xfrm>
            <a:off x="11214667" y="3792785"/>
            <a:ext cx="1066800" cy="228600"/>
            <a:chOff x="288" y="528"/>
            <a:chExt cx="672" cy="144"/>
          </a:xfrm>
        </p:grpSpPr>
        <p:sp>
          <p:nvSpPr>
            <p:cNvPr id="19" name="Line 14"/>
            <p:cNvSpPr>
              <a:spLocks noChangeShapeType="1"/>
            </p:cNvSpPr>
            <p:nvPr/>
          </p:nvSpPr>
          <p:spPr bwMode="auto">
            <a:xfrm>
              <a:off x="672" y="672"/>
              <a:ext cx="288" cy="0"/>
            </a:xfrm>
            <a:prstGeom prst="line">
              <a:avLst/>
            </a:prstGeom>
            <a:noFill/>
            <a:ln w="28575">
              <a:solidFill>
                <a:schemeClr val="tx1"/>
              </a:solidFill>
              <a:round/>
              <a:headEnd/>
              <a:tailEnd type="triangle" w="med" len="med"/>
            </a:ln>
          </p:spPr>
          <p:txBody>
            <a:bodyPr wrap="none" anchor="ctr"/>
            <a:lstStyle/>
            <a:p>
              <a:endParaRPr lang="en-US" dirty="0"/>
            </a:p>
          </p:txBody>
        </p:sp>
        <p:sp>
          <p:nvSpPr>
            <p:cNvPr id="20" name="Line 15"/>
            <p:cNvSpPr>
              <a:spLocks noChangeShapeType="1"/>
            </p:cNvSpPr>
            <p:nvPr/>
          </p:nvSpPr>
          <p:spPr bwMode="auto">
            <a:xfrm>
              <a:off x="288" y="672"/>
              <a:ext cx="240" cy="0"/>
            </a:xfrm>
            <a:prstGeom prst="line">
              <a:avLst/>
            </a:prstGeom>
            <a:noFill/>
            <a:ln w="9525">
              <a:solidFill>
                <a:schemeClr val="tx1"/>
              </a:solidFill>
              <a:round/>
              <a:headEnd/>
              <a:tailEnd/>
            </a:ln>
          </p:spPr>
          <p:txBody>
            <a:bodyPr wrap="none" anchor="ctr"/>
            <a:lstStyle/>
            <a:p>
              <a:endParaRPr lang="en-US" dirty="0"/>
            </a:p>
          </p:txBody>
        </p:sp>
        <p:sp>
          <p:nvSpPr>
            <p:cNvPr id="21" name="Line 16"/>
            <p:cNvSpPr>
              <a:spLocks noChangeShapeType="1"/>
            </p:cNvSpPr>
            <p:nvPr/>
          </p:nvSpPr>
          <p:spPr bwMode="auto">
            <a:xfrm>
              <a:off x="384" y="528"/>
              <a:ext cx="0" cy="144"/>
            </a:xfrm>
            <a:prstGeom prst="line">
              <a:avLst/>
            </a:prstGeom>
            <a:noFill/>
            <a:ln w="28575">
              <a:solidFill>
                <a:schemeClr val="tx1"/>
              </a:solidFill>
              <a:round/>
              <a:headEnd/>
              <a:tailEnd/>
            </a:ln>
          </p:spPr>
          <p:txBody>
            <a:bodyPr wrap="none" anchor="ctr"/>
            <a:lstStyle/>
            <a:p>
              <a:endParaRPr lang="en-US" dirty="0"/>
            </a:p>
          </p:txBody>
        </p:sp>
      </p:grpSp>
      <p:sp>
        <p:nvSpPr>
          <p:cNvPr id="22" name="Line 18"/>
          <p:cNvSpPr>
            <a:spLocks noChangeShapeType="1"/>
          </p:cNvSpPr>
          <p:nvPr/>
        </p:nvSpPr>
        <p:spPr bwMode="auto">
          <a:xfrm flipH="1" flipV="1">
            <a:off x="13881667" y="4173785"/>
            <a:ext cx="1066800" cy="838200"/>
          </a:xfrm>
          <a:prstGeom prst="line">
            <a:avLst/>
          </a:prstGeom>
          <a:noFill/>
          <a:ln w="9525">
            <a:solidFill>
              <a:schemeClr val="tx1"/>
            </a:solidFill>
            <a:round/>
            <a:headEnd/>
            <a:tailEnd/>
          </a:ln>
        </p:spPr>
        <p:txBody>
          <a:bodyPr wrap="none" anchor="ctr"/>
          <a:lstStyle/>
          <a:p>
            <a:endParaRPr lang="en-US" dirty="0"/>
          </a:p>
        </p:txBody>
      </p:sp>
      <p:sp>
        <p:nvSpPr>
          <p:cNvPr id="23" name="Line 19"/>
          <p:cNvSpPr>
            <a:spLocks noChangeShapeType="1"/>
          </p:cNvSpPr>
          <p:nvPr/>
        </p:nvSpPr>
        <p:spPr bwMode="auto">
          <a:xfrm flipH="1" flipV="1">
            <a:off x="13881667" y="4173785"/>
            <a:ext cx="990600" cy="685800"/>
          </a:xfrm>
          <a:prstGeom prst="line">
            <a:avLst/>
          </a:prstGeom>
          <a:noFill/>
          <a:ln w="9525">
            <a:solidFill>
              <a:schemeClr val="tx1"/>
            </a:solidFill>
            <a:round/>
            <a:headEnd/>
            <a:tailEnd/>
          </a:ln>
        </p:spPr>
        <p:txBody>
          <a:bodyPr wrap="none" anchor="ctr"/>
          <a:lstStyle/>
          <a:p>
            <a:endParaRPr lang="en-US" dirty="0"/>
          </a:p>
        </p:txBody>
      </p:sp>
      <p:sp>
        <p:nvSpPr>
          <p:cNvPr id="24" name="Line 20"/>
          <p:cNvSpPr>
            <a:spLocks noChangeShapeType="1"/>
          </p:cNvSpPr>
          <p:nvPr/>
        </p:nvSpPr>
        <p:spPr bwMode="auto">
          <a:xfrm>
            <a:off x="15024667" y="6688385"/>
            <a:ext cx="4191000" cy="0"/>
          </a:xfrm>
          <a:prstGeom prst="line">
            <a:avLst/>
          </a:prstGeom>
          <a:noFill/>
          <a:ln w="9525">
            <a:solidFill>
              <a:schemeClr val="tx1"/>
            </a:solidFill>
            <a:round/>
            <a:headEnd/>
            <a:tailEnd type="triangle" w="med" len="med"/>
          </a:ln>
        </p:spPr>
        <p:txBody>
          <a:bodyPr wrap="none" anchor="ctr"/>
          <a:lstStyle/>
          <a:p>
            <a:endParaRPr lang="en-US" dirty="0"/>
          </a:p>
        </p:txBody>
      </p:sp>
      <p:sp>
        <p:nvSpPr>
          <p:cNvPr id="25" name="Line 21"/>
          <p:cNvSpPr>
            <a:spLocks noChangeShapeType="1"/>
          </p:cNvSpPr>
          <p:nvPr/>
        </p:nvSpPr>
        <p:spPr bwMode="auto">
          <a:xfrm flipV="1">
            <a:off x="15024667" y="4630985"/>
            <a:ext cx="0" cy="2057400"/>
          </a:xfrm>
          <a:prstGeom prst="line">
            <a:avLst/>
          </a:prstGeom>
          <a:noFill/>
          <a:ln w="9525">
            <a:solidFill>
              <a:schemeClr val="tx1"/>
            </a:solidFill>
            <a:round/>
            <a:headEnd/>
            <a:tailEnd type="triangle" w="med" len="med"/>
          </a:ln>
        </p:spPr>
        <p:txBody>
          <a:bodyPr wrap="none" anchor="ctr"/>
          <a:lstStyle/>
          <a:p>
            <a:endParaRPr lang="en-US" dirty="0"/>
          </a:p>
        </p:txBody>
      </p:sp>
      <p:sp>
        <p:nvSpPr>
          <p:cNvPr id="26" name="Line 22"/>
          <p:cNvSpPr>
            <a:spLocks noChangeShapeType="1"/>
          </p:cNvSpPr>
          <p:nvPr/>
        </p:nvSpPr>
        <p:spPr bwMode="auto">
          <a:xfrm flipV="1">
            <a:off x="15329467" y="6764585"/>
            <a:ext cx="0" cy="381000"/>
          </a:xfrm>
          <a:prstGeom prst="line">
            <a:avLst/>
          </a:prstGeom>
          <a:noFill/>
          <a:ln w="38100">
            <a:solidFill>
              <a:srgbClr val="FF0000"/>
            </a:solidFill>
            <a:round/>
            <a:headEnd/>
            <a:tailEnd type="triangle" w="med" len="med"/>
          </a:ln>
        </p:spPr>
        <p:txBody>
          <a:bodyPr wrap="none" anchor="ctr"/>
          <a:lstStyle/>
          <a:p>
            <a:endParaRPr lang="en-US" dirty="0"/>
          </a:p>
        </p:txBody>
      </p:sp>
      <p:sp>
        <p:nvSpPr>
          <p:cNvPr id="27" name="Freeform 23"/>
          <p:cNvSpPr>
            <a:spLocks/>
          </p:cNvSpPr>
          <p:nvPr/>
        </p:nvSpPr>
        <p:spPr bwMode="auto">
          <a:xfrm>
            <a:off x="15329467" y="6104185"/>
            <a:ext cx="1447800" cy="584200"/>
          </a:xfrm>
          <a:custGeom>
            <a:avLst/>
            <a:gdLst>
              <a:gd name="T0" fmla="*/ 0 w 768"/>
              <a:gd name="T1" fmla="*/ 2147483647 h 368"/>
              <a:gd name="T2" fmla="*/ 2147483647 w 768"/>
              <a:gd name="T3" fmla="*/ 2147483647 h 368"/>
              <a:gd name="T4" fmla="*/ 2147483647 w 768"/>
              <a:gd name="T5" fmla="*/ 2147483647 h 368"/>
              <a:gd name="T6" fmla="*/ 2147483647 w 768"/>
              <a:gd name="T7" fmla="*/ 2147483647 h 368"/>
              <a:gd name="T8" fmla="*/ 0 60000 65536"/>
              <a:gd name="T9" fmla="*/ 0 60000 65536"/>
              <a:gd name="T10" fmla="*/ 0 60000 65536"/>
              <a:gd name="T11" fmla="*/ 0 60000 65536"/>
              <a:gd name="T12" fmla="*/ 0 w 768"/>
              <a:gd name="T13" fmla="*/ 0 h 368"/>
              <a:gd name="T14" fmla="*/ 768 w 768"/>
              <a:gd name="T15" fmla="*/ 368 h 368"/>
            </a:gdLst>
            <a:ahLst/>
            <a:cxnLst>
              <a:cxn ang="T8">
                <a:pos x="T0" y="T1"/>
              </a:cxn>
              <a:cxn ang="T9">
                <a:pos x="T2" y="T3"/>
              </a:cxn>
              <a:cxn ang="T10">
                <a:pos x="T4" y="T5"/>
              </a:cxn>
              <a:cxn ang="T11">
                <a:pos x="T6" y="T7"/>
              </a:cxn>
            </a:cxnLst>
            <a:rect l="T12" t="T13" r="T14" b="T15"/>
            <a:pathLst>
              <a:path w="768" h="368">
                <a:moveTo>
                  <a:pt x="0" y="368"/>
                </a:moveTo>
                <a:cubicBezTo>
                  <a:pt x="44" y="216"/>
                  <a:pt x="88" y="64"/>
                  <a:pt x="144" y="32"/>
                </a:cubicBezTo>
                <a:cubicBezTo>
                  <a:pt x="200" y="0"/>
                  <a:pt x="232" y="120"/>
                  <a:pt x="336" y="176"/>
                </a:cubicBezTo>
                <a:cubicBezTo>
                  <a:pt x="440" y="232"/>
                  <a:pt x="604" y="300"/>
                  <a:pt x="768" y="368"/>
                </a:cubicBezTo>
              </a:path>
            </a:pathLst>
          </a:custGeom>
          <a:noFill/>
          <a:ln w="28575">
            <a:solidFill>
              <a:srgbClr val="FF0000"/>
            </a:solidFill>
            <a:round/>
            <a:headEnd/>
            <a:tailEnd/>
          </a:ln>
        </p:spPr>
        <p:txBody>
          <a:bodyPr wrap="none" anchor="ctr"/>
          <a:lstStyle/>
          <a:p>
            <a:endParaRPr lang="en-US" dirty="0"/>
          </a:p>
        </p:txBody>
      </p:sp>
      <p:sp>
        <p:nvSpPr>
          <p:cNvPr id="28" name="Text Box 24"/>
          <p:cNvSpPr txBox="1">
            <a:spLocks noChangeArrowheads="1"/>
          </p:cNvSpPr>
          <p:nvPr/>
        </p:nvSpPr>
        <p:spPr bwMode="auto">
          <a:xfrm>
            <a:off x="13805467" y="5319960"/>
            <a:ext cx="2085975" cy="457200"/>
          </a:xfrm>
          <a:prstGeom prst="rect">
            <a:avLst/>
          </a:prstGeom>
          <a:noFill/>
          <a:ln w="9525">
            <a:noFill/>
            <a:miter lim="800000"/>
            <a:headEnd/>
            <a:tailEnd/>
          </a:ln>
        </p:spPr>
        <p:txBody>
          <a:bodyPr wrap="none">
            <a:spAutoFit/>
          </a:bodyPr>
          <a:lstStyle/>
          <a:p>
            <a:r>
              <a:rPr lang="en-US" dirty="0">
                <a:solidFill>
                  <a:srgbClr val="FF0000"/>
                </a:solidFill>
              </a:rPr>
              <a:t>Spike reception</a:t>
            </a:r>
          </a:p>
        </p:txBody>
      </p:sp>
      <p:grpSp>
        <p:nvGrpSpPr>
          <p:cNvPr id="5" name="Group 25"/>
          <p:cNvGrpSpPr>
            <a:grpSpLocks/>
          </p:cNvGrpSpPr>
          <p:nvPr/>
        </p:nvGrpSpPr>
        <p:grpSpPr bwMode="auto">
          <a:xfrm>
            <a:off x="15024667" y="5011985"/>
            <a:ext cx="4079875" cy="533400"/>
            <a:chOff x="2688" y="1296"/>
            <a:chExt cx="2570" cy="336"/>
          </a:xfrm>
        </p:grpSpPr>
        <p:graphicFrame>
          <p:nvGraphicFramePr>
            <p:cNvPr id="30" name="Object 26"/>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136249" name="Equation" r:id="rId6" imgW="139680" imgH="177480" progId="Equation.3">
                    <p:embed/>
                  </p:oleObj>
                </mc:Choice>
                <mc:Fallback>
                  <p:oleObj name="Equation" r:id="rId6" imgW="139680" imgH="177480" progId="Equation.3">
                    <p:embed/>
                    <p:pic>
                      <p:nvPicPr>
                        <p:cNvPr id="0" name="Objec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Line 27"/>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dirty="0"/>
            </a:p>
          </p:txBody>
        </p:sp>
      </p:grpSp>
      <p:grpSp>
        <p:nvGrpSpPr>
          <p:cNvPr id="6" name="Group 28"/>
          <p:cNvGrpSpPr>
            <a:grpSpLocks/>
          </p:cNvGrpSpPr>
          <p:nvPr/>
        </p:nvGrpSpPr>
        <p:grpSpPr bwMode="auto">
          <a:xfrm>
            <a:off x="16320067" y="6688385"/>
            <a:ext cx="533400" cy="381000"/>
            <a:chOff x="3504" y="2352"/>
            <a:chExt cx="336" cy="240"/>
          </a:xfrm>
        </p:grpSpPr>
        <p:sp>
          <p:nvSpPr>
            <p:cNvPr id="34" name="Line 29"/>
            <p:cNvSpPr>
              <a:spLocks noChangeShapeType="1"/>
            </p:cNvSpPr>
            <p:nvPr/>
          </p:nvSpPr>
          <p:spPr bwMode="auto">
            <a:xfrm flipV="1">
              <a:off x="3504"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35" name="Line 30"/>
            <p:cNvSpPr>
              <a:spLocks noChangeShapeType="1"/>
            </p:cNvSpPr>
            <p:nvPr/>
          </p:nvSpPr>
          <p:spPr bwMode="auto">
            <a:xfrm flipV="1">
              <a:off x="3696"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36" name="Line 31"/>
            <p:cNvSpPr>
              <a:spLocks noChangeShapeType="1"/>
            </p:cNvSpPr>
            <p:nvPr/>
          </p:nvSpPr>
          <p:spPr bwMode="auto">
            <a:xfrm flipV="1">
              <a:off x="3840" y="2352"/>
              <a:ext cx="0" cy="240"/>
            </a:xfrm>
            <a:prstGeom prst="line">
              <a:avLst/>
            </a:prstGeom>
            <a:noFill/>
            <a:ln w="38100">
              <a:solidFill>
                <a:srgbClr val="FF0000"/>
              </a:solidFill>
              <a:round/>
              <a:headEnd/>
              <a:tailEnd type="triangle" w="med" len="med"/>
            </a:ln>
          </p:spPr>
          <p:txBody>
            <a:bodyPr wrap="none" anchor="ctr"/>
            <a:lstStyle/>
            <a:p>
              <a:endParaRPr lang="en-US" dirty="0"/>
            </a:p>
          </p:txBody>
        </p:sp>
      </p:grpSp>
      <p:grpSp>
        <p:nvGrpSpPr>
          <p:cNvPr id="7" name="Group 32"/>
          <p:cNvGrpSpPr>
            <a:grpSpLocks/>
          </p:cNvGrpSpPr>
          <p:nvPr/>
        </p:nvGrpSpPr>
        <p:grpSpPr bwMode="auto">
          <a:xfrm>
            <a:off x="16320067" y="5316785"/>
            <a:ext cx="762000" cy="1219200"/>
            <a:chOff x="3504" y="1488"/>
            <a:chExt cx="480" cy="768"/>
          </a:xfrm>
        </p:grpSpPr>
        <p:sp>
          <p:nvSpPr>
            <p:cNvPr id="40" name="Freeform 33"/>
            <p:cNvSpPr>
              <a:spLocks/>
            </p:cNvSpPr>
            <p:nvPr/>
          </p:nvSpPr>
          <p:spPr bwMode="auto">
            <a:xfrm>
              <a:off x="3504" y="1928"/>
              <a:ext cx="192" cy="328"/>
            </a:xfrm>
            <a:custGeom>
              <a:avLst/>
              <a:gdLst>
                <a:gd name="T0" fmla="*/ 0 w 192"/>
                <a:gd name="T1" fmla="*/ 328 h 328"/>
                <a:gd name="T2" fmla="*/ 96 w 192"/>
                <a:gd name="T3" fmla="*/ 40 h 328"/>
                <a:gd name="T4" fmla="*/ 192 w 192"/>
                <a:gd name="T5" fmla="*/ 88 h 328"/>
                <a:gd name="T6" fmla="*/ 0 60000 65536"/>
                <a:gd name="T7" fmla="*/ 0 60000 65536"/>
                <a:gd name="T8" fmla="*/ 0 60000 65536"/>
                <a:gd name="T9" fmla="*/ 0 w 192"/>
                <a:gd name="T10" fmla="*/ 0 h 328"/>
                <a:gd name="T11" fmla="*/ 192 w 192"/>
                <a:gd name="T12" fmla="*/ 328 h 328"/>
              </a:gdLst>
              <a:ahLst/>
              <a:cxnLst>
                <a:cxn ang="T6">
                  <a:pos x="T0" y="T1"/>
                </a:cxn>
                <a:cxn ang="T7">
                  <a:pos x="T2" y="T3"/>
                </a:cxn>
                <a:cxn ang="T8">
                  <a:pos x="T4" y="T5"/>
                </a:cxn>
              </a:cxnLst>
              <a:rect l="T9" t="T10" r="T11" b="T12"/>
              <a:pathLst>
                <a:path w="192" h="328">
                  <a:moveTo>
                    <a:pt x="0" y="328"/>
                  </a:moveTo>
                  <a:cubicBezTo>
                    <a:pt x="32" y="204"/>
                    <a:pt x="64" y="80"/>
                    <a:pt x="96" y="40"/>
                  </a:cubicBezTo>
                  <a:cubicBezTo>
                    <a:pt x="128" y="0"/>
                    <a:pt x="176" y="80"/>
                    <a:pt x="192" y="88"/>
                  </a:cubicBezTo>
                </a:path>
              </a:pathLst>
            </a:custGeom>
            <a:noFill/>
            <a:ln w="28575">
              <a:solidFill>
                <a:srgbClr val="FF0000"/>
              </a:solidFill>
              <a:round/>
              <a:headEnd/>
              <a:tailEnd/>
            </a:ln>
          </p:spPr>
          <p:txBody>
            <a:bodyPr wrap="none" anchor="ctr"/>
            <a:lstStyle/>
            <a:p>
              <a:endParaRPr lang="en-US" dirty="0"/>
            </a:p>
          </p:txBody>
        </p:sp>
        <p:sp>
          <p:nvSpPr>
            <p:cNvPr id="41" name="Freeform 34"/>
            <p:cNvSpPr>
              <a:spLocks/>
            </p:cNvSpPr>
            <p:nvPr/>
          </p:nvSpPr>
          <p:spPr bwMode="auto">
            <a:xfrm>
              <a:off x="3696" y="1680"/>
              <a:ext cx="144" cy="328"/>
            </a:xfrm>
            <a:custGeom>
              <a:avLst/>
              <a:gdLst>
                <a:gd name="T0" fmla="*/ 0 w 192"/>
                <a:gd name="T1" fmla="*/ 328 h 328"/>
                <a:gd name="T2" fmla="*/ 22 w 192"/>
                <a:gd name="T3" fmla="*/ 40 h 328"/>
                <a:gd name="T4" fmla="*/ 46 w 192"/>
                <a:gd name="T5" fmla="*/ 88 h 328"/>
                <a:gd name="T6" fmla="*/ 0 60000 65536"/>
                <a:gd name="T7" fmla="*/ 0 60000 65536"/>
                <a:gd name="T8" fmla="*/ 0 60000 65536"/>
                <a:gd name="T9" fmla="*/ 0 w 192"/>
                <a:gd name="T10" fmla="*/ 0 h 328"/>
                <a:gd name="T11" fmla="*/ 192 w 192"/>
                <a:gd name="T12" fmla="*/ 328 h 328"/>
              </a:gdLst>
              <a:ahLst/>
              <a:cxnLst>
                <a:cxn ang="T6">
                  <a:pos x="T0" y="T1"/>
                </a:cxn>
                <a:cxn ang="T7">
                  <a:pos x="T2" y="T3"/>
                </a:cxn>
                <a:cxn ang="T8">
                  <a:pos x="T4" y="T5"/>
                </a:cxn>
              </a:cxnLst>
              <a:rect l="T9" t="T10" r="T11" b="T12"/>
              <a:pathLst>
                <a:path w="192" h="328">
                  <a:moveTo>
                    <a:pt x="0" y="328"/>
                  </a:moveTo>
                  <a:cubicBezTo>
                    <a:pt x="32" y="204"/>
                    <a:pt x="64" y="80"/>
                    <a:pt x="96" y="40"/>
                  </a:cubicBezTo>
                  <a:cubicBezTo>
                    <a:pt x="128" y="0"/>
                    <a:pt x="176" y="80"/>
                    <a:pt x="192" y="88"/>
                  </a:cubicBezTo>
                </a:path>
              </a:pathLst>
            </a:custGeom>
            <a:noFill/>
            <a:ln w="28575">
              <a:solidFill>
                <a:srgbClr val="FF0000"/>
              </a:solidFill>
              <a:round/>
              <a:headEnd/>
              <a:tailEnd/>
            </a:ln>
          </p:spPr>
          <p:txBody>
            <a:bodyPr wrap="none" anchor="ctr"/>
            <a:lstStyle/>
            <a:p>
              <a:endParaRPr lang="en-US" dirty="0"/>
            </a:p>
          </p:txBody>
        </p:sp>
        <p:sp>
          <p:nvSpPr>
            <p:cNvPr id="44" name="Freeform 35"/>
            <p:cNvSpPr>
              <a:spLocks/>
            </p:cNvSpPr>
            <p:nvPr/>
          </p:nvSpPr>
          <p:spPr bwMode="auto">
            <a:xfrm>
              <a:off x="3840" y="1488"/>
              <a:ext cx="144" cy="280"/>
            </a:xfrm>
            <a:custGeom>
              <a:avLst/>
              <a:gdLst>
                <a:gd name="T0" fmla="*/ 0 w 192"/>
                <a:gd name="T1" fmla="*/ 149 h 328"/>
                <a:gd name="T2" fmla="*/ 22 w 192"/>
                <a:gd name="T3" fmla="*/ 18 h 328"/>
                <a:gd name="T4" fmla="*/ 46 w 192"/>
                <a:gd name="T5" fmla="*/ 40 h 328"/>
                <a:gd name="T6" fmla="*/ 0 60000 65536"/>
                <a:gd name="T7" fmla="*/ 0 60000 65536"/>
                <a:gd name="T8" fmla="*/ 0 60000 65536"/>
                <a:gd name="T9" fmla="*/ 0 w 192"/>
                <a:gd name="T10" fmla="*/ 0 h 328"/>
                <a:gd name="T11" fmla="*/ 192 w 192"/>
                <a:gd name="T12" fmla="*/ 328 h 328"/>
              </a:gdLst>
              <a:ahLst/>
              <a:cxnLst>
                <a:cxn ang="T6">
                  <a:pos x="T0" y="T1"/>
                </a:cxn>
                <a:cxn ang="T7">
                  <a:pos x="T2" y="T3"/>
                </a:cxn>
                <a:cxn ang="T8">
                  <a:pos x="T4" y="T5"/>
                </a:cxn>
              </a:cxnLst>
              <a:rect l="T9" t="T10" r="T11" b="T12"/>
              <a:pathLst>
                <a:path w="192" h="328">
                  <a:moveTo>
                    <a:pt x="0" y="328"/>
                  </a:moveTo>
                  <a:cubicBezTo>
                    <a:pt x="32" y="204"/>
                    <a:pt x="64" y="80"/>
                    <a:pt x="96" y="40"/>
                  </a:cubicBezTo>
                  <a:cubicBezTo>
                    <a:pt x="128" y="0"/>
                    <a:pt x="176" y="80"/>
                    <a:pt x="192" y="88"/>
                  </a:cubicBezTo>
                </a:path>
              </a:pathLst>
            </a:custGeom>
            <a:noFill/>
            <a:ln w="28575">
              <a:solidFill>
                <a:srgbClr val="FF0000"/>
              </a:solidFill>
              <a:round/>
              <a:headEnd/>
              <a:tailEnd/>
            </a:ln>
          </p:spPr>
          <p:txBody>
            <a:bodyPr wrap="none" anchor="ctr"/>
            <a:lstStyle/>
            <a:p>
              <a:endParaRPr lang="en-US" dirty="0"/>
            </a:p>
          </p:txBody>
        </p:sp>
      </p:grpSp>
      <p:grpSp>
        <p:nvGrpSpPr>
          <p:cNvPr id="8" name="Group 36"/>
          <p:cNvGrpSpPr>
            <a:grpSpLocks/>
          </p:cNvGrpSpPr>
          <p:nvPr/>
        </p:nvGrpSpPr>
        <p:grpSpPr bwMode="auto">
          <a:xfrm>
            <a:off x="11443267" y="3640385"/>
            <a:ext cx="1676400" cy="1171575"/>
            <a:chOff x="432" y="432"/>
            <a:chExt cx="1056" cy="738"/>
          </a:xfrm>
        </p:grpSpPr>
        <p:sp>
          <p:nvSpPr>
            <p:cNvPr id="46" name="Freeform 37"/>
            <p:cNvSpPr>
              <a:spLocks/>
            </p:cNvSpPr>
            <p:nvPr/>
          </p:nvSpPr>
          <p:spPr bwMode="auto">
            <a:xfrm>
              <a:off x="432" y="432"/>
              <a:ext cx="1056" cy="96"/>
            </a:xfrm>
            <a:custGeom>
              <a:avLst/>
              <a:gdLst>
                <a:gd name="T0" fmla="*/ 0 w 1056"/>
                <a:gd name="T1" fmla="*/ 9 h 168"/>
                <a:gd name="T2" fmla="*/ 624 w 1056"/>
                <a:gd name="T3" fmla="*/ 9 h 168"/>
                <a:gd name="T4" fmla="*/ 1056 w 1056"/>
                <a:gd name="T5" fmla="*/ 0 h 168"/>
                <a:gd name="T6" fmla="*/ 0 60000 65536"/>
                <a:gd name="T7" fmla="*/ 0 60000 65536"/>
                <a:gd name="T8" fmla="*/ 0 60000 65536"/>
                <a:gd name="T9" fmla="*/ 0 w 1056"/>
                <a:gd name="T10" fmla="*/ 0 h 168"/>
                <a:gd name="T11" fmla="*/ 1056 w 1056"/>
                <a:gd name="T12" fmla="*/ 168 h 168"/>
              </a:gdLst>
              <a:ahLst/>
              <a:cxnLst>
                <a:cxn ang="T6">
                  <a:pos x="T0" y="T1"/>
                </a:cxn>
                <a:cxn ang="T7">
                  <a:pos x="T2" y="T3"/>
                </a:cxn>
                <a:cxn ang="T8">
                  <a:pos x="T4" y="T5"/>
                </a:cxn>
              </a:cxnLst>
              <a:rect l="T9" t="T10" r="T11" b="T12"/>
              <a:pathLst>
                <a:path w="1056" h="168">
                  <a:moveTo>
                    <a:pt x="0" y="144"/>
                  </a:moveTo>
                  <a:cubicBezTo>
                    <a:pt x="224" y="156"/>
                    <a:pt x="448" y="168"/>
                    <a:pt x="624" y="144"/>
                  </a:cubicBezTo>
                  <a:cubicBezTo>
                    <a:pt x="800" y="120"/>
                    <a:pt x="984" y="24"/>
                    <a:pt x="1056" y="0"/>
                  </a:cubicBezTo>
                </a:path>
              </a:pathLst>
            </a:custGeom>
            <a:noFill/>
            <a:ln w="9525">
              <a:solidFill>
                <a:srgbClr val="006600"/>
              </a:solidFill>
              <a:round/>
              <a:headEnd/>
              <a:tailEnd/>
            </a:ln>
          </p:spPr>
          <p:txBody>
            <a:bodyPr wrap="none" anchor="ctr"/>
            <a:lstStyle/>
            <a:p>
              <a:endParaRPr lang="en-US" dirty="0"/>
            </a:p>
          </p:txBody>
        </p:sp>
        <p:sp>
          <p:nvSpPr>
            <p:cNvPr id="47" name="Freeform 38"/>
            <p:cNvSpPr>
              <a:spLocks/>
            </p:cNvSpPr>
            <p:nvPr/>
          </p:nvSpPr>
          <p:spPr bwMode="auto">
            <a:xfrm>
              <a:off x="528" y="882"/>
              <a:ext cx="960" cy="288"/>
            </a:xfrm>
            <a:custGeom>
              <a:avLst/>
              <a:gdLst>
                <a:gd name="T0" fmla="*/ 0 w 1056"/>
                <a:gd name="T1" fmla="*/ 2131 h 168"/>
                <a:gd name="T2" fmla="*/ 386 w 1056"/>
                <a:gd name="T3" fmla="*/ 2131 h 168"/>
                <a:gd name="T4" fmla="*/ 656 w 1056"/>
                <a:gd name="T5" fmla="*/ 0 h 168"/>
                <a:gd name="T6" fmla="*/ 0 60000 65536"/>
                <a:gd name="T7" fmla="*/ 0 60000 65536"/>
                <a:gd name="T8" fmla="*/ 0 60000 65536"/>
                <a:gd name="T9" fmla="*/ 0 w 1056"/>
                <a:gd name="T10" fmla="*/ 0 h 168"/>
                <a:gd name="T11" fmla="*/ 1056 w 1056"/>
                <a:gd name="T12" fmla="*/ 168 h 168"/>
              </a:gdLst>
              <a:ahLst/>
              <a:cxnLst>
                <a:cxn ang="T6">
                  <a:pos x="T0" y="T1"/>
                </a:cxn>
                <a:cxn ang="T7">
                  <a:pos x="T2" y="T3"/>
                </a:cxn>
                <a:cxn ang="T8">
                  <a:pos x="T4" y="T5"/>
                </a:cxn>
              </a:cxnLst>
              <a:rect l="T9" t="T10" r="T11" b="T12"/>
              <a:pathLst>
                <a:path w="1056" h="168">
                  <a:moveTo>
                    <a:pt x="0" y="144"/>
                  </a:moveTo>
                  <a:cubicBezTo>
                    <a:pt x="224" y="156"/>
                    <a:pt x="448" y="168"/>
                    <a:pt x="624" y="144"/>
                  </a:cubicBezTo>
                  <a:cubicBezTo>
                    <a:pt x="800" y="120"/>
                    <a:pt x="984" y="24"/>
                    <a:pt x="1056" y="0"/>
                  </a:cubicBezTo>
                </a:path>
              </a:pathLst>
            </a:custGeom>
            <a:noFill/>
            <a:ln w="9525">
              <a:solidFill>
                <a:srgbClr val="006600"/>
              </a:solidFill>
              <a:round/>
              <a:headEnd/>
              <a:tailEnd/>
            </a:ln>
          </p:spPr>
          <p:txBody>
            <a:bodyPr wrap="none" anchor="ctr"/>
            <a:lstStyle/>
            <a:p>
              <a:endParaRPr lang="en-US" dirty="0"/>
            </a:p>
          </p:txBody>
        </p:sp>
        <p:sp>
          <p:nvSpPr>
            <p:cNvPr id="48" name="Line 39"/>
            <p:cNvSpPr>
              <a:spLocks noChangeShapeType="1"/>
            </p:cNvSpPr>
            <p:nvPr/>
          </p:nvSpPr>
          <p:spPr bwMode="auto">
            <a:xfrm>
              <a:off x="960" y="1008"/>
              <a:ext cx="240" cy="0"/>
            </a:xfrm>
            <a:prstGeom prst="line">
              <a:avLst/>
            </a:prstGeom>
            <a:noFill/>
            <a:ln w="28575">
              <a:solidFill>
                <a:schemeClr val="tx1"/>
              </a:solidFill>
              <a:round/>
              <a:headEnd/>
              <a:tailEnd type="triangle" w="med" len="med"/>
            </a:ln>
          </p:spPr>
          <p:txBody>
            <a:bodyPr wrap="none" anchor="ctr"/>
            <a:lstStyle/>
            <a:p>
              <a:endParaRPr lang="en-US" dirty="0"/>
            </a:p>
          </p:txBody>
        </p:sp>
        <p:sp>
          <p:nvSpPr>
            <p:cNvPr id="49" name="Line 40"/>
            <p:cNvSpPr>
              <a:spLocks noChangeShapeType="1"/>
            </p:cNvSpPr>
            <p:nvPr/>
          </p:nvSpPr>
          <p:spPr bwMode="auto">
            <a:xfrm>
              <a:off x="1056" y="432"/>
              <a:ext cx="240" cy="0"/>
            </a:xfrm>
            <a:prstGeom prst="line">
              <a:avLst/>
            </a:prstGeom>
            <a:noFill/>
            <a:ln w="28575">
              <a:solidFill>
                <a:schemeClr val="tx1"/>
              </a:solidFill>
              <a:round/>
              <a:headEnd/>
              <a:tailEnd type="triangle" w="med" len="med"/>
            </a:ln>
          </p:spPr>
          <p:txBody>
            <a:bodyPr wrap="none" anchor="ctr"/>
            <a:lstStyle/>
            <a:p>
              <a:endParaRPr lang="en-US" dirty="0"/>
            </a:p>
          </p:txBody>
        </p:sp>
      </p:grpSp>
      <p:grpSp>
        <p:nvGrpSpPr>
          <p:cNvPr id="9" name="Group 41"/>
          <p:cNvGrpSpPr>
            <a:grpSpLocks/>
          </p:cNvGrpSpPr>
          <p:nvPr/>
        </p:nvGrpSpPr>
        <p:grpSpPr bwMode="auto">
          <a:xfrm>
            <a:off x="16564561" y="2494209"/>
            <a:ext cx="2498732" cy="4803775"/>
            <a:chOff x="3716" y="20"/>
            <a:chExt cx="1574" cy="3026"/>
          </a:xfrm>
        </p:grpSpPr>
        <p:grpSp>
          <p:nvGrpSpPr>
            <p:cNvPr id="11" name="Group 42"/>
            <p:cNvGrpSpPr>
              <a:grpSpLocks/>
            </p:cNvGrpSpPr>
            <p:nvPr/>
          </p:nvGrpSpPr>
          <p:grpSpPr bwMode="auto">
            <a:xfrm>
              <a:off x="4042" y="702"/>
              <a:ext cx="1200" cy="2216"/>
              <a:chOff x="4042" y="702"/>
              <a:chExt cx="1200" cy="2216"/>
            </a:xfrm>
          </p:grpSpPr>
          <p:sp>
            <p:nvSpPr>
              <p:cNvPr id="58" name="Line 43"/>
              <p:cNvSpPr>
                <a:spLocks noChangeShapeType="1"/>
              </p:cNvSpPr>
              <p:nvPr/>
            </p:nvSpPr>
            <p:spPr bwMode="auto">
              <a:xfrm flipV="1">
                <a:off x="4042" y="266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59" name="Line 44"/>
              <p:cNvSpPr>
                <a:spLocks noChangeShapeType="1"/>
              </p:cNvSpPr>
              <p:nvPr/>
            </p:nvSpPr>
            <p:spPr bwMode="auto">
              <a:xfrm flipV="1">
                <a:off x="4042" y="1750"/>
                <a:ext cx="48" cy="144"/>
              </a:xfrm>
              <a:prstGeom prst="line">
                <a:avLst/>
              </a:prstGeom>
              <a:noFill/>
              <a:ln w="28575">
                <a:solidFill>
                  <a:srgbClr val="FF0000"/>
                </a:solidFill>
                <a:round/>
                <a:headEnd/>
                <a:tailEnd/>
              </a:ln>
            </p:spPr>
            <p:txBody>
              <a:bodyPr wrap="none" anchor="ctr"/>
              <a:lstStyle/>
              <a:p>
                <a:endParaRPr lang="en-US" dirty="0"/>
              </a:p>
            </p:txBody>
          </p:sp>
          <p:sp>
            <p:nvSpPr>
              <p:cNvPr id="60" name="Freeform 45"/>
              <p:cNvSpPr>
                <a:spLocks/>
              </p:cNvSpPr>
              <p:nvPr/>
            </p:nvSpPr>
            <p:spPr bwMode="auto">
              <a:xfrm>
                <a:off x="4090" y="702"/>
                <a:ext cx="1152" cy="2216"/>
              </a:xfrm>
              <a:custGeom>
                <a:avLst/>
                <a:gdLst>
                  <a:gd name="T0" fmla="*/ 0 w 1152"/>
                  <a:gd name="T1" fmla="*/ 1048 h 2216"/>
                  <a:gd name="T2" fmla="*/ 144 w 1152"/>
                  <a:gd name="T3" fmla="*/ 136 h 2216"/>
                  <a:gd name="T4" fmla="*/ 192 w 1152"/>
                  <a:gd name="T5" fmla="*/ 232 h 2216"/>
                  <a:gd name="T6" fmla="*/ 192 w 1152"/>
                  <a:gd name="T7" fmla="*/ 520 h 2216"/>
                  <a:gd name="T8" fmla="*/ 288 w 1152"/>
                  <a:gd name="T9" fmla="*/ 1864 h 2216"/>
                  <a:gd name="T10" fmla="*/ 480 w 1152"/>
                  <a:gd name="T11" fmla="*/ 2200 h 2216"/>
                  <a:gd name="T12" fmla="*/ 1152 w 1152"/>
                  <a:gd name="T13" fmla="*/ 1960 h 2216"/>
                  <a:gd name="T14" fmla="*/ 0 60000 65536"/>
                  <a:gd name="T15" fmla="*/ 0 60000 65536"/>
                  <a:gd name="T16" fmla="*/ 0 60000 65536"/>
                  <a:gd name="T17" fmla="*/ 0 60000 65536"/>
                  <a:gd name="T18" fmla="*/ 0 60000 65536"/>
                  <a:gd name="T19" fmla="*/ 0 60000 65536"/>
                  <a:gd name="T20" fmla="*/ 0 60000 65536"/>
                  <a:gd name="T21" fmla="*/ 0 w 1152"/>
                  <a:gd name="T22" fmla="*/ 0 h 2216"/>
                  <a:gd name="T23" fmla="*/ 1152 w 1152"/>
                  <a:gd name="T24" fmla="*/ 2216 h 22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2216">
                    <a:moveTo>
                      <a:pt x="0" y="1048"/>
                    </a:moveTo>
                    <a:cubicBezTo>
                      <a:pt x="56" y="660"/>
                      <a:pt x="112" y="272"/>
                      <a:pt x="144" y="136"/>
                    </a:cubicBezTo>
                    <a:cubicBezTo>
                      <a:pt x="176" y="0"/>
                      <a:pt x="184" y="168"/>
                      <a:pt x="192" y="232"/>
                    </a:cubicBezTo>
                    <a:cubicBezTo>
                      <a:pt x="200" y="296"/>
                      <a:pt x="176" y="248"/>
                      <a:pt x="192" y="520"/>
                    </a:cubicBezTo>
                    <a:cubicBezTo>
                      <a:pt x="208" y="792"/>
                      <a:pt x="240" y="1584"/>
                      <a:pt x="288" y="1864"/>
                    </a:cubicBezTo>
                    <a:cubicBezTo>
                      <a:pt x="336" y="2144"/>
                      <a:pt x="336" y="2184"/>
                      <a:pt x="480" y="2200"/>
                    </a:cubicBezTo>
                    <a:cubicBezTo>
                      <a:pt x="624" y="2216"/>
                      <a:pt x="1040" y="2000"/>
                      <a:pt x="1152" y="1960"/>
                    </a:cubicBezTo>
                  </a:path>
                </a:pathLst>
              </a:custGeom>
              <a:noFill/>
              <a:ln w="28575">
                <a:solidFill>
                  <a:srgbClr val="006600"/>
                </a:solidFill>
                <a:round/>
                <a:headEnd/>
                <a:tailEnd/>
              </a:ln>
            </p:spPr>
            <p:txBody>
              <a:bodyPr wrap="none" anchor="ctr"/>
              <a:lstStyle/>
              <a:p>
                <a:endParaRPr lang="en-US" dirty="0"/>
              </a:p>
            </p:txBody>
          </p:sp>
        </p:grpSp>
        <p:grpSp>
          <p:nvGrpSpPr>
            <p:cNvPr id="18" name="Group 46"/>
            <p:cNvGrpSpPr>
              <a:grpSpLocks/>
            </p:cNvGrpSpPr>
            <p:nvPr/>
          </p:nvGrpSpPr>
          <p:grpSpPr bwMode="auto">
            <a:xfrm>
              <a:off x="4906" y="2470"/>
              <a:ext cx="384" cy="576"/>
              <a:chOff x="4848" y="2160"/>
              <a:chExt cx="384" cy="576"/>
            </a:xfrm>
          </p:grpSpPr>
          <p:sp>
            <p:nvSpPr>
              <p:cNvPr id="55" name="Line 47"/>
              <p:cNvSpPr>
                <a:spLocks noChangeShapeType="1"/>
              </p:cNvSpPr>
              <p:nvPr/>
            </p:nvSpPr>
            <p:spPr bwMode="auto">
              <a:xfrm flipV="1">
                <a:off x="4848" y="2496"/>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57" name="Freeform 48"/>
              <p:cNvSpPr>
                <a:spLocks/>
              </p:cNvSpPr>
              <p:nvPr/>
            </p:nvSpPr>
            <p:spPr bwMode="auto">
              <a:xfrm>
                <a:off x="4848" y="2160"/>
                <a:ext cx="384" cy="336"/>
              </a:xfrm>
              <a:custGeom>
                <a:avLst/>
                <a:gdLst>
                  <a:gd name="T0" fmla="*/ 0 w 384"/>
                  <a:gd name="T1" fmla="*/ 336 h 336"/>
                  <a:gd name="T2" fmla="*/ 96 w 384"/>
                  <a:gd name="T3" fmla="*/ 48 h 336"/>
                  <a:gd name="T4" fmla="*/ 288 w 384"/>
                  <a:gd name="T5" fmla="*/ 48 h 336"/>
                  <a:gd name="T6" fmla="*/ 384 w 384"/>
                  <a:gd name="T7" fmla="*/ 48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0" y="336"/>
                    </a:moveTo>
                    <a:cubicBezTo>
                      <a:pt x="24" y="216"/>
                      <a:pt x="48" y="96"/>
                      <a:pt x="96" y="48"/>
                    </a:cubicBezTo>
                    <a:cubicBezTo>
                      <a:pt x="144" y="0"/>
                      <a:pt x="240" y="48"/>
                      <a:pt x="288" y="48"/>
                    </a:cubicBezTo>
                    <a:cubicBezTo>
                      <a:pt x="336" y="48"/>
                      <a:pt x="376" y="56"/>
                      <a:pt x="384" y="48"/>
                    </a:cubicBezTo>
                  </a:path>
                </a:pathLst>
              </a:custGeom>
              <a:noFill/>
              <a:ln w="28575">
                <a:solidFill>
                  <a:srgbClr val="FF0000"/>
                </a:solidFill>
                <a:round/>
                <a:headEnd/>
                <a:tailEnd/>
              </a:ln>
            </p:spPr>
            <p:txBody>
              <a:bodyPr wrap="none" anchor="ctr"/>
              <a:lstStyle/>
              <a:p>
                <a:endParaRPr lang="en-US" dirty="0"/>
              </a:p>
            </p:txBody>
          </p:sp>
        </p:grpSp>
        <p:sp>
          <p:nvSpPr>
            <p:cNvPr id="53" name="Text Box 49"/>
            <p:cNvSpPr txBox="1">
              <a:spLocks noChangeArrowheads="1"/>
            </p:cNvSpPr>
            <p:nvPr/>
          </p:nvSpPr>
          <p:spPr bwMode="auto">
            <a:xfrm>
              <a:off x="3716" y="20"/>
              <a:ext cx="1283" cy="288"/>
            </a:xfrm>
            <a:prstGeom prst="rect">
              <a:avLst/>
            </a:prstGeom>
            <a:noFill/>
            <a:ln w="9525">
              <a:noFill/>
              <a:miter lim="800000"/>
              <a:headEnd/>
              <a:tailEnd/>
            </a:ln>
          </p:spPr>
          <p:txBody>
            <a:bodyPr wrap="none">
              <a:spAutoFit/>
            </a:bodyPr>
            <a:lstStyle/>
            <a:p>
              <a:r>
                <a:rPr lang="en-US" dirty="0">
                  <a:solidFill>
                    <a:srgbClr val="006600"/>
                  </a:solidFill>
                </a:rPr>
                <a:t>Spike emission</a:t>
              </a:r>
            </a:p>
          </p:txBody>
        </p:sp>
        <p:sp>
          <p:nvSpPr>
            <p:cNvPr id="54" name="Line 51"/>
            <p:cNvSpPr>
              <a:spLocks noChangeShapeType="1"/>
            </p:cNvSpPr>
            <p:nvPr/>
          </p:nvSpPr>
          <p:spPr bwMode="auto">
            <a:xfrm flipV="1">
              <a:off x="4042" y="2662"/>
              <a:ext cx="0" cy="240"/>
            </a:xfrm>
            <a:prstGeom prst="line">
              <a:avLst/>
            </a:prstGeom>
            <a:noFill/>
            <a:ln w="28575">
              <a:solidFill>
                <a:srgbClr val="FF0000"/>
              </a:solidFill>
              <a:round/>
              <a:headEnd/>
              <a:tailEnd type="triangle" w="med" len="med"/>
            </a:ln>
          </p:spPr>
          <p:txBody>
            <a:bodyPr wrap="none" anchor="ctr"/>
            <a:lstStyle/>
            <a:p>
              <a:endParaRPr lang="en-US" dirty="0"/>
            </a:p>
          </p:txBody>
        </p:sp>
      </p:grpSp>
      <p:sp>
        <p:nvSpPr>
          <p:cNvPr id="61" name="Text Box 53"/>
          <p:cNvSpPr txBox="1">
            <a:spLocks noChangeArrowheads="1"/>
          </p:cNvSpPr>
          <p:nvPr/>
        </p:nvSpPr>
        <p:spPr bwMode="auto">
          <a:xfrm>
            <a:off x="1762610" y="7297985"/>
            <a:ext cx="8602035" cy="2723823"/>
          </a:xfrm>
          <a:prstGeom prst="rect">
            <a:avLst/>
          </a:prstGeom>
          <a:noFill/>
          <a:ln w="9525">
            <a:noFill/>
            <a:miter lim="800000"/>
            <a:headEnd/>
            <a:tailEnd/>
          </a:ln>
        </p:spPr>
        <p:txBody>
          <a:bodyPr wrap="none">
            <a:spAutoFit/>
          </a:bodyPr>
          <a:lstStyle/>
          <a:p>
            <a:r>
              <a:rPr lang="fr-CH" dirty="0"/>
              <a:t>-</a:t>
            </a:r>
            <a:r>
              <a:rPr lang="fr-CH" dirty="0" err="1"/>
              <a:t>spikes</a:t>
            </a:r>
            <a:r>
              <a:rPr lang="fr-CH" dirty="0"/>
              <a:t> are </a:t>
            </a:r>
            <a:r>
              <a:rPr lang="fr-CH" dirty="0" err="1"/>
              <a:t>events</a:t>
            </a:r>
            <a:endParaRPr lang="fr-CH" dirty="0"/>
          </a:p>
          <a:p>
            <a:r>
              <a:rPr lang="fr-CH" dirty="0"/>
              <a:t>-</a:t>
            </a:r>
            <a:r>
              <a:rPr lang="fr-CH" dirty="0" err="1"/>
              <a:t>triggered</a:t>
            </a:r>
            <a:r>
              <a:rPr lang="fr-CH" dirty="0"/>
              <a:t> </a:t>
            </a:r>
            <a:r>
              <a:rPr lang="fr-CH" dirty="0" err="1"/>
              <a:t>at</a:t>
            </a:r>
            <a:r>
              <a:rPr lang="fr-CH" dirty="0"/>
              <a:t> </a:t>
            </a:r>
            <a:r>
              <a:rPr lang="fr-CH" dirty="0" err="1"/>
              <a:t>threshold</a:t>
            </a:r>
            <a:endParaRPr lang="fr-CH" dirty="0"/>
          </a:p>
          <a:p>
            <a:r>
              <a:rPr lang="fr-CH" dirty="0"/>
              <a:t>-</a:t>
            </a:r>
            <a:r>
              <a:rPr lang="fr-CH" dirty="0" err="1"/>
              <a:t>spike</a:t>
            </a:r>
            <a:r>
              <a:rPr lang="fr-CH" dirty="0"/>
              <a:t>/reset/</a:t>
            </a:r>
            <a:r>
              <a:rPr lang="fr-CH" dirty="0" err="1"/>
              <a:t>refractoriness</a:t>
            </a:r>
            <a:endParaRPr lang="fr-FR" dirty="0"/>
          </a:p>
        </p:txBody>
      </p:sp>
      <p:sp>
        <p:nvSpPr>
          <p:cNvPr id="62" name="Freeform 54"/>
          <p:cNvSpPr>
            <a:spLocks/>
          </p:cNvSpPr>
          <p:nvPr/>
        </p:nvSpPr>
        <p:spPr bwMode="auto">
          <a:xfrm>
            <a:off x="17080480" y="5459660"/>
            <a:ext cx="1828800" cy="1295400"/>
          </a:xfrm>
          <a:custGeom>
            <a:avLst/>
            <a:gdLst>
              <a:gd name="T0" fmla="*/ 0 w 1152"/>
              <a:gd name="T1" fmla="*/ 0 h 816"/>
              <a:gd name="T2" fmla="*/ 2147483647 w 1152"/>
              <a:gd name="T3" fmla="*/ 2147483647 h 816"/>
              <a:gd name="T4" fmla="*/ 2147483647 w 1152"/>
              <a:gd name="T5" fmla="*/ 2147483647 h 816"/>
              <a:gd name="T6" fmla="*/ 2147483647 w 1152"/>
              <a:gd name="T7" fmla="*/ 2147483647 h 816"/>
              <a:gd name="T8" fmla="*/ 0 60000 65536"/>
              <a:gd name="T9" fmla="*/ 0 60000 65536"/>
              <a:gd name="T10" fmla="*/ 0 60000 65536"/>
              <a:gd name="T11" fmla="*/ 0 60000 65536"/>
              <a:gd name="T12" fmla="*/ 0 w 1152"/>
              <a:gd name="T13" fmla="*/ 0 h 816"/>
              <a:gd name="T14" fmla="*/ 1152 w 1152"/>
              <a:gd name="T15" fmla="*/ 816 h 816"/>
            </a:gdLst>
            <a:ahLst/>
            <a:cxnLst>
              <a:cxn ang="T8">
                <a:pos x="T0" y="T1"/>
              </a:cxn>
              <a:cxn ang="T9">
                <a:pos x="T2" y="T3"/>
              </a:cxn>
              <a:cxn ang="T10">
                <a:pos x="T4" y="T5"/>
              </a:cxn>
              <a:cxn ang="T11">
                <a:pos x="T6" y="T7"/>
              </a:cxn>
            </a:cxnLst>
            <a:rect l="T12" t="T13" r="T14" b="T15"/>
            <a:pathLst>
              <a:path w="1152" h="816">
                <a:moveTo>
                  <a:pt x="0" y="0"/>
                </a:moveTo>
                <a:cubicBezTo>
                  <a:pt x="68" y="112"/>
                  <a:pt x="136" y="224"/>
                  <a:pt x="240" y="336"/>
                </a:cubicBezTo>
                <a:cubicBezTo>
                  <a:pt x="344" y="448"/>
                  <a:pt x="472" y="592"/>
                  <a:pt x="624" y="672"/>
                </a:cubicBezTo>
                <a:cubicBezTo>
                  <a:pt x="776" y="752"/>
                  <a:pt x="964" y="784"/>
                  <a:pt x="1152" y="816"/>
                </a:cubicBezTo>
              </a:path>
            </a:pathLst>
          </a:custGeom>
          <a:noFill/>
          <a:ln w="28575">
            <a:solidFill>
              <a:srgbClr val="FF0000"/>
            </a:solidFill>
            <a:round/>
            <a:headEnd/>
            <a:tailEnd/>
          </a:ln>
        </p:spPr>
        <p:txBody>
          <a:bodyPr wrap="none" anchor="ctr"/>
          <a:lstStyle/>
          <a:p>
            <a:endParaRPr lang="en-US" dirty="0"/>
          </a:p>
        </p:txBody>
      </p:sp>
      <p:cxnSp>
        <p:nvCxnSpPr>
          <p:cNvPr id="63" name="Straight Arrow Connector 62"/>
          <p:cNvCxnSpPr/>
          <p:nvPr/>
        </p:nvCxnSpPr>
        <p:spPr bwMode="auto">
          <a:xfrm flipH="1" flipV="1">
            <a:off x="15453416" y="6395516"/>
            <a:ext cx="714251" cy="1628254"/>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64" name="Text Box 24"/>
          <p:cNvSpPr txBox="1">
            <a:spLocks noChangeArrowheads="1"/>
          </p:cNvSpPr>
          <p:nvPr/>
        </p:nvSpPr>
        <p:spPr bwMode="auto">
          <a:xfrm>
            <a:off x="14964342" y="8023770"/>
            <a:ext cx="4331635" cy="1846659"/>
          </a:xfrm>
          <a:prstGeom prst="rect">
            <a:avLst/>
          </a:prstGeom>
          <a:noFill/>
          <a:ln w="9525">
            <a:noFill/>
            <a:miter lim="800000"/>
            <a:headEnd/>
            <a:tailEnd/>
          </a:ln>
        </p:spPr>
        <p:txBody>
          <a:bodyPr wrap="none">
            <a:spAutoFit/>
          </a:bodyPr>
          <a:lstStyle/>
          <a:p>
            <a:r>
              <a:rPr lang="en-US" dirty="0">
                <a:solidFill>
                  <a:srgbClr val="FF0000"/>
                </a:solidFill>
              </a:rPr>
              <a:t>Postsynaptic</a:t>
            </a:r>
          </a:p>
          <a:p>
            <a:r>
              <a:rPr lang="en-US" dirty="0">
                <a:solidFill>
                  <a:srgbClr val="FF0000"/>
                </a:solidFill>
              </a:rPr>
              <a:t>     potential</a:t>
            </a:r>
          </a:p>
        </p:txBody>
      </p:sp>
      <p:grpSp>
        <p:nvGrpSpPr>
          <p:cNvPr id="29" name="Group 64"/>
          <p:cNvGrpSpPr/>
          <p:nvPr/>
        </p:nvGrpSpPr>
        <p:grpSpPr>
          <a:xfrm>
            <a:off x="11340710" y="3875236"/>
            <a:ext cx="1585262" cy="3200865"/>
            <a:chOff x="682482" y="1412776"/>
            <a:chExt cx="1585262" cy="3200865"/>
          </a:xfrm>
        </p:grpSpPr>
        <p:cxnSp>
          <p:nvCxnSpPr>
            <p:cNvPr id="66" name="Straight Arrow Connector 65"/>
            <p:cNvCxnSpPr>
              <a:stCxn id="67" idx="0"/>
            </p:cNvCxnSpPr>
            <p:nvPr/>
          </p:nvCxnSpPr>
          <p:spPr bwMode="auto">
            <a:xfrm flipV="1">
              <a:off x="1262128" y="1484784"/>
              <a:ext cx="933608" cy="2667192"/>
            </a:xfrm>
            <a:prstGeom prst="straightConnector1">
              <a:avLst/>
            </a:prstGeom>
            <a:solidFill>
              <a:schemeClr val="accent1"/>
            </a:solidFill>
            <a:ln w="9525" cap="flat" cmpd="sng" algn="ctr">
              <a:solidFill>
                <a:schemeClr val="accent2"/>
              </a:solidFill>
              <a:prstDash val="solid"/>
              <a:round/>
              <a:headEnd type="none" w="med" len="med"/>
              <a:tailEnd type="arrow"/>
            </a:ln>
            <a:effectLst/>
          </p:spPr>
        </p:cxnSp>
        <p:sp>
          <p:nvSpPr>
            <p:cNvPr id="67" name="Text Box 24"/>
            <p:cNvSpPr txBox="1">
              <a:spLocks noChangeArrowheads="1"/>
            </p:cNvSpPr>
            <p:nvPr/>
          </p:nvSpPr>
          <p:spPr bwMode="auto">
            <a:xfrm>
              <a:off x="682482" y="4151976"/>
              <a:ext cx="1159292" cy="461665"/>
            </a:xfrm>
            <a:prstGeom prst="rect">
              <a:avLst/>
            </a:prstGeom>
            <a:noFill/>
            <a:ln w="9525">
              <a:noFill/>
              <a:miter lim="800000"/>
              <a:headEnd/>
              <a:tailEnd/>
            </a:ln>
          </p:spPr>
          <p:txBody>
            <a:bodyPr wrap="none">
              <a:spAutoFit/>
            </a:bodyPr>
            <a:lstStyle/>
            <a:p>
              <a:r>
                <a:rPr lang="en-US" dirty="0">
                  <a:solidFill>
                    <a:schemeClr val="accent2"/>
                  </a:solidFill>
                </a:rPr>
                <a:t>synapse</a:t>
              </a:r>
            </a:p>
          </p:txBody>
        </p:sp>
        <p:sp>
          <p:nvSpPr>
            <p:cNvPr id="68" name="Oval 67"/>
            <p:cNvSpPr/>
            <p:nvPr/>
          </p:nvSpPr>
          <p:spPr bwMode="auto">
            <a:xfrm>
              <a:off x="2195736" y="1412776"/>
              <a:ext cx="72008"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sp>
        <p:nvSpPr>
          <p:cNvPr id="69" name="TextBox 68"/>
          <p:cNvSpPr txBox="1"/>
          <p:nvPr/>
        </p:nvSpPr>
        <p:spPr>
          <a:xfrm>
            <a:off x="19530361" y="6374655"/>
            <a:ext cx="377026" cy="923330"/>
          </a:xfrm>
          <a:prstGeom prst="rect">
            <a:avLst/>
          </a:prstGeom>
          <a:noFill/>
        </p:spPr>
        <p:txBody>
          <a:bodyPr wrap="none" rtlCol="0">
            <a:spAutoFit/>
          </a:bodyPr>
          <a:lstStyle/>
          <a:p>
            <a:r>
              <a:rPr lang="en-US" sz="5400" i="1" dirty="0"/>
              <a:t>t</a:t>
            </a:r>
          </a:p>
        </p:txBody>
      </p:sp>
      <p:sp>
        <p:nvSpPr>
          <p:cNvPr id="72" name="Text Box 46"/>
          <p:cNvSpPr txBox="1">
            <a:spLocks noChangeArrowheads="1"/>
          </p:cNvSpPr>
          <p:nvPr/>
        </p:nvSpPr>
        <p:spPr bwMode="auto">
          <a:xfrm>
            <a:off x="239564" y="1632461"/>
            <a:ext cx="11241901" cy="3334107"/>
          </a:xfrm>
          <a:prstGeom prst="rect">
            <a:avLst/>
          </a:prstGeom>
          <a:noFill/>
          <a:ln w="9525">
            <a:noFill/>
            <a:miter lim="800000"/>
            <a:headEnd/>
            <a:tailEnd/>
          </a:ln>
        </p:spPr>
        <p:txBody>
          <a:bodyPr wrap="none" lIns="192902" tIns="96451" rIns="192902" bIns="96451">
            <a:spAutoFit/>
          </a:bodyPr>
          <a:lstStyle/>
          <a:p>
            <a:r>
              <a:rPr lang="en-US" sz="6800" dirty="0">
                <a:solidFill>
                  <a:srgbClr val="FF0000"/>
                </a:solidFill>
              </a:rPr>
              <a:t>Integrate-and-fire models:</a:t>
            </a:r>
          </a:p>
          <a:p>
            <a:r>
              <a:rPr lang="en-US" sz="6800" b="1" dirty="0">
                <a:solidFill>
                  <a:srgbClr val="FF0000"/>
                </a:solidFill>
              </a:rPr>
              <a:t>Formal/phenomenological</a:t>
            </a:r>
          </a:p>
          <a:p>
            <a:r>
              <a:rPr lang="en-US" sz="6800" b="1" dirty="0">
                <a:solidFill>
                  <a:srgbClr val="FF0000"/>
                </a:solidFill>
              </a:rPr>
              <a:t>  </a:t>
            </a:r>
            <a:r>
              <a:rPr lang="en-US" sz="6000" i="1" dirty="0">
                <a:solidFill>
                  <a:srgbClr val="FF0000"/>
                </a:solidFill>
              </a:rPr>
              <a:t>(week 1 and week 6+7)</a:t>
            </a:r>
            <a:endParaRPr lang="en-US" sz="6800"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6"/>
                                        </p:tgtEl>
                                        <p:attrNameLst>
                                          <p:attrName>style.visibility</p:attrName>
                                        </p:attrNameLst>
                                      </p:cBhvr>
                                      <p:to>
                                        <p:strVal val="visible"/>
                                      </p:to>
                                    </p:se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2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6"/>
                                        </p:tgtEl>
                                        <p:attrNameLst>
                                          <p:attrName>style.visibility</p:attrName>
                                        </p:attrNameLst>
                                      </p:cBhvr>
                                      <p:to>
                                        <p:strVal val="visible"/>
                                      </p:to>
                                    </p:se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par>
                          <p:cTn id="40" fill="hold">
                            <p:stCondLst>
                              <p:cond delay="1000"/>
                            </p:stCondLst>
                            <p:childTnLst>
                              <p:par>
                                <p:cTn id="41" presetID="22" presetClass="entr" presetSubtype="8" fill="hold" grpId="0" nodeType="after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wipe(left)">
                                      <p:cBhvr>
                                        <p:cTn id="43" dur="500"/>
                                        <p:tgtEl>
                                          <p:spTgt spid="62"/>
                                        </p:tgtEl>
                                      </p:cBhvr>
                                    </p:animEffect>
                                  </p:childTnLst>
                                  <p:subTnLst>
                                    <p:set>
                                      <p:cBhvr override="childStyle">
                                        <p:cTn dur="1" fill="hold" display="0" masterRel="nextClick" afterEffect="1"/>
                                        <p:tgtEl>
                                          <p:spTgt spid="62"/>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499"/>
                                          </p:stCondLst>
                                        </p:cTn>
                                        <p:tgtEl>
                                          <p:spTgt spid="5"/>
                                        </p:tgtEl>
                                        <p:attrNameLst>
                                          <p:attrName>style.visibility</p:attrName>
                                        </p:attrNameLst>
                                      </p:cBhvr>
                                      <p:to>
                                        <p:strVal val="visible"/>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28" grpId="1"/>
      <p:bldP spid="61" grpId="0"/>
      <p:bldP spid="62" grpId="0" animBg="1"/>
      <p:bldP spid="64" grpId="0"/>
      <p:bldP spid="7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27598"/>
            <a:ext cx="21559453" cy="1473200"/>
          </a:xfrm>
          <a:prstGeom prst="rect">
            <a:avLst/>
          </a:prstGeom>
        </p:spPr>
        <p:txBody>
          <a:bodyPr vert="horz" wrap="square" numCol="1" anchor="t" anchorCtr="0" compatLnSpc="1">
            <a:prstTxWarp prst="textNoShape">
              <a:avLst/>
            </a:prstTxWarp>
          </a:bodyPr>
          <a:lstStyle/>
          <a:p>
            <a:pPr>
              <a:spcAft>
                <a:spcPts val="2838"/>
              </a:spcAft>
              <a:defRPr/>
            </a:pPr>
            <a:r>
              <a:rPr lang="en-US" sz="5400" dirty="0">
                <a:latin typeface="Impact" charset="0"/>
                <a:cs typeface="Impact" charset="0"/>
              </a:rPr>
              <a:t>Neuronal Dynamics – </a:t>
            </a:r>
            <a:r>
              <a:rPr lang="en-US" dirty="0">
                <a:solidFill>
                  <a:srgbClr val="FF0000"/>
                </a:solidFill>
                <a:latin typeface="Impact" charset="0"/>
                <a:cs typeface="Impact" charset="0"/>
              </a:rPr>
              <a:t>1.5.How good are integrate-and-fire models?</a:t>
            </a:r>
          </a:p>
        </p:txBody>
      </p:sp>
      <p:cxnSp>
        <p:nvCxnSpPr>
          <p:cNvPr id="5" name="Straight Connector 4"/>
          <p:cNvCxnSpPr/>
          <p:nvPr/>
        </p:nvCxnSpPr>
        <p:spPr>
          <a:xfrm>
            <a:off x="-215313" y="1508294"/>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0" name="Picture 2"/>
          <p:cNvPicPr>
            <a:picLocks noChangeAspect="1" noChangeArrowheads="1"/>
          </p:cNvPicPr>
          <p:nvPr/>
        </p:nvPicPr>
        <p:blipFill>
          <a:blip r:embed="rId3"/>
          <a:srcRect/>
          <a:stretch>
            <a:fillRect/>
          </a:stretch>
        </p:blipFill>
        <p:spPr bwMode="auto">
          <a:xfrm>
            <a:off x="1182697" y="2213811"/>
            <a:ext cx="10362904" cy="5511884"/>
          </a:xfrm>
          <a:prstGeom prst="rect">
            <a:avLst/>
          </a:prstGeom>
          <a:noFill/>
          <a:ln w="9525">
            <a:noFill/>
            <a:miter lim="800000"/>
            <a:headEnd/>
            <a:tailEnd/>
          </a:ln>
        </p:spPr>
      </p:pic>
      <p:pic>
        <p:nvPicPr>
          <p:cNvPr id="115714" name="Picture 2"/>
          <p:cNvPicPr>
            <a:picLocks noChangeAspect="1" noChangeArrowheads="1"/>
          </p:cNvPicPr>
          <p:nvPr/>
        </p:nvPicPr>
        <p:blipFill>
          <a:blip r:embed="rId4"/>
          <a:srcRect/>
          <a:stretch>
            <a:fillRect/>
          </a:stretch>
        </p:blipFill>
        <p:spPr bwMode="auto">
          <a:xfrm>
            <a:off x="6557770" y="2213811"/>
            <a:ext cx="15049693" cy="5445710"/>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27598"/>
            <a:ext cx="21559453" cy="1473200"/>
          </a:xfrm>
          <a:prstGeom prst="rect">
            <a:avLst/>
          </a:prstGeom>
        </p:spPr>
        <p:txBody>
          <a:bodyPr vert="horz" wrap="square" numCol="1" anchor="t" anchorCtr="0" compatLnSpc="1">
            <a:prstTxWarp prst="textNoShape">
              <a:avLst/>
            </a:prstTxWarp>
          </a:bodyPr>
          <a:lstStyle/>
          <a:p>
            <a:pPr>
              <a:spcAft>
                <a:spcPts val="2838"/>
              </a:spcAft>
              <a:defRPr/>
            </a:pPr>
            <a:r>
              <a:rPr lang="en-US" sz="5400" dirty="0">
                <a:latin typeface="Impact" charset="0"/>
                <a:cs typeface="Impact" charset="0"/>
              </a:rPr>
              <a:t>Neuronal Dynamics – </a:t>
            </a:r>
            <a:r>
              <a:rPr lang="en-US" dirty="0">
                <a:solidFill>
                  <a:srgbClr val="FF0000"/>
                </a:solidFill>
                <a:latin typeface="Impact" charset="0"/>
                <a:cs typeface="Impact" charset="0"/>
              </a:rPr>
              <a:t>1.5.How good are integrate-and-fire models?</a:t>
            </a:r>
          </a:p>
        </p:txBody>
      </p:sp>
      <p:cxnSp>
        <p:nvCxnSpPr>
          <p:cNvPr id="5" name="Straight Connector 4"/>
          <p:cNvCxnSpPr/>
          <p:nvPr/>
        </p:nvCxnSpPr>
        <p:spPr>
          <a:xfrm>
            <a:off x="-215313" y="1508294"/>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9729284" y="2815389"/>
            <a:ext cx="11904221" cy="7802136"/>
          </a:xfrm>
          <a:prstGeom prst="rect">
            <a:avLst/>
          </a:prstGeom>
          <a:noFill/>
        </p:spPr>
        <p:txBody>
          <a:bodyPr wrap="none" rtlCol="0">
            <a:spAutoFit/>
          </a:bodyPr>
          <a:lstStyle/>
          <a:p>
            <a:r>
              <a:rPr lang="en-US" sz="5400" dirty="0"/>
              <a:t>Nonlinear integrate-and-fire models</a:t>
            </a:r>
          </a:p>
          <a:p>
            <a:r>
              <a:rPr lang="en-US" sz="5400" dirty="0"/>
              <a:t>        are good</a:t>
            </a:r>
          </a:p>
          <a:p>
            <a:endParaRPr lang="en-US" sz="5400" dirty="0"/>
          </a:p>
          <a:p>
            <a:r>
              <a:rPr lang="en-US" sz="5400" dirty="0"/>
              <a:t>Mathematical description </a:t>
            </a:r>
            <a:r>
              <a:rPr lang="en-US" sz="5400" dirty="0">
                <a:sym typeface="Wingdings" pitchFamily="2" charset="2"/>
              </a:rPr>
              <a:t> prediction</a:t>
            </a:r>
          </a:p>
          <a:p>
            <a:endParaRPr lang="en-US" sz="5400" dirty="0">
              <a:sym typeface="Wingdings" pitchFamily="2" charset="2"/>
            </a:endParaRPr>
          </a:p>
          <a:p>
            <a:r>
              <a:rPr lang="en-US" sz="5400" dirty="0">
                <a:sym typeface="Wingdings" pitchFamily="2" charset="2"/>
              </a:rPr>
              <a:t>Need to add</a:t>
            </a:r>
          </a:p>
          <a:p>
            <a:r>
              <a:rPr lang="en-US" sz="5400" dirty="0">
                <a:sym typeface="Wingdings" pitchFamily="2" charset="2"/>
              </a:rPr>
              <a:t>     -  adaptation</a:t>
            </a:r>
          </a:p>
          <a:p>
            <a:r>
              <a:rPr lang="en-US" sz="5400" dirty="0">
                <a:sym typeface="Wingdings" pitchFamily="2" charset="2"/>
              </a:rPr>
              <a:t>     -  noise</a:t>
            </a:r>
          </a:p>
          <a:p>
            <a:r>
              <a:rPr lang="en-US" sz="5400" dirty="0">
                <a:sym typeface="Wingdings" pitchFamily="2" charset="2"/>
              </a:rPr>
              <a:t>     -  dendrites/synapses</a:t>
            </a:r>
            <a:endParaRPr lang="en-US" sz="5400" dirty="0"/>
          </a:p>
        </p:txBody>
      </p:sp>
      <p:sp>
        <p:nvSpPr>
          <p:cNvPr id="7" name="TextBox 6"/>
          <p:cNvSpPr txBox="1"/>
          <p:nvPr/>
        </p:nvSpPr>
        <p:spPr>
          <a:xfrm>
            <a:off x="1229710" y="6355597"/>
            <a:ext cx="6893234" cy="1846659"/>
          </a:xfrm>
          <a:prstGeom prst="rect">
            <a:avLst/>
          </a:prstGeom>
          <a:solidFill>
            <a:srgbClr val="FFFF00"/>
          </a:solidFill>
        </p:spPr>
        <p:txBody>
          <a:bodyPr wrap="none" rtlCol="0">
            <a:spAutoFit/>
          </a:bodyPr>
          <a:lstStyle/>
          <a:p>
            <a:r>
              <a:rPr lang="en-US" dirty="0">
                <a:solidFill>
                  <a:srgbClr val="FF0000"/>
                </a:solidFill>
              </a:rPr>
              <a:t>Computer ecercises:</a:t>
            </a:r>
          </a:p>
          <a:p>
            <a:r>
              <a:rPr lang="en-US" dirty="0">
                <a:solidFill>
                  <a:srgbClr val="FF0000"/>
                </a:solidFill>
              </a:rPr>
              <a:t>Python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Neural Networks and Biological  </a:t>
            </a:r>
            <a:r>
              <a:rPr lang="en-US" dirty="0">
                <a:solidFill>
                  <a:srgbClr val="FF0000"/>
                </a:solidFill>
                <a:latin typeface="Impact" charset="0"/>
                <a:cs typeface="Impact" charset="0"/>
              </a:rPr>
              <a:t>- Exercise 3</a:t>
            </a:r>
          </a:p>
        </p:txBody>
      </p:sp>
      <p:sp>
        <p:nvSpPr>
          <p:cNvPr id="7" name="Rectangle 61"/>
          <p:cNvSpPr>
            <a:spLocks noChangeArrowheads="1"/>
          </p:cNvSpPr>
          <p:nvPr/>
        </p:nvSpPr>
        <p:spPr bwMode="auto">
          <a:xfrm>
            <a:off x="10278517" y="1797050"/>
            <a:ext cx="10923421" cy="10355263"/>
          </a:xfrm>
          <a:prstGeom prst="rect">
            <a:avLst/>
          </a:prstGeom>
          <a:solidFill>
            <a:srgbClr val="FF6600">
              <a:alpha val="27843"/>
            </a:srgbClr>
          </a:solidFill>
          <a:ln w="57150">
            <a:solidFill>
              <a:schemeClr val="tx1"/>
            </a:solidFill>
            <a:prstDash val="dash"/>
            <a:miter lim="800000"/>
            <a:headEnd/>
            <a:tailEnd/>
          </a:ln>
        </p:spPr>
        <p:txBody>
          <a:bodyPr wrap="none" anchor="ctr"/>
          <a:lstStyle/>
          <a:p>
            <a:pPr algn="ctr"/>
            <a:endParaRPr lang="fr-FR"/>
          </a:p>
        </p:txBody>
      </p:sp>
      <p:sp>
        <p:nvSpPr>
          <p:cNvPr id="11" name="TextBox 10"/>
          <p:cNvSpPr txBox="1"/>
          <p:nvPr/>
        </p:nvSpPr>
        <p:spPr>
          <a:xfrm>
            <a:off x="11857434" y="4211053"/>
            <a:ext cx="3882794" cy="969496"/>
          </a:xfrm>
          <a:prstGeom prst="rect">
            <a:avLst/>
          </a:prstGeom>
          <a:noFill/>
        </p:spPr>
        <p:txBody>
          <a:bodyPr wrap="none" rtlCol="0">
            <a:spAutoFit/>
          </a:bodyPr>
          <a:lstStyle/>
          <a:p>
            <a:r>
              <a:rPr lang="en-US" i="1" dirty="0">
                <a:solidFill>
                  <a:srgbClr val="FF0000"/>
                </a:solidFill>
              </a:rPr>
              <a:t>Homework!</a:t>
            </a:r>
          </a:p>
        </p:txBody>
      </p:sp>
      <p:graphicFrame>
        <p:nvGraphicFramePr>
          <p:cNvPr id="5" name="Object 4"/>
          <p:cNvGraphicFramePr>
            <a:graphicFrameLocks noChangeAspect="1"/>
          </p:cNvGraphicFramePr>
          <p:nvPr/>
        </p:nvGraphicFramePr>
        <p:xfrm>
          <a:off x="907815" y="7930631"/>
          <a:ext cx="8755524" cy="1893172"/>
        </p:xfrm>
        <a:graphic>
          <a:graphicData uri="http://schemas.openxmlformats.org/presentationml/2006/ole">
            <mc:AlternateContent xmlns:mc="http://schemas.openxmlformats.org/markup-compatibility/2006">
              <mc:Choice xmlns:v="urn:schemas-microsoft-com:vml" Requires="v">
                <p:oleObj spid="_x0000_s281683" name="Equation" r:id="rId4" imgW="1358640" imgH="393480" progId="Equation.3">
                  <p:embed/>
                </p:oleObj>
              </mc:Choice>
              <mc:Fallback>
                <p:oleObj name="Equation" r:id="rId4" imgW="1358640" imgH="3934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815" y="7930631"/>
                        <a:ext cx="8755524" cy="189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6" name="Line 11"/>
          <p:cNvSpPr>
            <a:spLocks noChangeShapeType="1"/>
          </p:cNvSpPr>
          <p:nvPr/>
        </p:nvSpPr>
        <p:spPr bwMode="auto">
          <a:xfrm>
            <a:off x="2126986" y="6121847"/>
            <a:ext cx="6973657" cy="0"/>
          </a:xfrm>
          <a:prstGeom prst="line">
            <a:avLst/>
          </a:prstGeom>
          <a:noFill/>
          <a:ln w="9525">
            <a:solidFill>
              <a:schemeClr val="tx1"/>
            </a:solidFill>
            <a:round/>
            <a:headEnd/>
            <a:tailEnd type="triangle" w="med" len="med"/>
          </a:ln>
        </p:spPr>
        <p:txBody>
          <a:bodyPr lIns="192911" tIns="96455" rIns="192911" bIns="96455"/>
          <a:lstStyle/>
          <a:p>
            <a:endParaRPr lang="en-US" dirty="0"/>
          </a:p>
        </p:txBody>
      </p:sp>
      <p:sp>
        <p:nvSpPr>
          <p:cNvPr id="8" name="Line 12"/>
          <p:cNvSpPr>
            <a:spLocks noChangeShapeType="1"/>
          </p:cNvSpPr>
          <p:nvPr/>
        </p:nvSpPr>
        <p:spPr bwMode="auto">
          <a:xfrm flipV="1">
            <a:off x="2126986" y="1784147"/>
            <a:ext cx="0" cy="5232246"/>
          </a:xfrm>
          <a:prstGeom prst="line">
            <a:avLst/>
          </a:prstGeom>
          <a:noFill/>
          <a:ln w="9525">
            <a:solidFill>
              <a:schemeClr val="tx1"/>
            </a:solidFill>
            <a:round/>
            <a:headEnd/>
            <a:tailEnd type="triangle" w="med" len="med"/>
          </a:ln>
        </p:spPr>
        <p:txBody>
          <a:bodyPr lIns="192911" tIns="96455" rIns="192911" bIns="96455"/>
          <a:lstStyle/>
          <a:p>
            <a:endParaRPr lang="en-US" dirty="0"/>
          </a:p>
        </p:txBody>
      </p:sp>
      <p:sp>
        <p:nvSpPr>
          <p:cNvPr id="9" name="Freeform 13"/>
          <p:cNvSpPr>
            <a:spLocks/>
          </p:cNvSpPr>
          <p:nvPr/>
        </p:nvSpPr>
        <p:spPr bwMode="auto">
          <a:xfrm>
            <a:off x="2126987" y="3314438"/>
            <a:ext cx="6636041" cy="3468474"/>
          </a:xfrm>
          <a:custGeom>
            <a:avLst/>
            <a:gdLst>
              <a:gd name="T0" fmla="*/ 0 w 1769"/>
              <a:gd name="T1" fmla="*/ 0 h 1233"/>
              <a:gd name="T2" fmla="*/ 2147483647 w 1769"/>
              <a:gd name="T3" fmla="*/ 2147483647 h 1233"/>
              <a:gd name="T4" fmla="*/ 2147483647 w 1769"/>
              <a:gd name="T5" fmla="*/ 2147483647 h 1233"/>
              <a:gd name="T6" fmla="*/ 0 60000 65536"/>
              <a:gd name="T7" fmla="*/ 0 60000 65536"/>
              <a:gd name="T8" fmla="*/ 0 60000 65536"/>
              <a:gd name="T9" fmla="*/ 0 w 1769"/>
              <a:gd name="T10" fmla="*/ 0 h 1233"/>
              <a:gd name="T11" fmla="*/ 1769 w 1769"/>
              <a:gd name="T12" fmla="*/ 1233 h 1233"/>
            </a:gdLst>
            <a:ahLst/>
            <a:cxnLst>
              <a:cxn ang="T6">
                <a:pos x="T0" y="T1"/>
              </a:cxn>
              <a:cxn ang="T7">
                <a:pos x="T2" y="T3"/>
              </a:cxn>
              <a:cxn ang="T8">
                <a:pos x="T4" y="T5"/>
              </a:cxn>
            </a:cxnLst>
            <a:rect l="T9" t="T10" r="T11" b="T12"/>
            <a:pathLst>
              <a:path w="1769" h="1233">
                <a:moveTo>
                  <a:pt x="0" y="0"/>
                </a:moveTo>
                <a:cubicBezTo>
                  <a:pt x="283" y="608"/>
                  <a:pt x="567" y="1217"/>
                  <a:pt x="862" y="1225"/>
                </a:cubicBezTo>
                <a:cubicBezTo>
                  <a:pt x="1157" y="1233"/>
                  <a:pt x="1463" y="639"/>
                  <a:pt x="1769" y="46"/>
                </a:cubicBezTo>
              </a:path>
            </a:pathLst>
          </a:custGeom>
          <a:noFill/>
          <a:ln w="57150">
            <a:solidFill>
              <a:schemeClr val="accent2"/>
            </a:solidFill>
            <a:round/>
            <a:headEnd/>
            <a:tailEnd/>
          </a:ln>
        </p:spPr>
        <p:txBody>
          <a:bodyPr lIns="192911" tIns="96455" rIns="192911" bIns="96455"/>
          <a:lstStyle/>
          <a:p>
            <a:endParaRPr lang="en-US" dirty="0"/>
          </a:p>
        </p:txBody>
      </p:sp>
      <p:sp>
        <p:nvSpPr>
          <p:cNvPr id="10" name="Freeform 14"/>
          <p:cNvSpPr>
            <a:spLocks/>
          </p:cNvSpPr>
          <p:nvPr/>
        </p:nvSpPr>
        <p:spPr bwMode="auto">
          <a:xfrm>
            <a:off x="2126987" y="3187853"/>
            <a:ext cx="5274322" cy="3614750"/>
          </a:xfrm>
          <a:custGeom>
            <a:avLst/>
            <a:gdLst>
              <a:gd name="T0" fmla="*/ 0 w 1406"/>
              <a:gd name="T1" fmla="*/ 2147483647 h 1285"/>
              <a:gd name="T2" fmla="*/ 2147483647 w 1406"/>
              <a:gd name="T3" fmla="*/ 2147483647 h 1285"/>
              <a:gd name="T4" fmla="*/ 2147483647 w 1406"/>
              <a:gd name="T5" fmla="*/ 2147483647 h 1285"/>
              <a:gd name="T6" fmla="*/ 2147483647 w 1406"/>
              <a:gd name="T7" fmla="*/ 2147483647 h 1285"/>
              <a:gd name="T8" fmla="*/ 2147483647 w 1406"/>
              <a:gd name="T9" fmla="*/ 0 h 1285"/>
              <a:gd name="T10" fmla="*/ 0 60000 65536"/>
              <a:gd name="T11" fmla="*/ 0 60000 65536"/>
              <a:gd name="T12" fmla="*/ 0 60000 65536"/>
              <a:gd name="T13" fmla="*/ 0 60000 65536"/>
              <a:gd name="T14" fmla="*/ 0 60000 65536"/>
              <a:gd name="T15" fmla="*/ 0 w 1406"/>
              <a:gd name="T16" fmla="*/ 0 h 1285"/>
              <a:gd name="T17" fmla="*/ 1406 w 1406"/>
              <a:gd name="T18" fmla="*/ 1285 h 1285"/>
            </a:gdLst>
            <a:ahLst/>
            <a:cxnLst>
              <a:cxn ang="T10">
                <a:pos x="T0" y="T1"/>
              </a:cxn>
              <a:cxn ang="T11">
                <a:pos x="T2" y="T3"/>
              </a:cxn>
              <a:cxn ang="T12">
                <a:pos x="T4" y="T5"/>
              </a:cxn>
              <a:cxn ang="T13">
                <a:pos x="T6" y="T7"/>
              </a:cxn>
              <a:cxn ang="T14">
                <a:pos x="T8" y="T9"/>
              </a:cxn>
            </a:cxnLst>
            <a:rect l="T15" t="T16" r="T17" b="T18"/>
            <a:pathLst>
              <a:path w="1406" h="1285">
                <a:moveTo>
                  <a:pt x="0" y="726"/>
                </a:moveTo>
                <a:cubicBezTo>
                  <a:pt x="83" y="794"/>
                  <a:pt x="166" y="862"/>
                  <a:pt x="317" y="953"/>
                </a:cubicBezTo>
                <a:cubicBezTo>
                  <a:pt x="468" y="1044"/>
                  <a:pt x="756" y="1285"/>
                  <a:pt x="907" y="1270"/>
                </a:cubicBezTo>
                <a:cubicBezTo>
                  <a:pt x="1058" y="1255"/>
                  <a:pt x="1141" y="1074"/>
                  <a:pt x="1224" y="862"/>
                </a:cubicBezTo>
                <a:cubicBezTo>
                  <a:pt x="1307" y="650"/>
                  <a:pt x="1356" y="325"/>
                  <a:pt x="1406" y="0"/>
                </a:cubicBezTo>
              </a:path>
            </a:pathLst>
          </a:custGeom>
          <a:noFill/>
          <a:ln w="38100">
            <a:solidFill>
              <a:srgbClr val="009900"/>
            </a:solidFill>
            <a:prstDash val="dash"/>
            <a:round/>
            <a:headEnd/>
            <a:tailEnd/>
          </a:ln>
        </p:spPr>
        <p:txBody>
          <a:bodyPr lIns="192911" tIns="96455" rIns="192911" bIns="96455"/>
          <a:lstStyle/>
          <a:p>
            <a:endParaRPr lang="en-US" dirty="0"/>
          </a:p>
        </p:txBody>
      </p:sp>
      <p:sp>
        <p:nvSpPr>
          <p:cNvPr id="12" name="Text Box 15"/>
          <p:cNvSpPr txBox="1">
            <a:spLocks noChangeArrowheads="1"/>
          </p:cNvSpPr>
          <p:nvPr/>
        </p:nvSpPr>
        <p:spPr bwMode="auto">
          <a:xfrm>
            <a:off x="3950117" y="1438144"/>
            <a:ext cx="1426733" cy="1071957"/>
          </a:xfrm>
          <a:prstGeom prst="rect">
            <a:avLst/>
          </a:prstGeom>
          <a:noFill/>
          <a:ln w="9525">
            <a:noFill/>
            <a:miter lim="800000"/>
            <a:headEnd/>
            <a:tailEnd/>
          </a:ln>
        </p:spPr>
        <p:txBody>
          <a:bodyPr wrap="none" lIns="192911" tIns="96455" rIns="192911" bIns="96455">
            <a:spAutoFit/>
          </a:bodyPr>
          <a:lstStyle/>
          <a:p>
            <a:r>
              <a:rPr lang="fr-CH" i="1"/>
              <a:t>I=0</a:t>
            </a:r>
            <a:endParaRPr lang="fr-FR" i="1"/>
          </a:p>
        </p:txBody>
      </p:sp>
      <p:graphicFrame>
        <p:nvGraphicFramePr>
          <p:cNvPr id="13" name="Object 16"/>
          <p:cNvGraphicFramePr>
            <a:graphicFrameLocks noChangeAspect="1"/>
          </p:cNvGraphicFramePr>
          <p:nvPr/>
        </p:nvGraphicFramePr>
        <p:xfrm>
          <a:off x="82528" y="1784147"/>
          <a:ext cx="1695586" cy="1637187"/>
        </p:xfrm>
        <a:graphic>
          <a:graphicData uri="http://schemas.openxmlformats.org/presentationml/2006/ole">
            <mc:AlternateContent xmlns:mc="http://schemas.openxmlformats.org/markup-compatibility/2006">
              <mc:Choice xmlns:v="urn:schemas-microsoft-com:vml" Requires="v">
                <p:oleObj spid="_x0000_s281684" name="Equation" r:id="rId6" imgW="304560" imgH="393480" progId="Equation.3">
                  <p:embed/>
                </p:oleObj>
              </mc:Choice>
              <mc:Fallback>
                <p:oleObj name="Equation" r:id="rId6" imgW="304560" imgH="393480"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28" y="1784147"/>
                        <a:ext cx="1695586" cy="163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4" name="Line 17"/>
          <p:cNvSpPr>
            <a:spLocks noChangeShapeType="1"/>
          </p:cNvSpPr>
          <p:nvPr/>
        </p:nvSpPr>
        <p:spPr bwMode="auto">
          <a:xfrm>
            <a:off x="7742674" y="3058453"/>
            <a:ext cx="0" cy="3957940"/>
          </a:xfrm>
          <a:prstGeom prst="line">
            <a:avLst/>
          </a:prstGeom>
          <a:noFill/>
          <a:ln w="9525">
            <a:solidFill>
              <a:schemeClr val="tx1"/>
            </a:solidFill>
            <a:prstDash val="lgDash"/>
            <a:round/>
            <a:headEnd/>
            <a:tailEnd/>
          </a:ln>
        </p:spPr>
        <p:txBody>
          <a:bodyPr lIns="192911" tIns="96455" rIns="192911" bIns="96455"/>
          <a:lstStyle/>
          <a:p>
            <a:endParaRPr lang="en-US" dirty="0"/>
          </a:p>
        </p:txBody>
      </p:sp>
      <p:sp>
        <p:nvSpPr>
          <p:cNvPr id="15" name="Text Box 18"/>
          <p:cNvSpPr txBox="1">
            <a:spLocks noChangeArrowheads="1"/>
          </p:cNvSpPr>
          <p:nvPr/>
        </p:nvSpPr>
        <p:spPr bwMode="auto">
          <a:xfrm>
            <a:off x="8883068" y="6158418"/>
            <a:ext cx="796753" cy="1071957"/>
          </a:xfrm>
          <a:prstGeom prst="rect">
            <a:avLst/>
          </a:prstGeom>
          <a:noFill/>
          <a:ln w="9525">
            <a:noFill/>
            <a:miter lim="800000"/>
            <a:headEnd/>
            <a:tailEnd/>
          </a:ln>
        </p:spPr>
        <p:txBody>
          <a:bodyPr wrap="none" lIns="192911" tIns="96455" rIns="192911" bIns="96455">
            <a:spAutoFit/>
          </a:bodyPr>
          <a:lstStyle/>
          <a:p>
            <a:r>
              <a:rPr lang="fr-CH" i="1"/>
              <a:t>u</a:t>
            </a:r>
            <a:endParaRPr lang="fr-FR" i="1"/>
          </a:p>
        </p:txBody>
      </p:sp>
      <p:graphicFrame>
        <p:nvGraphicFramePr>
          <p:cNvPr id="16" name="Object 19"/>
          <p:cNvGraphicFramePr>
            <a:graphicFrameLocks noChangeAspect="1"/>
          </p:cNvGraphicFramePr>
          <p:nvPr/>
        </p:nvGraphicFramePr>
        <p:xfrm>
          <a:off x="7264400" y="6886243"/>
          <a:ext cx="1063625" cy="1101725"/>
        </p:xfrm>
        <a:graphic>
          <a:graphicData uri="http://schemas.openxmlformats.org/presentationml/2006/ole">
            <mc:AlternateContent xmlns:mc="http://schemas.openxmlformats.org/markup-compatibility/2006">
              <mc:Choice xmlns:v="urn:schemas-microsoft-com:vml" Requires="v">
                <p:oleObj spid="_x0000_s281685" name="Equation" r:id="rId8" imgW="164880" imgH="228600" progId="Equation.DSMT4">
                  <p:embed/>
                </p:oleObj>
              </mc:Choice>
              <mc:Fallback>
                <p:oleObj name="Equation" r:id="rId8" imgW="164880" imgH="228600" progId="Equation.DSMT4">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64400" y="6886243"/>
                        <a:ext cx="106362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References and Suggested Reading</a:t>
            </a:r>
          </a:p>
        </p:txBody>
      </p:sp>
      <p:sp>
        <p:nvSpPr>
          <p:cNvPr id="3" name="TextBox 2"/>
          <p:cNvSpPr txBox="1"/>
          <p:nvPr/>
        </p:nvSpPr>
        <p:spPr>
          <a:xfrm>
            <a:off x="697827" y="1395663"/>
            <a:ext cx="17061466" cy="1938992"/>
          </a:xfrm>
          <a:prstGeom prst="rect">
            <a:avLst/>
          </a:prstGeom>
          <a:noFill/>
        </p:spPr>
        <p:txBody>
          <a:bodyPr wrap="none" rtlCol="0">
            <a:spAutoFit/>
          </a:bodyPr>
          <a:lstStyle/>
          <a:p>
            <a:r>
              <a:rPr lang="en-US" sz="4000" b="1" dirty="0"/>
              <a:t>Reading</a:t>
            </a:r>
            <a:r>
              <a:rPr lang="en-US" sz="4000" dirty="0"/>
              <a:t>: W. Gerstner, W.M. Kistler, R. Naud and L. Paninski,</a:t>
            </a:r>
          </a:p>
          <a:p>
            <a:r>
              <a:rPr lang="en-US" sz="4000" i="1" dirty="0"/>
              <a:t>Neuronal Dynamics: from single neurons to networks and </a:t>
            </a:r>
          </a:p>
          <a:p>
            <a:r>
              <a:rPr lang="en-US" sz="4000" i="1" dirty="0"/>
              <a:t>models of cognition.</a:t>
            </a:r>
            <a:r>
              <a:rPr lang="en-US" sz="4000" dirty="0"/>
              <a:t> Chapter 1</a:t>
            </a:r>
            <a:r>
              <a:rPr lang="en-US" sz="4000" i="1" dirty="0"/>
              <a:t>: Introduction</a:t>
            </a:r>
            <a:r>
              <a:rPr lang="en-US" sz="4000" dirty="0"/>
              <a:t>.  Cambridge Univ. Press, 2014</a:t>
            </a:r>
          </a:p>
        </p:txBody>
      </p:sp>
      <p:sp>
        <p:nvSpPr>
          <p:cNvPr id="5" name="TextBox 4"/>
          <p:cNvSpPr txBox="1"/>
          <p:nvPr/>
        </p:nvSpPr>
        <p:spPr>
          <a:xfrm>
            <a:off x="385011" y="4057789"/>
            <a:ext cx="21174442" cy="8094524"/>
          </a:xfrm>
          <a:prstGeom prst="rect">
            <a:avLst/>
          </a:prstGeom>
          <a:noFill/>
        </p:spPr>
        <p:txBody>
          <a:bodyPr wrap="square" rtlCol="0">
            <a:spAutoFit/>
          </a:bodyPr>
          <a:lstStyle/>
          <a:p>
            <a:r>
              <a:rPr lang="fr-FR" sz="4000" b="1" dirty="0" err="1"/>
              <a:t>Selected</a:t>
            </a:r>
            <a:r>
              <a:rPr lang="fr-FR" sz="4000" b="1" dirty="0"/>
              <a:t> </a:t>
            </a:r>
            <a:r>
              <a:rPr lang="fr-FR" sz="4000" b="1" dirty="0" err="1"/>
              <a:t>references</a:t>
            </a:r>
            <a:r>
              <a:rPr lang="fr-FR" sz="4000" b="1" dirty="0"/>
              <a:t> to </a:t>
            </a:r>
            <a:r>
              <a:rPr lang="fr-FR" sz="4000" b="1" dirty="0" err="1"/>
              <a:t>linear</a:t>
            </a:r>
            <a:r>
              <a:rPr lang="fr-FR" sz="4000" b="1" dirty="0"/>
              <a:t> and </a:t>
            </a:r>
            <a:r>
              <a:rPr lang="fr-FR" sz="4000" b="1" dirty="0" err="1"/>
              <a:t>nonlinear</a:t>
            </a:r>
            <a:r>
              <a:rPr lang="fr-FR" sz="4000" b="1" dirty="0"/>
              <a:t> </a:t>
            </a:r>
            <a:r>
              <a:rPr lang="fr-FR" sz="4000" b="1" dirty="0" err="1"/>
              <a:t>integrate</a:t>
            </a:r>
            <a:r>
              <a:rPr lang="fr-FR" sz="4000" b="1" dirty="0"/>
              <a:t>-and-</a:t>
            </a:r>
            <a:r>
              <a:rPr lang="fr-FR" sz="4000" b="1" dirty="0" err="1"/>
              <a:t>fire</a:t>
            </a:r>
            <a:r>
              <a:rPr lang="fr-FR" sz="4000" b="1" dirty="0"/>
              <a:t> </a:t>
            </a:r>
            <a:r>
              <a:rPr lang="fr-FR" sz="4000" b="1" dirty="0" err="1"/>
              <a:t>models</a:t>
            </a:r>
            <a:endParaRPr lang="fr-FR" sz="4000" b="1" dirty="0"/>
          </a:p>
          <a:p>
            <a:r>
              <a:rPr lang="fr-FR" sz="4000" dirty="0"/>
              <a:t>- Lapicque, L. (1907). </a:t>
            </a:r>
            <a:r>
              <a:rPr lang="fr-FR" sz="4000" i="1" dirty="0"/>
              <a:t>Recherches quantitatives sur l'excitation </a:t>
            </a:r>
            <a:r>
              <a:rPr lang="fr-FR" sz="4000" i="1" dirty="0" err="1"/>
              <a:t>electrique</a:t>
            </a:r>
            <a:r>
              <a:rPr lang="fr-FR" sz="4000" i="1" dirty="0"/>
              <a:t> des nerfs </a:t>
            </a:r>
            <a:r>
              <a:rPr lang="fr-FR" sz="4000" i="1" dirty="0" err="1"/>
              <a:t>traitee</a:t>
            </a:r>
            <a:r>
              <a:rPr lang="fr-FR" sz="4000" i="1" dirty="0"/>
              <a:t> comme une </a:t>
            </a:r>
            <a:r>
              <a:rPr lang="en-US" sz="4000" i="1" dirty="0"/>
              <a:t>polarization.</a:t>
            </a:r>
            <a:r>
              <a:rPr lang="en-US" sz="4000" dirty="0"/>
              <a:t> J. Physiol. Pathol. Gen., 9:620-635.</a:t>
            </a:r>
          </a:p>
          <a:p>
            <a:pPr>
              <a:buFontTx/>
              <a:buChar char="-"/>
            </a:pPr>
            <a:r>
              <a:rPr lang="en-US" sz="4000" dirty="0"/>
              <a:t>Stein, R. B. (1965). A theoretical analysis of neuronal variability. Biophys. J., 5:173-194.</a:t>
            </a:r>
          </a:p>
          <a:p>
            <a:r>
              <a:rPr lang="en-US" sz="4000" dirty="0"/>
              <a:t>-Ermentrout, G. B. (1996). </a:t>
            </a:r>
            <a:r>
              <a:rPr lang="en-US" sz="4000" i="1" dirty="0"/>
              <a:t>Type I membranes, phase resetting curves, and synchrony</a:t>
            </a:r>
            <a:r>
              <a:rPr lang="en-US" sz="4000" dirty="0"/>
              <a:t>. </a:t>
            </a:r>
          </a:p>
          <a:p>
            <a:r>
              <a:rPr lang="en-US" sz="4000" dirty="0"/>
              <a:t>Neural Computation, 8(5):979-1001.</a:t>
            </a:r>
          </a:p>
          <a:p>
            <a:pPr>
              <a:buFontTx/>
              <a:buChar char="-"/>
            </a:pPr>
            <a:r>
              <a:rPr lang="en-US" sz="4000" dirty="0"/>
              <a:t>Fourcaud-Trocme, N., Hansel, D., van Vreeswijk, C., and Brunel, N. (2003). </a:t>
            </a:r>
            <a:r>
              <a:rPr lang="en-US" sz="4000" i="1" dirty="0"/>
              <a:t>How spike generation mechanisms determine the neuronal response to fluctuating input. </a:t>
            </a:r>
          </a:p>
          <a:p>
            <a:r>
              <a:rPr lang="en-US" sz="4000" dirty="0"/>
              <a:t>J. Neuroscience, 23:11628-11640.</a:t>
            </a:r>
          </a:p>
          <a:p>
            <a:pPr>
              <a:buFontTx/>
              <a:buChar char="-"/>
            </a:pPr>
            <a:r>
              <a:rPr lang="en-US" sz="4000" dirty="0"/>
              <a:t>Badel, L., Lefort, S., Berger, T., Petersen, C., Gerstner, W., and Richardson, M. (2008). Biological Cybernetics,  99(4-5):361-370.</a:t>
            </a:r>
          </a:p>
          <a:p>
            <a:r>
              <a:rPr lang="en-US" sz="4000" dirty="0"/>
              <a:t>- Latham, P. E., Richmond, B., Nelson, P., and Nirenberg, S. (2000). </a:t>
            </a:r>
            <a:r>
              <a:rPr lang="en-US" sz="4000" i="1" dirty="0"/>
              <a:t>Intrinsic dynamics in neuronal networks. I. Theory.</a:t>
            </a:r>
            <a:r>
              <a:rPr lang="en-US" sz="4000" dirty="0"/>
              <a:t> J. Neurophysiology, 83:808-827.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ChangeArrowheads="1"/>
          </p:cNvSpPr>
          <p:nvPr/>
        </p:nvSpPr>
        <p:spPr bwMode="auto">
          <a:xfrm>
            <a:off x="1" y="0"/>
            <a:ext cx="21607463" cy="12152313"/>
          </a:xfrm>
          <a:prstGeom prst="rect">
            <a:avLst/>
          </a:prstGeom>
          <a:noFill/>
          <a:ln w="9525">
            <a:solidFill>
              <a:schemeClr val="tx1"/>
            </a:solidFill>
            <a:miter lim="800000"/>
            <a:headEnd/>
            <a:tailEnd/>
          </a:ln>
        </p:spPr>
        <p:txBody>
          <a:bodyPr wrap="none" lIns="192902" tIns="96451" rIns="192902" bIns="96451" anchor="ctr"/>
          <a:lstStyle/>
          <a:p>
            <a:pPr algn="ctr">
              <a:lnSpc>
                <a:spcPct val="110000"/>
              </a:lnSpc>
            </a:pPr>
            <a:endParaRPr lang="fr-FR"/>
          </a:p>
        </p:txBody>
      </p:sp>
      <p:sp>
        <p:nvSpPr>
          <p:cNvPr id="1029" name="Text Box 3"/>
          <p:cNvSpPr txBox="1">
            <a:spLocks noChangeArrowheads="1"/>
          </p:cNvSpPr>
          <p:nvPr/>
        </p:nvSpPr>
        <p:spPr bwMode="auto">
          <a:xfrm>
            <a:off x="577844" y="0"/>
            <a:ext cx="19064556" cy="1241226"/>
          </a:xfrm>
          <a:prstGeom prst="rect">
            <a:avLst/>
          </a:prstGeom>
          <a:noFill/>
          <a:ln w="9525">
            <a:noFill/>
            <a:miter lim="800000"/>
            <a:headEnd/>
            <a:tailEnd/>
          </a:ln>
        </p:spPr>
        <p:txBody>
          <a:bodyPr wrap="none" lIns="192902" tIns="96451" rIns="192902" bIns="96451">
            <a:spAutoFit/>
          </a:bodyPr>
          <a:lstStyle/>
          <a:p>
            <a:r>
              <a:rPr lang="en-US" sz="6800" dirty="0"/>
              <a:t>Noise and variability in integrate-and-fire models</a:t>
            </a:r>
            <a:endParaRPr lang="en-US" sz="6800" dirty="0">
              <a:solidFill>
                <a:srgbClr val="FFFF00"/>
              </a:solidFill>
            </a:endParaRPr>
          </a:p>
        </p:txBody>
      </p:sp>
      <p:graphicFrame>
        <p:nvGraphicFramePr>
          <p:cNvPr id="1026" name="Object 4"/>
          <p:cNvGraphicFramePr>
            <a:graphicFrameLocks noChangeAspect="1"/>
          </p:cNvGraphicFramePr>
          <p:nvPr/>
        </p:nvGraphicFramePr>
        <p:xfrm>
          <a:off x="9040623" y="3842608"/>
          <a:ext cx="1072871" cy="1220857"/>
        </p:xfrm>
        <a:graphic>
          <a:graphicData uri="http://schemas.openxmlformats.org/presentationml/2006/ole">
            <mc:AlternateContent xmlns:mc="http://schemas.openxmlformats.org/markup-compatibility/2006">
              <mc:Choice xmlns:v="urn:schemas-microsoft-com:vml" Requires="v">
                <p:oleObj spid="_x0000_s137272" name="Equation" r:id="rId4" imgW="152280" imgH="228600" progId="Equation.3">
                  <p:embed/>
                </p:oleObj>
              </mc:Choice>
              <mc:Fallback>
                <p:oleObj name="Equation" r:id="rId4" imgW="15228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0623" y="3842608"/>
                        <a:ext cx="1072871" cy="122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5"/>
          <p:cNvGrpSpPr>
            <a:grpSpLocks/>
          </p:cNvGrpSpPr>
          <p:nvPr/>
        </p:nvGrpSpPr>
        <p:grpSpPr bwMode="auto">
          <a:xfrm>
            <a:off x="4719130" y="1952247"/>
            <a:ext cx="8282861" cy="1485283"/>
            <a:chOff x="672" y="384"/>
            <a:chExt cx="2208" cy="528"/>
          </a:xfrm>
        </p:grpSpPr>
        <p:sp>
          <p:nvSpPr>
            <p:cNvPr id="1074" name="Oval 6"/>
            <p:cNvSpPr>
              <a:spLocks noChangeArrowheads="1"/>
            </p:cNvSpPr>
            <p:nvPr/>
          </p:nvSpPr>
          <p:spPr bwMode="auto">
            <a:xfrm>
              <a:off x="1344" y="672"/>
              <a:ext cx="240" cy="192"/>
            </a:xfrm>
            <a:prstGeom prst="ellipse">
              <a:avLst/>
            </a:prstGeom>
            <a:solidFill>
              <a:srgbClr val="FF0000"/>
            </a:solidFill>
            <a:ln w="9525">
              <a:solidFill>
                <a:srgbClr val="FF0000"/>
              </a:solidFill>
              <a:round/>
              <a:headEnd/>
              <a:tailEnd/>
            </a:ln>
          </p:spPr>
          <p:txBody>
            <a:bodyPr wrap="none" anchor="ctr"/>
            <a:lstStyle/>
            <a:p>
              <a:endParaRPr lang="en-US" dirty="0"/>
            </a:p>
          </p:txBody>
        </p:sp>
        <p:sp>
          <p:nvSpPr>
            <p:cNvPr id="1075" name="Freeform 7"/>
            <p:cNvSpPr>
              <a:spLocks/>
            </p:cNvSpPr>
            <p:nvPr/>
          </p:nvSpPr>
          <p:spPr bwMode="auto">
            <a:xfrm flipV="1">
              <a:off x="1536" y="720"/>
              <a:ext cx="1344" cy="144"/>
            </a:xfrm>
            <a:custGeom>
              <a:avLst/>
              <a:gdLst>
                <a:gd name="T0" fmla="*/ 0 w 1344"/>
                <a:gd name="T1" fmla="*/ 1 h 472"/>
                <a:gd name="T2" fmla="*/ 384 w 1344"/>
                <a:gd name="T3" fmla="*/ 1 h 472"/>
                <a:gd name="T4" fmla="*/ 672 w 1344"/>
                <a:gd name="T5" fmla="*/ 1 h 472"/>
                <a:gd name="T6" fmla="*/ 1152 w 1344"/>
                <a:gd name="T7" fmla="*/ 0 h 472"/>
                <a:gd name="T8" fmla="*/ 1344 w 1344"/>
                <a:gd name="T9" fmla="*/ 0 h 472"/>
                <a:gd name="T10" fmla="*/ 0 60000 65536"/>
                <a:gd name="T11" fmla="*/ 0 60000 65536"/>
                <a:gd name="T12" fmla="*/ 0 60000 65536"/>
                <a:gd name="T13" fmla="*/ 0 60000 65536"/>
                <a:gd name="T14" fmla="*/ 0 60000 65536"/>
                <a:gd name="T15" fmla="*/ 0 w 1344"/>
                <a:gd name="T16" fmla="*/ 0 h 472"/>
                <a:gd name="T17" fmla="*/ 1344 w 1344"/>
                <a:gd name="T18" fmla="*/ 472 h 472"/>
              </a:gdLst>
              <a:ahLst/>
              <a:cxnLst>
                <a:cxn ang="T10">
                  <a:pos x="T0" y="T1"/>
                </a:cxn>
                <a:cxn ang="T11">
                  <a:pos x="T2" y="T3"/>
                </a:cxn>
                <a:cxn ang="T12">
                  <a:pos x="T4" y="T5"/>
                </a:cxn>
                <a:cxn ang="T13">
                  <a:pos x="T6" y="T7"/>
                </a:cxn>
                <a:cxn ang="T14">
                  <a:pos x="T8" y="T9"/>
                </a:cxn>
              </a:cxnLst>
              <a:rect l="T15" t="T16" r="T17" b="T18"/>
              <a:pathLst>
                <a:path w="1344" h="472">
                  <a:moveTo>
                    <a:pt x="0" y="288"/>
                  </a:moveTo>
                  <a:cubicBezTo>
                    <a:pt x="136" y="300"/>
                    <a:pt x="272" y="312"/>
                    <a:pt x="384" y="336"/>
                  </a:cubicBezTo>
                  <a:cubicBezTo>
                    <a:pt x="496" y="360"/>
                    <a:pt x="544" y="472"/>
                    <a:pt x="672" y="432"/>
                  </a:cubicBezTo>
                  <a:cubicBezTo>
                    <a:pt x="800" y="392"/>
                    <a:pt x="1040" y="168"/>
                    <a:pt x="1152" y="96"/>
                  </a:cubicBezTo>
                  <a:cubicBezTo>
                    <a:pt x="1264" y="24"/>
                    <a:pt x="1304" y="12"/>
                    <a:pt x="1344" y="0"/>
                  </a:cubicBezTo>
                </a:path>
              </a:pathLst>
            </a:custGeom>
            <a:noFill/>
            <a:ln w="9525">
              <a:solidFill>
                <a:srgbClr val="FF0000"/>
              </a:solidFill>
              <a:round/>
              <a:headEnd/>
              <a:tailEnd/>
            </a:ln>
          </p:spPr>
          <p:txBody>
            <a:bodyPr wrap="none" anchor="ctr"/>
            <a:lstStyle/>
            <a:p>
              <a:endParaRPr lang="en-US" dirty="0"/>
            </a:p>
          </p:txBody>
        </p:sp>
        <p:sp>
          <p:nvSpPr>
            <p:cNvPr id="1076" name="Freeform 8"/>
            <p:cNvSpPr>
              <a:spLocks/>
            </p:cNvSpPr>
            <p:nvPr/>
          </p:nvSpPr>
          <p:spPr bwMode="auto">
            <a:xfrm>
              <a:off x="672" y="528"/>
              <a:ext cx="768" cy="240"/>
            </a:xfrm>
            <a:custGeom>
              <a:avLst/>
              <a:gdLst>
                <a:gd name="T0" fmla="*/ 768 w 768"/>
                <a:gd name="T1" fmla="*/ 240 h 240"/>
                <a:gd name="T2" fmla="*/ 336 w 768"/>
                <a:gd name="T3" fmla="*/ 192 h 240"/>
                <a:gd name="T4" fmla="*/ 0 w 768"/>
                <a:gd name="T5" fmla="*/ 0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240"/>
                  </a:moveTo>
                  <a:cubicBezTo>
                    <a:pt x="616" y="236"/>
                    <a:pt x="464" y="232"/>
                    <a:pt x="336" y="192"/>
                  </a:cubicBezTo>
                  <a:cubicBezTo>
                    <a:pt x="208" y="152"/>
                    <a:pt x="56" y="32"/>
                    <a:pt x="0" y="0"/>
                  </a:cubicBezTo>
                </a:path>
              </a:pathLst>
            </a:custGeom>
            <a:noFill/>
            <a:ln w="28575">
              <a:solidFill>
                <a:srgbClr val="FF0000"/>
              </a:solidFill>
              <a:round/>
              <a:headEnd/>
              <a:tailEnd/>
            </a:ln>
          </p:spPr>
          <p:txBody>
            <a:bodyPr wrap="none" anchor="ctr"/>
            <a:lstStyle/>
            <a:p>
              <a:endParaRPr lang="en-US" dirty="0"/>
            </a:p>
          </p:txBody>
        </p:sp>
        <p:sp>
          <p:nvSpPr>
            <p:cNvPr id="1077" name="Freeform 9"/>
            <p:cNvSpPr>
              <a:spLocks/>
            </p:cNvSpPr>
            <p:nvPr/>
          </p:nvSpPr>
          <p:spPr bwMode="auto">
            <a:xfrm>
              <a:off x="720" y="768"/>
              <a:ext cx="528" cy="144"/>
            </a:xfrm>
            <a:custGeom>
              <a:avLst/>
              <a:gdLst>
                <a:gd name="T0" fmla="*/ 1177 w 432"/>
                <a:gd name="T1" fmla="*/ 0 h 144"/>
                <a:gd name="T2" fmla="*/ 786 w 432"/>
                <a:gd name="T3" fmla="*/ 96 h 144"/>
                <a:gd name="T4" fmla="*/ 0 w 432"/>
                <a:gd name="T5" fmla="*/ 144 h 144"/>
                <a:gd name="T6" fmla="*/ 0 60000 65536"/>
                <a:gd name="T7" fmla="*/ 0 60000 65536"/>
                <a:gd name="T8" fmla="*/ 0 60000 65536"/>
                <a:gd name="T9" fmla="*/ 0 w 432"/>
                <a:gd name="T10" fmla="*/ 0 h 144"/>
                <a:gd name="T11" fmla="*/ 432 w 432"/>
                <a:gd name="T12" fmla="*/ 144 h 144"/>
              </a:gdLst>
              <a:ahLst/>
              <a:cxnLst>
                <a:cxn ang="T6">
                  <a:pos x="T0" y="T1"/>
                </a:cxn>
                <a:cxn ang="T7">
                  <a:pos x="T2" y="T3"/>
                </a:cxn>
                <a:cxn ang="T8">
                  <a:pos x="T4" y="T5"/>
                </a:cxn>
              </a:cxnLst>
              <a:rect l="T9" t="T10" r="T11" b="T12"/>
              <a:pathLst>
                <a:path w="432" h="144">
                  <a:moveTo>
                    <a:pt x="432" y="0"/>
                  </a:moveTo>
                  <a:cubicBezTo>
                    <a:pt x="396" y="36"/>
                    <a:pt x="360" y="72"/>
                    <a:pt x="288" y="96"/>
                  </a:cubicBezTo>
                  <a:cubicBezTo>
                    <a:pt x="216" y="120"/>
                    <a:pt x="108" y="132"/>
                    <a:pt x="0" y="144"/>
                  </a:cubicBezTo>
                </a:path>
              </a:pathLst>
            </a:custGeom>
            <a:noFill/>
            <a:ln w="28575">
              <a:solidFill>
                <a:srgbClr val="FF0000"/>
              </a:solidFill>
              <a:round/>
              <a:headEnd/>
              <a:tailEnd/>
            </a:ln>
          </p:spPr>
          <p:txBody>
            <a:bodyPr wrap="none" anchor="ctr"/>
            <a:lstStyle/>
            <a:p>
              <a:endParaRPr lang="en-US" dirty="0"/>
            </a:p>
          </p:txBody>
        </p:sp>
        <p:sp>
          <p:nvSpPr>
            <p:cNvPr id="1078" name="Freeform 10"/>
            <p:cNvSpPr>
              <a:spLocks/>
            </p:cNvSpPr>
            <p:nvPr/>
          </p:nvSpPr>
          <p:spPr bwMode="auto">
            <a:xfrm>
              <a:off x="816" y="384"/>
              <a:ext cx="432" cy="384"/>
            </a:xfrm>
            <a:custGeom>
              <a:avLst/>
              <a:gdLst>
                <a:gd name="T0" fmla="*/ 432 w 432"/>
                <a:gd name="T1" fmla="*/ 384 h 384"/>
                <a:gd name="T2" fmla="*/ 288 w 432"/>
                <a:gd name="T3" fmla="*/ 144 h 384"/>
                <a:gd name="T4" fmla="*/ 0 w 432"/>
                <a:gd name="T5" fmla="*/ 0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432" y="384"/>
                  </a:moveTo>
                  <a:cubicBezTo>
                    <a:pt x="396" y="296"/>
                    <a:pt x="360" y="208"/>
                    <a:pt x="288" y="144"/>
                  </a:cubicBezTo>
                  <a:cubicBezTo>
                    <a:pt x="216" y="80"/>
                    <a:pt x="48" y="24"/>
                    <a:pt x="0" y="0"/>
                  </a:cubicBezTo>
                </a:path>
              </a:pathLst>
            </a:custGeom>
            <a:noFill/>
            <a:ln w="28575">
              <a:solidFill>
                <a:srgbClr val="FF0000"/>
              </a:solidFill>
              <a:round/>
              <a:headEnd/>
              <a:tailEnd/>
            </a:ln>
          </p:spPr>
          <p:txBody>
            <a:bodyPr wrap="none" anchor="ctr"/>
            <a:lstStyle/>
            <a:p>
              <a:endParaRPr lang="en-US" dirty="0"/>
            </a:p>
          </p:txBody>
        </p:sp>
      </p:grpSp>
      <p:sp>
        <p:nvSpPr>
          <p:cNvPr id="1031" name="Freeform 11"/>
          <p:cNvSpPr>
            <a:spLocks/>
          </p:cNvSpPr>
          <p:nvPr/>
        </p:nvSpPr>
        <p:spPr bwMode="auto">
          <a:xfrm>
            <a:off x="1297949" y="2627375"/>
            <a:ext cx="3961368" cy="472590"/>
          </a:xfrm>
          <a:custGeom>
            <a:avLst/>
            <a:gdLst>
              <a:gd name="T0" fmla="*/ 0 w 1056"/>
              <a:gd name="T1" fmla="*/ 2147483647 h 168"/>
              <a:gd name="T2" fmla="*/ 2147483647 w 1056"/>
              <a:gd name="T3" fmla="*/ 2147483647 h 168"/>
              <a:gd name="T4" fmla="*/ 2147483647 w 1056"/>
              <a:gd name="T5" fmla="*/ 0 h 168"/>
              <a:gd name="T6" fmla="*/ 0 60000 65536"/>
              <a:gd name="T7" fmla="*/ 0 60000 65536"/>
              <a:gd name="T8" fmla="*/ 0 60000 65536"/>
              <a:gd name="T9" fmla="*/ 0 w 1056"/>
              <a:gd name="T10" fmla="*/ 0 h 168"/>
              <a:gd name="T11" fmla="*/ 1056 w 1056"/>
              <a:gd name="T12" fmla="*/ 168 h 168"/>
            </a:gdLst>
            <a:ahLst/>
            <a:cxnLst>
              <a:cxn ang="T6">
                <a:pos x="T0" y="T1"/>
              </a:cxn>
              <a:cxn ang="T7">
                <a:pos x="T2" y="T3"/>
              </a:cxn>
              <a:cxn ang="T8">
                <a:pos x="T4" y="T5"/>
              </a:cxn>
            </a:cxnLst>
            <a:rect l="T9" t="T10" r="T11" b="T12"/>
            <a:pathLst>
              <a:path w="1056" h="168">
                <a:moveTo>
                  <a:pt x="0" y="144"/>
                </a:moveTo>
                <a:cubicBezTo>
                  <a:pt x="224" y="156"/>
                  <a:pt x="448" y="168"/>
                  <a:pt x="624" y="144"/>
                </a:cubicBezTo>
                <a:cubicBezTo>
                  <a:pt x="800" y="120"/>
                  <a:pt x="984" y="24"/>
                  <a:pt x="1056" y="0"/>
                </a:cubicBezTo>
              </a:path>
            </a:pathLst>
          </a:custGeom>
          <a:noFill/>
          <a:ln w="9525">
            <a:solidFill>
              <a:srgbClr val="006600"/>
            </a:solidFill>
            <a:round/>
            <a:headEnd/>
            <a:tailEnd/>
          </a:ln>
        </p:spPr>
        <p:txBody>
          <a:bodyPr wrap="none" lIns="192902" tIns="96451" rIns="192902" bIns="96451" anchor="ctr"/>
          <a:lstStyle/>
          <a:p>
            <a:endParaRPr lang="en-US" dirty="0"/>
          </a:p>
        </p:txBody>
      </p:sp>
      <p:sp>
        <p:nvSpPr>
          <p:cNvPr id="1032" name="Text Box 12"/>
          <p:cNvSpPr txBox="1">
            <a:spLocks noChangeArrowheads="1"/>
          </p:cNvSpPr>
          <p:nvPr/>
        </p:nvSpPr>
        <p:spPr bwMode="auto">
          <a:xfrm>
            <a:off x="7059938" y="3302504"/>
            <a:ext cx="551475" cy="1071949"/>
          </a:xfrm>
          <a:prstGeom prst="rect">
            <a:avLst/>
          </a:prstGeom>
          <a:noFill/>
          <a:ln w="9525">
            <a:noFill/>
            <a:miter lim="800000"/>
            <a:headEnd/>
            <a:tailEnd/>
          </a:ln>
        </p:spPr>
        <p:txBody>
          <a:bodyPr wrap="none" lIns="192902" tIns="96451" rIns="192902" bIns="96451">
            <a:spAutoFit/>
          </a:bodyPr>
          <a:lstStyle/>
          <a:p>
            <a:r>
              <a:rPr lang="en-US" dirty="0">
                <a:solidFill>
                  <a:srgbClr val="FF0000"/>
                </a:solidFill>
              </a:rPr>
              <a:t>i</a:t>
            </a:r>
          </a:p>
        </p:txBody>
      </p:sp>
      <p:grpSp>
        <p:nvGrpSpPr>
          <p:cNvPr id="3" name="Group 13"/>
          <p:cNvGrpSpPr>
            <a:grpSpLocks/>
          </p:cNvGrpSpPr>
          <p:nvPr/>
        </p:nvGrpSpPr>
        <p:grpSpPr bwMode="auto">
          <a:xfrm>
            <a:off x="1297949" y="2357324"/>
            <a:ext cx="2520870" cy="1645626"/>
            <a:chOff x="288" y="528"/>
            <a:chExt cx="672" cy="585"/>
          </a:xfrm>
        </p:grpSpPr>
        <p:sp>
          <p:nvSpPr>
            <p:cNvPr id="1070" name="Line 14"/>
            <p:cNvSpPr>
              <a:spLocks noChangeShapeType="1"/>
            </p:cNvSpPr>
            <p:nvPr/>
          </p:nvSpPr>
          <p:spPr bwMode="auto">
            <a:xfrm>
              <a:off x="672" y="672"/>
              <a:ext cx="288" cy="0"/>
            </a:xfrm>
            <a:prstGeom prst="line">
              <a:avLst/>
            </a:prstGeom>
            <a:noFill/>
            <a:ln w="28575">
              <a:solidFill>
                <a:schemeClr val="tx1"/>
              </a:solidFill>
              <a:round/>
              <a:headEnd/>
              <a:tailEnd type="triangle" w="med" len="med"/>
            </a:ln>
          </p:spPr>
          <p:txBody>
            <a:bodyPr wrap="none" anchor="ctr"/>
            <a:lstStyle/>
            <a:p>
              <a:endParaRPr lang="en-US" dirty="0"/>
            </a:p>
          </p:txBody>
        </p:sp>
        <p:sp>
          <p:nvSpPr>
            <p:cNvPr id="1071" name="Line 15"/>
            <p:cNvSpPr>
              <a:spLocks noChangeShapeType="1"/>
            </p:cNvSpPr>
            <p:nvPr/>
          </p:nvSpPr>
          <p:spPr bwMode="auto">
            <a:xfrm>
              <a:off x="288" y="672"/>
              <a:ext cx="240" cy="0"/>
            </a:xfrm>
            <a:prstGeom prst="line">
              <a:avLst/>
            </a:prstGeom>
            <a:noFill/>
            <a:ln w="9525">
              <a:solidFill>
                <a:schemeClr val="tx1"/>
              </a:solidFill>
              <a:round/>
              <a:headEnd/>
              <a:tailEnd/>
            </a:ln>
          </p:spPr>
          <p:txBody>
            <a:bodyPr wrap="none" anchor="ctr"/>
            <a:lstStyle/>
            <a:p>
              <a:endParaRPr lang="en-US" dirty="0"/>
            </a:p>
          </p:txBody>
        </p:sp>
        <p:sp>
          <p:nvSpPr>
            <p:cNvPr id="1072" name="Line 16"/>
            <p:cNvSpPr>
              <a:spLocks noChangeShapeType="1"/>
            </p:cNvSpPr>
            <p:nvPr/>
          </p:nvSpPr>
          <p:spPr bwMode="auto">
            <a:xfrm>
              <a:off x="384" y="528"/>
              <a:ext cx="0" cy="144"/>
            </a:xfrm>
            <a:prstGeom prst="line">
              <a:avLst/>
            </a:prstGeom>
            <a:noFill/>
            <a:ln w="28575">
              <a:solidFill>
                <a:schemeClr val="tx1"/>
              </a:solidFill>
              <a:round/>
              <a:headEnd/>
              <a:tailEnd/>
            </a:ln>
          </p:spPr>
          <p:txBody>
            <a:bodyPr wrap="none" anchor="ctr"/>
            <a:lstStyle/>
            <a:p>
              <a:endParaRPr lang="en-US" dirty="0"/>
            </a:p>
          </p:txBody>
        </p:sp>
        <p:sp>
          <p:nvSpPr>
            <p:cNvPr id="1073" name="Text Box 17"/>
            <p:cNvSpPr txBox="1">
              <a:spLocks noChangeArrowheads="1"/>
            </p:cNvSpPr>
            <p:nvPr/>
          </p:nvSpPr>
          <p:spPr bwMode="auto">
            <a:xfrm>
              <a:off x="288" y="768"/>
              <a:ext cx="92" cy="345"/>
            </a:xfrm>
            <a:prstGeom prst="rect">
              <a:avLst/>
            </a:prstGeom>
            <a:noFill/>
            <a:ln w="9525">
              <a:noFill/>
              <a:miter lim="800000"/>
              <a:headEnd/>
              <a:tailEnd/>
            </a:ln>
          </p:spPr>
          <p:txBody>
            <a:bodyPr wrap="none">
              <a:spAutoFit/>
            </a:bodyPr>
            <a:lstStyle/>
            <a:p>
              <a:r>
                <a:rPr lang="en-US" dirty="0"/>
                <a:t>j</a:t>
              </a:r>
            </a:p>
          </p:txBody>
        </p:sp>
      </p:grpSp>
      <p:sp>
        <p:nvSpPr>
          <p:cNvPr id="1034" name="Line 18"/>
          <p:cNvSpPr>
            <a:spLocks noChangeShapeType="1"/>
          </p:cNvSpPr>
          <p:nvPr/>
        </p:nvSpPr>
        <p:spPr bwMode="auto">
          <a:xfrm flipH="1" flipV="1">
            <a:off x="7600126" y="3032453"/>
            <a:ext cx="2520870" cy="1485283"/>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1035" name="Line 19"/>
          <p:cNvSpPr>
            <a:spLocks noChangeShapeType="1"/>
          </p:cNvSpPr>
          <p:nvPr/>
        </p:nvSpPr>
        <p:spPr bwMode="auto">
          <a:xfrm flipH="1" flipV="1">
            <a:off x="7600126" y="3032453"/>
            <a:ext cx="2340808" cy="1215231"/>
          </a:xfrm>
          <a:prstGeom prst="line">
            <a:avLst/>
          </a:prstGeom>
          <a:noFill/>
          <a:ln w="9525">
            <a:solidFill>
              <a:schemeClr val="tx1"/>
            </a:solidFill>
            <a:round/>
            <a:headEnd/>
            <a:tailEnd/>
          </a:ln>
        </p:spPr>
        <p:txBody>
          <a:bodyPr wrap="none" lIns="192902" tIns="96451" rIns="192902" bIns="96451" anchor="ctr"/>
          <a:lstStyle/>
          <a:p>
            <a:endParaRPr lang="en-US" dirty="0"/>
          </a:p>
        </p:txBody>
      </p:sp>
      <p:sp>
        <p:nvSpPr>
          <p:cNvPr id="638996" name="Line 20"/>
          <p:cNvSpPr>
            <a:spLocks noChangeShapeType="1"/>
          </p:cNvSpPr>
          <p:nvPr/>
        </p:nvSpPr>
        <p:spPr bwMode="auto">
          <a:xfrm>
            <a:off x="10301058" y="7516316"/>
            <a:ext cx="9903421" cy="0"/>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638997" name="Line 21"/>
          <p:cNvSpPr>
            <a:spLocks noChangeShapeType="1"/>
          </p:cNvSpPr>
          <p:nvPr/>
        </p:nvSpPr>
        <p:spPr bwMode="auto">
          <a:xfrm flipV="1">
            <a:off x="10301058" y="3842606"/>
            <a:ext cx="0" cy="3645694"/>
          </a:xfrm>
          <a:prstGeom prst="line">
            <a:avLst/>
          </a:prstGeom>
          <a:noFill/>
          <a:ln w="9525">
            <a:solidFill>
              <a:schemeClr val="tx1"/>
            </a:solidFill>
            <a:round/>
            <a:headEnd/>
            <a:tailEnd type="triangle" w="med" len="med"/>
          </a:ln>
        </p:spPr>
        <p:txBody>
          <a:bodyPr wrap="none" lIns="192902" tIns="96451" rIns="192902" bIns="96451" anchor="ctr"/>
          <a:lstStyle/>
          <a:p>
            <a:endParaRPr lang="en-US" dirty="0"/>
          </a:p>
        </p:txBody>
      </p:sp>
      <p:sp>
        <p:nvSpPr>
          <p:cNvPr id="638998" name="Line 22"/>
          <p:cNvSpPr>
            <a:spLocks noChangeShapeType="1"/>
          </p:cNvSpPr>
          <p:nvPr/>
        </p:nvSpPr>
        <p:spPr bwMode="auto">
          <a:xfrm flipV="1">
            <a:off x="10633575" y="7561268"/>
            <a:ext cx="0" cy="675129"/>
          </a:xfrm>
          <a:prstGeom prst="line">
            <a:avLst/>
          </a:prstGeom>
          <a:noFill/>
          <a:ln w="38100">
            <a:solidFill>
              <a:srgbClr val="FF0000"/>
            </a:solidFill>
            <a:round/>
            <a:headEnd/>
            <a:tailEnd type="triangle" w="med" len="med"/>
          </a:ln>
        </p:spPr>
        <p:txBody>
          <a:bodyPr wrap="none" lIns="192902" tIns="96451" rIns="192902" bIns="96451" anchor="ctr"/>
          <a:lstStyle/>
          <a:p>
            <a:endParaRPr lang="en-US" dirty="0"/>
          </a:p>
        </p:txBody>
      </p:sp>
      <p:grpSp>
        <p:nvGrpSpPr>
          <p:cNvPr id="4" name="Group 25"/>
          <p:cNvGrpSpPr>
            <a:grpSpLocks/>
          </p:cNvGrpSpPr>
          <p:nvPr/>
        </p:nvGrpSpPr>
        <p:grpSpPr bwMode="auto">
          <a:xfrm>
            <a:off x="10301059" y="4517735"/>
            <a:ext cx="9640830" cy="945180"/>
            <a:chOff x="2688" y="1296"/>
            <a:chExt cx="2570" cy="336"/>
          </a:xfrm>
        </p:grpSpPr>
        <p:graphicFrame>
          <p:nvGraphicFramePr>
            <p:cNvPr id="1027" name="Object 26"/>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137273" name="Equation" r:id="rId6" imgW="139680" imgH="177480" progId="Equation.3">
                    <p:embed/>
                  </p:oleObj>
                </mc:Choice>
                <mc:Fallback>
                  <p:oleObj name="Equation" r:id="rId6" imgW="139680" imgH="177480" progId="Equation.3">
                    <p:embed/>
                    <p:pic>
                      <p:nvPicPr>
                        <p:cNvPr id="0" name="Objec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9" name="Line 27"/>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dirty="0"/>
            </a:p>
          </p:txBody>
        </p:sp>
      </p:grpSp>
      <p:grpSp>
        <p:nvGrpSpPr>
          <p:cNvPr id="5" name="Group 28"/>
          <p:cNvGrpSpPr>
            <a:grpSpLocks/>
          </p:cNvGrpSpPr>
          <p:nvPr/>
        </p:nvGrpSpPr>
        <p:grpSpPr bwMode="auto">
          <a:xfrm>
            <a:off x="11144044" y="7508127"/>
            <a:ext cx="1191095" cy="675129"/>
            <a:chOff x="3504" y="2352"/>
            <a:chExt cx="336" cy="240"/>
          </a:xfrm>
        </p:grpSpPr>
        <p:sp>
          <p:nvSpPr>
            <p:cNvPr id="1066" name="Line 29"/>
            <p:cNvSpPr>
              <a:spLocks noChangeShapeType="1"/>
            </p:cNvSpPr>
            <p:nvPr/>
          </p:nvSpPr>
          <p:spPr bwMode="auto">
            <a:xfrm flipV="1">
              <a:off x="3504"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1067" name="Line 30"/>
            <p:cNvSpPr>
              <a:spLocks noChangeShapeType="1"/>
            </p:cNvSpPr>
            <p:nvPr/>
          </p:nvSpPr>
          <p:spPr bwMode="auto">
            <a:xfrm flipV="1">
              <a:off x="3776"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1068" name="Line 31"/>
            <p:cNvSpPr>
              <a:spLocks noChangeShapeType="1"/>
            </p:cNvSpPr>
            <p:nvPr/>
          </p:nvSpPr>
          <p:spPr bwMode="auto">
            <a:xfrm flipV="1">
              <a:off x="3840" y="2352"/>
              <a:ext cx="0" cy="240"/>
            </a:xfrm>
            <a:prstGeom prst="line">
              <a:avLst/>
            </a:prstGeom>
            <a:noFill/>
            <a:ln w="38100">
              <a:solidFill>
                <a:srgbClr val="FF0000"/>
              </a:solidFill>
              <a:round/>
              <a:headEnd/>
              <a:tailEnd type="triangle" w="med" len="med"/>
            </a:ln>
          </p:spPr>
          <p:txBody>
            <a:bodyPr wrap="none" anchor="ctr"/>
            <a:lstStyle/>
            <a:p>
              <a:endParaRPr lang="en-US" dirty="0"/>
            </a:p>
          </p:txBody>
        </p:sp>
      </p:grpSp>
      <p:grpSp>
        <p:nvGrpSpPr>
          <p:cNvPr id="6" name="Group 36"/>
          <p:cNvGrpSpPr>
            <a:grpSpLocks/>
          </p:cNvGrpSpPr>
          <p:nvPr/>
        </p:nvGrpSpPr>
        <p:grpSpPr bwMode="auto">
          <a:xfrm>
            <a:off x="1838136" y="2087272"/>
            <a:ext cx="3961368" cy="2025386"/>
            <a:chOff x="432" y="432"/>
            <a:chExt cx="1056" cy="720"/>
          </a:xfrm>
        </p:grpSpPr>
        <p:sp>
          <p:nvSpPr>
            <p:cNvPr id="1059" name="Freeform 37"/>
            <p:cNvSpPr>
              <a:spLocks/>
            </p:cNvSpPr>
            <p:nvPr/>
          </p:nvSpPr>
          <p:spPr bwMode="auto">
            <a:xfrm>
              <a:off x="432" y="432"/>
              <a:ext cx="1056" cy="96"/>
            </a:xfrm>
            <a:custGeom>
              <a:avLst/>
              <a:gdLst>
                <a:gd name="T0" fmla="*/ 0 w 1056"/>
                <a:gd name="T1" fmla="*/ 9 h 168"/>
                <a:gd name="T2" fmla="*/ 624 w 1056"/>
                <a:gd name="T3" fmla="*/ 9 h 168"/>
                <a:gd name="T4" fmla="*/ 1056 w 1056"/>
                <a:gd name="T5" fmla="*/ 0 h 168"/>
                <a:gd name="T6" fmla="*/ 0 60000 65536"/>
                <a:gd name="T7" fmla="*/ 0 60000 65536"/>
                <a:gd name="T8" fmla="*/ 0 60000 65536"/>
                <a:gd name="T9" fmla="*/ 0 w 1056"/>
                <a:gd name="T10" fmla="*/ 0 h 168"/>
                <a:gd name="T11" fmla="*/ 1056 w 1056"/>
                <a:gd name="T12" fmla="*/ 168 h 168"/>
              </a:gdLst>
              <a:ahLst/>
              <a:cxnLst>
                <a:cxn ang="T6">
                  <a:pos x="T0" y="T1"/>
                </a:cxn>
                <a:cxn ang="T7">
                  <a:pos x="T2" y="T3"/>
                </a:cxn>
                <a:cxn ang="T8">
                  <a:pos x="T4" y="T5"/>
                </a:cxn>
              </a:cxnLst>
              <a:rect l="T9" t="T10" r="T11" b="T12"/>
              <a:pathLst>
                <a:path w="1056" h="168">
                  <a:moveTo>
                    <a:pt x="0" y="144"/>
                  </a:moveTo>
                  <a:cubicBezTo>
                    <a:pt x="224" y="156"/>
                    <a:pt x="448" y="168"/>
                    <a:pt x="624" y="144"/>
                  </a:cubicBezTo>
                  <a:cubicBezTo>
                    <a:pt x="800" y="120"/>
                    <a:pt x="984" y="24"/>
                    <a:pt x="1056" y="0"/>
                  </a:cubicBezTo>
                </a:path>
              </a:pathLst>
            </a:custGeom>
            <a:noFill/>
            <a:ln w="9525">
              <a:solidFill>
                <a:srgbClr val="006600"/>
              </a:solidFill>
              <a:round/>
              <a:headEnd/>
              <a:tailEnd/>
            </a:ln>
          </p:spPr>
          <p:txBody>
            <a:bodyPr wrap="none" anchor="ctr"/>
            <a:lstStyle/>
            <a:p>
              <a:endParaRPr lang="en-US" dirty="0"/>
            </a:p>
          </p:txBody>
        </p:sp>
        <p:sp>
          <p:nvSpPr>
            <p:cNvPr id="1060" name="Freeform 38"/>
            <p:cNvSpPr>
              <a:spLocks/>
            </p:cNvSpPr>
            <p:nvPr/>
          </p:nvSpPr>
          <p:spPr bwMode="auto">
            <a:xfrm>
              <a:off x="528" y="864"/>
              <a:ext cx="960" cy="288"/>
            </a:xfrm>
            <a:custGeom>
              <a:avLst/>
              <a:gdLst>
                <a:gd name="T0" fmla="*/ 0 w 1056"/>
                <a:gd name="T1" fmla="*/ 2131 h 168"/>
                <a:gd name="T2" fmla="*/ 386 w 1056"/>
                <a:gd name="T3" fmla="*/ 2131 h 168"/>
                <a:gd name="T4" fmla="*/ 656 w 1056"/>
                <a:gd name="T5" fmla="*/ 0 h 168"/>
                <a:gd name="T6" fmla="*/ 0 60000 65536"/>
                <a:gd name="T7" fmla="*/ 0 60000 65536"/>
                <a:gd name="T8" fmla="*/ 0 60000 65536"/>
                <a:gd name="T9" fmla="*/ 0 w 1056"/>
                <a:gd name="T10" fmla="*/ 0 h 168"/>
                <a:gd name="T11" fmla="*/ 1056 w 1056"/>
                <a:gd name="T12" fmla="*/ 168 h 168"/>
              </a:gdLst>
              <a:ahLst/>
              <a:cxnLst>
                <a:cxn ang="T6">
                  <a:pos x="T0" y="T1"/>
                </a:cxn>
                <a:cxn ang="T7">
                  <a:pos x="T2" y="T3"/>
                </a:cxn>
                <a:cxn ang="T8">
                  <a:pos x="T4" y="T5"/>
                </a:cxn>
              </a:cxnLst>
              <a:rect l="T9" t="T10" r="T11" b="T12"/>
              <a:pathLst>
                <a:path w="1056" h="168">
                  <a:moveTo>
                    <a:pt x="0" y="144"/>
                  </a:moveTo>
                  <a:cubicBezTo>
                    <a:pt x="224" y="156"/>
                    <a:pt x="448" y="168"/>
                    <a:pt x="624" y="144"/>
                  </a:cubicBezTo>
                  <a:cubicBezTo>
                    <a:pt x="800" y="120"/>
                    <a:pt x="984" y="24"/>
                    <a:pt x="1056" y="0"/>
                  </a:cubicBezTo>
                </a:path>
              </a:pathLst>
            </a:custGeom>
            <a:noFill/>
            <a:ln w="9525">
              <a:solidFill>
                <a:srgbClr val="006600"/>
              </a:solidFill>
              <a:round/>
              <a:headEnd/>
              <a:tailEnd/>
            </a:ln>
          </p:spPr>
          <p:txBody>
            <a:bodyPr wrap="none" anchor="ctr"/>
            <a:lstStyle/>
            <a:p>
              <a:endParaRPr lang="en-US" dirty="0"/>
            </a:p>
          </p:txBody>
        </p:sp>
        <p:sp>
          <p:nvSpPr>
            <p:cNvPr id="1061" name="Line 39"/>
            <p:cNvSpPr>
              <a:spLocks noChangeShapeType="1"/>
            </p:cNvSpPr>
            <p:nvPr/>
          </p:nvSpPr>
          <p:spPr bwMode="auto">
            <a:xfrm>
              <a:off x="960" y="1008"/>
              <a:ext cx="240" cy="0"/>
            </a:xfrm>
            <a:prstGeom prst="line">
              <a:avLst/>
            </a:prstGeom>
            <a:noFill/>
            <a:ln w="28575">
              <a:solidFill>
                <a:schemeClr val="tx1"/>
              </a:solidFill>
              <a:round/>
              <a:headEnd/>
              <a:tailEnd type="triangle" w="med" len="med"/>
            </a:ln>
          </p:spPr>
          <p:txBody>
            <a:bodyPr wrap="none" anchor="ctr"/>
            <a:lstStyle/>
            <a:p>
              <a:endParaRPr lang="en-US" dirty="0"/>
            </a:p>
          </p:txBody>
        </p:sp>
        <p:sp>
          <p:nvSpPr>
            <p:cNvPr id="1062" name="Line 40"/>
            <p:cNvSpPr>
              <a:spLocks noChangeShapeType="1"/>
            </p:cNvSpPr>
            <p:nvPr/>
          </p:nvSpPr>
          <p:spPr bwMode="auto">
            <a:xfrm>
              <a:off x="1056" y="432"/>
              <a:ext cx="240" cy="0"/>
            </a:xfrm>
            <a:prstGeom prst="line">
              <a:avLst/>
            </a:prstGeom>
            <a:noFill/>
            <a:ln w="28575">
              <a:solidFill>
                <a:schemeClr val="tx1"/>
              </a:solidFill>
              <a:round/>
              <a:headEnd/>
              <a:tailEnd type="triangle" w="med" len="med"/>
            </a:ln>
          </p:spPr>
          <p:txBody>
            <a:bodyPr wrap="none" anchor="ctr"/>
            <a:lstStyle/>
            <a:p>
              <a:endParaRPr lang="en-US" dirty="0"/>
            </a:p>
          </p:txBody>
        </p:sp>
      </p:grpSp>
      <p:sp>
        <p:nvSpPr>
          <p:cNvPr id="639029" name="Text Box 53"/>
          <p:cNvSpPr txBox="1">
            <a:spLocks noChangeArrowheads="1"/>
          </p:cNvSpPr>
          <p:nvPr/>
        </p:nvSpPr>
        <p:spPr bwMode="auto">
          <a:xfrm>
            <a:off x="994761" y="4699905"/>
            <a:ext cx="13607934" cy="5457765"/>
          </a:xfrm>
          <a:prstGeom prst="rect">
            <a:avLst/>
          </a:prstGeom>
          <a:noFill/>
          <a:ln w="9525">
            <a:noFill/>
            <a:miter lim="800000"/>
            <a:headEnd/>
            <a:tailEnd/>
          </a:ln>
        </p:spPr>
        <p:txBody>
          <a:bodyPr wrap="none" lIns="192902" tIns="96451" rIns="192902" bIns="96451">
            <a:spAutoFit/>
          </a:bodyPr>
          <a:lstStyle/>
          <a:p>
            <a:r>
              <a:rPr lang="fr-CH" b="1" dirty="0"/>
              <a:t>Output</a:t>
            </a:r>
          </a:p>
          <a:p>
            <a:r>
              <a:rPr lang="fr-CH" dirty="0"/>
              <a:t>-</a:t>
            </a:r>
            <a:r>
              <a:rPr lang="fr-CH" dirty="0" err="1"/>
              <a:t>spikes</a:t>
            </a:r>
            <a:r>
              <a:rPr lang="fr-CH" dirty="0"/>
              <a:t> are </a:t>
            </a:r>
            <a:r>
              <a:rPr lang="fr-CH" b="1" dirty="0"/>
              <a:t>rare</a:t>
            </a:r>
            <a:r>
              <a:rPr lang="fr-CH" dirty="0"/>
              <a:t> </a:t>
            </a:r>
            <a:r>
              <a:rPr lang="fr-CH" dirty="0" err="1"/>
              <a:t>events</a:t>
            </a:r>
            <a:endParaRPr lang="fr-CH" dirty="0"/>
          </a:p>
          <a:p>
            <a:r>
              <a:rPr lang="fr-CH" dirty="0"/>
              <a:t>-</a:t>
            </a:r>
            <a:r>
              <a:rPr lang="fr-CH" dirty="0" err="1"/>
              <a:t>triggered</a:t>
            </a:r>
            <a:r>
              <a:rPr lang="fr-CH" dirty="0"/>
              <a:t> </a:t>
            </a:r>
            <a:r>
              <a:rPr lang="fr-CH" dirty="0" err="1"/>
              <a:t>at</a:t>
            </a:r>
            <a:r>
              <a:rPr lang="fr-CH" dirty="0"/>
              <a:t> </a:t>
            </a:r>
            <a:r>
              <a:rPr lang="fr-CH" dirty="0" err="1"/>
              <a:t>threshold</a:t>
            </a:r>
            <a:endParaRPr lang="fr-CH" dirty="0"/>
          </a:p>
          <a:p>
            <a:endParaRPr lang="fr-CH" dirty="0"/>
          </a:p>
          <a:p>
            <a:r>
              <a:rPr lang="fr-CH" b="1" dirty="0" err="1"/>
              <a:t>Subthreshold</a:t>
            </a:r>
            <a:r>
              <a:rPr lang="fr-CH" dirty="0"/>
              <a:t> </a:t>
            </a:r>
            <a:r>
              <a:rPr lang="fr-CH" dirty="0" err="1"/>
              <a:t>regime</a:t>
            </a:r>
            <a:r>
              <a:rPr lang="fr-CH" dirty="0"/>
              <a:t>:</a:t>
            </a:r>
          </a:p>
          <a:p>
            <a:pPr>
              <a:buFontTx/>
              <a:buChar char="-"/>
            </a:pPr>
            <a:r>
              <a:rPr lang="fr-CH" dirty="0" err="1"/>
              <a:t>trajectory</a:t>
            </a:r>
            <a:r>
              <a:rPr lang="fr-CH" dirty="0"/>
              <a:t> of </a:t>
            </a:r>
            <a:r>
              <a:rPr lang="fr-CH" dirty="0" err="1"/>
              <a:t>potential</a:t>
            </a:r>
            <a:r>
              <a:rPr lang="fr-CH" dirty="0"/>
              <a:t> shows fluctuations</a:t>
            </a:r>
          </a:p>
        </p:txBody>
      </p:sp>
      <p:cxnSp>
        <p:nvCxnSpPr>
          <p:cNvPr id="56" name="Straight Arrow Connector 55"/>
          <p:cNvCxnSpPr/>
          <p:nvPr/>
        </p:nvCxnSpPr>
        <p:spPr bwMode="auto">
          <a:xfrm flipV="1">
            <a:off x="15227798" y="3396610"/>
            <a:ext cx="0" cy="1403573"/>
          </a:xfrm>
          <a:prstGeom prst="straightConnector1">
            <a:avLst/>
          </a:prstGeom>
          <a:solidFill>
            <a:schemeClr val="accent1"/>
          </a:solidFill>
          <a:ln w="38100" cap="flat" cmpd="sng" algn="ctr">
            <a:solidFill>
              <a:srgbClr val="00B050"/>
            </a:solidFill>
            <a:prstDash val="solid"/>
            <a:round/>
            <a:headEnd type="none" w="med" len="med"/>
            <a:tailEnd type="arrow"/>
          </a:ln>
          <a:effectLst/>
        </p:spPr>
      </p:cxnSp>
      <p:sp>
        <p:nvSpPr>
          <p:cNvPr id="57" name="Text Box 49"/>
          <p:cNvSpPr txBox="1">
            <a:spLocks noChangeArrowheads="1"/>
          </p:cNvSpPr>
          <p:nvPr/>
        </p:nvSpPr>
        <p:spPr bwMode="auto">
          <a:xfrm>
            <a:off x="15397956" y="2841650"/>
            <a:ext cx="5307585" cy="1071949"/>
          </a:xfrm>
          <a:prstGeom prst="rect">
            <a:avLst/>
          </a:prstGeom>
          <a:noFill/>
          <a:ln w="9525">
            <a:noFill/>
            <a:miter lim="800000"/>
            <a:headEnd/>
            <a:tailEnd/>
          </a:ln>
        </p:spPr>
        <p:txBody>
          <a:bodyPr wrap="none" lIns="192902" tIns="96451" rIns="192902" bIns="96451">
            <a:spAutoFit/>
          </a:bodyPr>
          <a:lstStyle/>
          <a:p>
            <a:r>
              <a:rPr lang="en-US" dirty="0">
                <a:solidFill>
                  <a:srgbClr val="006600"/>
                </a:solidFill>
              </a:rPr>
              <a:t>Spike emission</a:t>
            </a:r>
          </a:p>
        </p:txBody>
      </p:sp>
      <p:grpSp>
        <p:nvGrpSpPr>
          <p:cNvPr id="7" name="Group 28"/>
          <p:cNvGrpSpPr>
            <a:grpSpLocks/>
          </p:cNvGrpSpPr>
          <p:nvPr/>
        </p:nvGrpSpPr>
        <p:grpSpPr bwMode="auto">
          <a:xfrm>
            <a:off x="11824670" y="7508127"/>
            <a:ext cx="1191095" cy="675129"/>
            <a:chOff x="3504" y="2352"/>
            <a:chExt cx="336" cy="240"/>
          </a:xfrm>
        </p:grpSpPr>
        <p:sp>
          <p:nvSpPr>
            <p:cNvPr id="59" name="Line 29"/>
            <p:cNvSpPr>
              <a:spLocks noChangeShapeType="1"/>
            </p:cNvSpPr>
            <p:nvPr/>
          </p:nvSpPr>
          <p:spPr bwMode="auto">
            <a:xfrm flipV="1">
              <a:off x="3504"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60" name="Line 30"/>
            <p:cNvSpPr>
              <a:spLocks noChangeShapeType="1"/>
            </p:cNvSpPr>
            <p:nvPr/>
          </p:nvSpPr>
          <p:spPr bwMode="auto">
            <a:xfrm flipV="1">
              <a:off x="3776"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61" name="Line 31"/>
            <p:cNvSpPr>
              <a:spLocks noChangeShapeType="1"/>
            </p:cNvSpPr>
            <p:nvPr/>
          </p:nvSpPr>
          <p:spPr bwMode="auto">
            <a:xfrm flipV="1">
              <a:off x="3840" y="2352"/>
              <a:ext cx="0" cy="240"/>
            </a:xfrm>
            <a:prstGeom prst="line">
              <a:avLst/>
            </a:prstGeom>
            <a:noFill/>
            <a:ln w="38100">
              <a:solidFill>
                <a:srgbClr val="FF0000"/>
              </a:solidFill>
              <a:round/>
              <a:headEnd/>
              <a:tailEnd type="triangle" w="med" len="med"/>
            </a:ln>
          </p:spPr>
          <p:txBody>
            <a:bodyPr wrap="none" anchor="ctr"/>
            <a:lstStyle/>
            <a:p>
              <a:endParaRPr lang="en-US" dirty="0"/>
            </a:p>
          </p:txBody>
        </p:sp>
      </p:grpSp>
      <p:grpSp>
        <p:nvGrpSpPr>
          <p:cNvPr id="8" name="Group 28"/>
          <p:cNvGrpSpPr>
            <a:grpSpLocks/>
          </p:cNvGrpSpPr>
          <p:nvPr/>
        </p:nvGrpSpPr>
        <p:grpSpPr bwMode="auto">
          <a:xfrm>
            <a:off x="13526234" y="7508127"/>
            <a:ext cx="1191095" cy="675129"/>
            <a:chOff x="3504" y="2352"/>
            <a:chExt cx="336" cy="240"/>
          </a:xfrm>
        </p:grpSpPr>
        <p:sp>
          <p:nvSpPr>
            <p:cNvPr id="63" name="Line 29"/>
            <p:cNvSpPr>
              <a:spLocks noChangeShapeType="1"/>
            </p:cNvSpPr>
            <p:nvPr/>
          </p:nvSpPr>
          <p:spPr bwMode="auto">
            <a:xfrm flipV="1">
              <a:off x="3504"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64" name="Line 30"/>
            <p:cNvSpPr>
              <a:spLocks noChangeShapeType="1"/>
            </p:cNvSpPr>
            <p:nvPr/>
          </p:nvSpPr>
          <p:spPr bwMode="auto">
            <a:xfrm flipV="1">
              <a:off x="3776"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65" name="Line 31"/>
            <p:cNvSpPr>
              <a:spLocks noChangeShapeType="1"/>
            </p:cNvSpPr>
            <p:nvPr/>
          </p:nvSpPr>
          <p:spPr bwMode="auto">
            <a:xfrm flipV="1">
              <a:off x="3840" y="2352"/>
              <a:ext cx="0" cy="240"/>
            </a:xfrm>
            <a:prstGeom prst="line">
              <a:avLst/>
            </a:prstGeom>
            <a:noFill/>
            <a:ln w="38100">
              <a:solidFill>
                <a:srgbClr val="FF0000"/>
              </a:solidFill>
              <a:round/>
              <a:headEnd/>
              <a:tailEnd type="triangle" w="med" len="med"/>
            </a:ln>
          </p:spPr>
          <p:txBody>
            <a:bodyPr wrap="none" anchor="ctr"/>
            <a:lstStyle/>
            <a:p>
              <a:endParaRPr lang="en-US" dirty="0"/>
            </a:p>
          </p:txBody>
        </p:sp>
      </p:grpSp>
      <p:grpSp>
        <p:nvGrpSpPr>
          <p:cNvPr id="9" name="Group 28"/>
          <p:cNvGrpSpPr>
            <a:grpSpLocks/>
          </p:cNvGrpSpPr>
          <p:nvPr/>
        </p:nvGrpSpPr>
        <p:grpSpPr bwMode="auto">
          <a:xfrm>
            <a:off x="14850592" y="7508127"/>
            <a:ext cx="716076" cy="675129"/>
            <a:chOff x="3776" y="2352"/>
            <a:chExt cx="202" cy="240"/>
          </a:xfrm>
        </p:grpSpPr>
        <p:sp>
          <p:nvSpPr>
            <p:cNvPr id="67" name="Line 29"/>
            <p:cNvSpPr>
              <a:spLocks noChangeShapeType="1"/>
            </p:cNvSpPr>
            <p:nvPr/>
          </p:nvSpPr>
          <p:spPr bwMode="auto">
            <a:xfrm flipV="1">
              <a:off x="3978"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68" name="Line 30"/>
            <p:cNvSpPr>
              <a:spLocks noChangeShapeType="1"/>
            </p:cNvSpPr>
            <p:nvPr/>
          </p:nvSpPr>
          <p:spPr bwMode="auto">
            <a:xfrm flipV="1">
              <a:off x="3776"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69" name="Line 31"/>
            <p:cNvSpPr>
              <a:spLocks noChangeShapeType="1"/>
            </p:cNvSpPr>
            <p:nvPr/>
          </p:nvSpPr>
          <p:spPr bwMode="auto">
            <a:xfrm flipV="1">
              <a:off x="3840" y="2352"/>
              <a:ext cx="0" cy="240"/>
            </a:xfrm>
            <a:prstGeom prst="line">
              <a:avLst/>
            </a:prstGeom>
            <a:noFill/>
            <a:ln w="38100">
              <a:solidFill>
                <a:srgbClr val="FF0000"/>
              </a:solidFill>
              <a:round/>
              <a:headEnd/>
              <a:tailEnd type="triangle" w="med" len="med"/>
            </a:ln>
          </p:spPr>
          <p:txBody>
            <a:bodyPr wrap="none" anchor="ctr"/>
            <a:lstStyle/>
            <a:p>
              <a:endParaRPr lang="en-US" dirty="0"/>
            </a:p>
          </p:txBody>
        </p:sp>
      </p:grpSp>
      <p:sp>
        <p:nvSpPr>
          <p:cNvPr id="70" name="Line 29"/>
          <p:cNvSpPr>
            <a:spLocks noChangeShapeType="1"/>
          </p:cNvSpPr>
          <p:nvPr/>
        </p:nvSpPr>
        <p:spPr bwMode="auto">
          <a:xfrm flipV="1">
            <a:off x="15928236" y="7508127"/>
            <a:ext cx="0" cy="675129"/>
          </a:xfrm>
          <a:prstGeom prst="line">
            <a:avLst/>
          </a:prstGeom>
          <a:noFill/>
          <a:ln w="38100">
            <a:solidFill>
              <a:srgbClr val="FF0000"/>
            </a:solidFill>
            <a:round/>
            <a:headEnd/>
            <a:tailEnd type="triangle" w="med" len="med"/>
          </a:ln>
        </p:spPr>
        <p:txBody>
          <a:bodyPr wrap="none" lIns="192902" tIns="96451" rIns="192902" bIns="96451" anchor="ctr"/>
          <a:lstStyle/>
          <a:p>
            <a:endParaRPr lang="en-US" dirty="0"/>
          </a:p>
        </p:txBody>
      </p:sp>
      <p:grpSp>
        <p:nvGrpSpPr>
          <p:cNvPr id="10" name="Group 28"/>
          <p:cNvGrpSpPr>
            <a:grpSpLocks/>
          </p:cNvGrpSpPr>
          <p:nvPr/>
        </p:nvGrpSpPr>
        <p:grpSpPr bwMode="auto">
          <a:xfrm>
            <a:off x="16573196" y="7522544"/>
            <a:ext cx="716076" cy="675129"/>
            <a:chOff x="3776" y="2352"/>
            <a:chExt cx="202" cy="240"/>
          </a:xfrm>
        </p:grpSpPr>
        <p:sp>
          <p:nvSpPr>
            <p:cNvPr id="72" name="Line 29"/>
            <p:cNvSpPr>
              <a:spLocks noChangeShapeType="1"/>
            </p:cNvSpPr>
            <p:nvPr/>
          </p:nvSpPr>
          <p:spPr bwMode="auto">
            <a:xfrm flipV="1">
              <a:off x="3978"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73" name="Line 30"/>
            <p:cNvSpPr>
              <a:spLocks noChangeShapeType="1"/>
            </p:cNvSpPr>
            <p:nvPr/>
          </p:nvSpPr>
          <p:spPr bwMode="auto">
            <a:xfrm flipV="1">
              <a:off x="3776" y="2352"/>
              <a:ext cx="0" cy="240"/>
            </a:xfrm>
            <a:prstGeom prst="line">
              <a:avLst/>
            </a:prstGeom>
            <a:noFill/>
            <a:ln w="38100">
              <a:solidFill>
                <a:srgbClr val="FF0000"/>
              </a:solidFill>
              <a:round/>
              <a:headEnd/>
              <a:tailEnd type="triangle" w="med" len="med"/>
            </a:ln>
          </p:spPr>
          <p:txBody>
            <a:bodyPr wrap="none" anchor="ctr"/>
            <a:lstStyle/>
            <a:p>
              <a:endParaRPr lang="en-US" dirty="0"/>
            </a:p>
          </p:txBody>
        </p:sp>
        <p:sp>
          <p:nvSpPr>
            <p:cNvPr id="74" name="Line 31"/>
            <p:cNvSpPr>
              <a:spLocks noChangeShapeType="1"/>
            </p:cNvSpPr>
            <p:nvPr/>
          </p:nvSpPr>
          <p:spPr bwMode="auto">
            <a:xfrm flipV="1">
              <a:off x="3840" y="2352"/>
              <a:ext cx="0" cy="240"/>
            </a:xfrm>
            <a:prstGeom prst="line">
              <a:avLst/>
            </a:prstGeom>
            <a:noFill/>
            <a:ln w="38100">
              <a:solidFill>
                <a:srgbClr val="FF0000"/>
              </a:solidFill>
              <a:round/>
              <a:headEnd/>
              <a:tailEnd type="triangle" w="med" len="med"/>
            </a:ln>
          </p:spPr>
          <p:txBody>
            <a:bodyPr wrap="none" anchor="ctr"/>
            <a:lstStyle/>
            <a:p>
              <a:endParaRPr lang="en-US" dirty="0"/>
            </a:p>
          </p:txBody>
        </p:sp>
      </p:grpSp>
      <p:sp>
        <p:nvSpPr>
          <p:cNvPr id="75" name="Line 29"/>
          <p:cNvSpPr>
            <a:spLocks noChangeShapeType="1"/>
          </p:cNvSpPr>
          <p:nvPr/>
        </p:nvSpPr>
        <p:spPr bwMode="auto">
          <a:xfrm flipV="1">
            <a:off x="17650840" y="7522544"/>
            <a:ext cx="0" cy="675129"/>
          </a:xfrm>
          <a:prstGeom prst="line">
            <a:avLst/>
          </a:prstGeom>
          <a:noFill/>
          <a:ln w="38100">
            <a:solidFill>
              <a:srgbClr val="FF0000"/>
            </a:solidFill>
            <a:round/>
            <a:headEnd/>
            <a:tailEnd type="triangle" w="med" len="med"/>
          </a:ln>
        </p:spPr>
        <p:txBody>
          <a:bodyPr wrap="none" lIns="192902" tIns="96451" rIns="192902" bIns="96451" anchor="ctr"/>
          <a:lstStyle/>
          <a:p>
            <a:endParaRPr lang="en-US" dirty="0"/>
          </a:p>
        </p:txBody>
      </p:sp>
      <p:sp>
        <p:nvSpPr>
          <p:cNvPr id="76" name="Freeform 75"/>
          <p:cNvSpPr/>
          <p:nvPr/>
        </p:nvSpPr>
        <p:spPr bwMode="auto">
          <a:xfrm>
            <a:off x="10287734" y="4909295"/>
            <a:ext cx="4934241" cy="858521"/>
          </a:xfrm>
          <a:custGeom>
            <a:avLst/>
            <a:gdLst>
              <a:gd name="connsiteX0" fmla="*/ 0 w 2088107"/>
              <a:gd name="connsiteY0" fmla="*/ 409432 h 484495"/>
              <a:gd name="connsiteX1" fmla="*/ 81886 w 2088107"/>
              <a:gd name="connsiteY1" fmla="*/ 313898 h 484495"/>
              <a:gd name="connsiteX2" fmla="*/ 286603 w 2088107"/>
              <a:gd name="connsiteY2" fmla="*/ 382137 h 484495"/>
              <a:gd name="connsiteX3" fmla="*/ 341194 w 2088107"/>
              <a:gd name="connsiteY3" fmla="*/ 300250 h 484495"/>
              <a:gd name="connsiteX4" fmla="*/ 586854 w 2088107"/>
              <a:gd name="connsiteY4" fmla="*/ 436728 h 484495"/>
              <a:gd name="connsiteX5" fmla="*/ 641445 w 2088107"/>
              <a:gd name="connsiteY5" fmla="*/ 341194 h 484495"/>
              <a:gd name="connsiteX6" fmla="*/ 723331 w 2088107"/>
              <a:gd name="connsiteY6" fmla="*/ 327546 h 484495"/>
              <a:gd name="connsiteX7" fmla="*/ 764274 w 2088107"/>
              <a:gd name="connsiteY7" fmla="*/ 232011 h 484495"/>
              <a:gd name="connsiteX8" fmla="*/ 887104 w 2088107"/>
              <a:gd name="connsiteY8" fmla="*/ 232011 h 484495"/>
              <a:gd name="connsiteX9" fmla="*/ 928048 w 2088107"/>
              <a:gd name="connsiteY9" fmla="*/ 150125 h 484495"/>
              <a:gd name="connsiteX10" fmla="*/ 1064525 w 2088107"/>
              <a:gd name="connsiteY10" fmla="*/ 163773 h 484495"/>
              <a:gd name="connsiteX11" fmla="*/ 1201003 w 2088107"/>
              <a:gd name="connsiteY11" fmla="*/ 122829 h 484495"/>
              <a:gd name="connsiteX12" fmla="*/ 1269242 w 2088107"/>
              <a:gd name="connsiteY12" fmla="*/ 218364 h 484495"/>
              <a:gd name="connsiteX13" fmla="*/ 1378424 w 2088107"/>
              <a:gd name="connsiteY13" fmla="*/ 177420 h 484495"/>
              <a:gd name="connsiteX14" fmla="*/ 1514901 w 2088107"/>
              <a:gd name="connsiteY14" fmla="*/ 313898 h 484495"/>
              <a:gd name="connsiteX15" fmla="*/ 1678674 w 2088107"/>
              <a:gd name="connsiteY15" fmla="*/ 477671 h 484495"/>
              <a:gd name="connsiteX16" fmla="*/ 1760561 w 2088107"/>
              <a:gd name="connsiteY16" fmla="*/ 272955 h 484495"/>
              <a:gd name="connsiteX17" fmla="*/ 1801504 w 2088107"/>
              <a:gd name="connsiteY17" fmla="*/ 368489 h 484495"/>
              <a:gd name="connsiteX18" fmla="*/ 1815152 w 2088107"/>
              <a:gd name="connsiteY18" fmla="*/ 163773 h 484495"/>
              <a:gd name="connsiteX19" fmla="*/ 1869743 w 2088107"/>
              <a:gd name="connsiteY19" fmla="*/ 163773 h 484495"/>
              <a:gd name="connsiteX20" fmla="*/ 1965277 w 2088107"/>
              <a:gd name="connsiteY20" fmla="*/ 109182 h 484495"/>
              <a:gd name="connsiteX21" fmla="*/ 1992573 w 2088107"/>
              <a:gd name="connsiteY21" fmla="*/ 136477 h 484495"/>
              <a:gd name="connsiteX22" fmla="*/ 2088107 w 2088107"/>
              <a:gd name="connsiteY22" fmla="*/ 0 h 48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8107" h="484495">
                <a:moveTo>
                  <a:pt x="0" y="409432"/>
                </a:moveTo>
                <a:cubicBezTo>
                  <a:pt x="17059" y="363939"/>
                  <a:pt x="34119" y="318447"/>
                  <a:pt x="81886" y="313898"/>
                </a:cubicBezTo>
                <a:cubicBezTo>
                  <a:pt x="129653" y="309349"/>
                  <a:pt x="243385" y="384412"/>
                  <a:pt x="286603" y="382137"/>
                </a:cubicBezTo>
                <a:cubicBezTo>
                  <a:pt x="329821" y="379862"/>
                  <a:pt x="291152" y="291152"/>
                  <a:pt x="341194" y="300250"/>
                </a:cubicBezTo>
                <a:cubicBezTo>
                  <a:pt x="391236" y="309349"/>
                  <a:pt x="536812" y="429904"/>
                  <a:pt x="586854" y="436728"/>
                </a:cubicBezTo>
                <a:cubicBezTo>
                  <a:pt x="636896" y="443552"/>
                  <a:pt x="618699" y="359391"/>
                  <a:pt x="641445" y="341194"/>
                </a:cubicBezTo>
                <a:cubicBezTo>
                  <a:pt x="664191" y="322997"/>
                  <a:pt x="702860" y="345743"/>
                  <a:pt x="723331" y="327546"/>
                </a:cubicBezTo>
                <a:cubicBezTo>
                  <a:pt x="743803" y="309349"/>
                  <a:pt x="736979" y="247933"/>
                  <a:pt x="764274" y="232011"/>
                </a:cubicBezTo>
                <a:cubicBezTo>
                  <a:pt x="791569" y="216089"/>
                  <a:pt x="859809" y="245659"/>
                  <a:pt x="887104" y="232011"/>
                </a:cubicBezTo>
                <a:cubicBezTo>
                  <a:pt x="914399" y="218363"/>
                  <a:pt x="898478" y="161498"/>
                  <a:pt x="928048" y="150125"/>
                </a:cubicBezTo>
                <a:cubicBezTo>
                  <a:pt x="957618" y="138752"/>
                  <a:pt x="1019033" y="168322"/>
                  <a:pt x="1064525" y="163773"/>
                </a:cubicBezTo>
                <a:cubicBezTo>
                  <a:pt x="1110018" y="159224"/>
                  <a:pt x="1166884" y="113731"/>
                  <a:pt x="1201003" y="122829"/>
                </a:cubicBezTo>
                <a:cubicBezTo>
                  <a:pt x="1235123" y="131928"/>
                  <a:pt x="1239672" y="209266"/>
                  <a:pt x="1269242" y="218364"/>
                </a:cubicBezTo>
                <a:cubicBezTo>
                  <a:pt x="1298812" y="227462"/>
                  <a:pt x="1337481" y="161498"/>
                  <a:pt x="1378424" y="177420"/>
                </a:cubicBezTo>
                <a:cubicBezTo>
                  <a:pt x="1419367" y="193342"/>
                  <a:pt x="1514901" y="313898"/>
                  <a:pt x="1514901" y="313898"/>
                </a:cubicBezTo>
                <a:cubicBezTo>
                  <a:pt x="1564943" y="363940"/>
                  <a:pt x="1637731" y="484495"/>
                  <a:pt x="1678674" y="477671"/>
                </a:cubicBezTo>
                <a:cubicBezTo>
                  <a:pt x="1719617" y="470847"/>
                  <a:pt x="1740089" y="291152"/>
                  <a:pt x="1760561" y="272955"/>
                </a:cubicBezTo>
                <a:cubicBezTo>
                  <a:pt x="1781033" y="254758"/>
                  <a:pt x="1792406" y="386686"/>
                  <a:pt x="1801504" y="368489"/>
                </a:cubicBezTo>
                <a:cubicBezTo>
                  <a:pt x="1810603" y="350292"/>
                  <a:pt x="1803779" y="197892"/>
                  <a:pt x="1815152" y="163773"/>
                </a:cubicBezTo>
                <a:cubicBezTo>
                  <a:pt x="1826525" y="129654"/>
                  <a:pt x="1844722" y="172871"/>
                  <a:pt x="1869743" y="163773"/>
                </a:cubicBezTo>
                <a:cubicBezTo>
                  <a:pt x="1894764" y="154675"/>
                  <a:pt x="1944805" y="113731"/>
                  <a:pt x="1965277" y="109182"/>
                </a:cubicBezTo>
                <a:cubicBezTo>
                  <a:pt x="1985749" y="104633"/>
                  <a:pt x="1972101" y="154674"/>
                  <a:pt x="1992573" y="136477"/>
                </a:cubicBezTo>
                <a:cubicBezTo>
                  <a:pt x="2013045" y="118280"/>
                  <a:pt x="2050576" y="59140"/>
                  <a:pt x="2088107" y="0"/>
                </a:cubicBezTo>
              </a:path>
            </a:pathLst>
          </a:custGeom>
          <a:noFill/>
          <a:ln w="9525" cap="flat" cmpd="sng" algn="ctr">
            <a:solidFill>
              <a:srgbClr val="FF0000"/>
            </a:solidFill>
            <a:prstDash val="solid"/>
            <a:round/>
            <a:headEnd type="none" w="med" len="med"/>
            <a:tailEnd type="none" w="med" len="med"/>
          </a:ln>
          <a:effectLst/>
        </p:spPr>
        <p:txBody>
          <a:bodyPr vert="horz" wrap="square" lIns="192902" tIns="96451" rIns="192902" bIns="96451" numCol="1" rtlCol="0" anchor="t" anchorCtr="0" compatLnSpc="1">
            <a:prstTxWarp prst="textNoShape">
              <a:avLst/>
            </a:prstTxWarp>
          </a:bodyPr>
          <a:lstStyle/>
          <a:p>
            <a:pPr defTabSz="1929018"/>
            <a:endParaRPr lang="en-US" dirty="0"/>
          </a:p>
        </p:txBody>
      </p:sp>
      <p:sp>
        <p:nvSpPr>
          <p:cNvPr id="77" name="Freeform 76"/>
          <p:cNvSpPr/>
          <p:nvPr/>
        </p:nvSpPr>
        <p:spPr bwMode="auto">
          <a:xfrm>
            <a:off x="15673475" y="5110825"/>
            <a:ext cx="2612246" cy="467552"/>
          </a:xfrm>
          <a:custGeom>
            <a:avLst/>
            <a:gdLst>
              <a:gd name="connsiteX0" fmla="*/ 0 w 1105469"/>
              <a:gd name="connsiteY0" fmla="*/ 200167 h 263857"/>
              <a:gd name="connsiteX1" fmla="*/ 109182 w 1105469"/>
              <a:gd name="connsiteY1" fmla="*/ 104633 h 263857"/>
              <a:gd name="connsiteX2" fmla="*/ 163773 w 1105469"/>
              <a:gd name="connsiteY2" fmla="*/ 186519 h 263857"/>
              <a:gd name="connsiteX3" fmla="*/ 341194 w 1105469"/>
              <a:gd name="connsiteY3" fmla="*/ 254758 h 263857"/>
              <a:gd name="connsiteX4" fmla="*/ 423081 w 1105469"/>
              <a:gd name="connsiteY4" fmla="*/ 131928 h 263857"/>
              <a:gd name="connsiteX5" fmla="*/ 491319 w 1105469"/>
              <a:gd name="connsiteY5" fmla="*/ 145576 h 263857"/>
              <a:gd name="connsiteX6" fmla="*/ 504967 w 1105469"/>
              <a:gd name="connsiteY6" fmla="*/ 22746 h 263857"/>
              <a:gd name="connsiteX7" fmla="*/ 682388 w 1105469"/>
              <a:gd name="connsiteY7" fmla="*/ 159224 h 263857"/>
              <a:gd name="connsiteX8" fmla="*/ 723331 w 1105469"/>
              <a:gd name="connsiteY8" fmla="*/ 22746 h 263857"/>
              <a:gd name="connsiteX9" fmla="*/ 846161 w 1105469"/>
              <a:gd name="connsiteY9" fmla="*/ 22746 h 263857"/>
              <a:gd name="connsiteX10" fmla="*/ 1105469 w 1105469"/>
              <a:gd name="connsiteY10" fmla="*/ 159224 h 26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5469" h="263857">
                <a:moveTo>
                  <a:pt x="0" y="200167"/>
                </a:moveTo>
                <a:cubicBezTo>
                  <a:pt x="40943" y="153537"/>
                  <a:pt x="81887" y="106908"/>
                  <a:pt x="109182" y="104633"/>
                </a:cubicBezTo>
                <a:cubicBezTo>
                  <a:pt x="136478" y="102358"/>
                  <a:pt x="125104" y="161498"/>
                  <a:pt x="163773" y="186519"/>
                </a:cubicBezTo>
                <a:cubicBezTo>
                  <a:pt x="202442" y="211540"/>
                  <a:pt x="297976" y="263857"/>
                  <a:pt x="341194" y="254758"/>
                </a:cubicBezTo>
                <a:cubicBezTo>
                  <a:pt x="384412" y="245659"/>
                  <a:pt x="398060" y="150125"/>
                  <a:pt x="423081" y="131928"/>
                </a:cubicBezTo>
                <a:cubicBezTo>
                  <a:pt x="448102" y="113731"/>
                  <a:pt x="477671" y="163773"/>
                  <a:pt x="491319" y="145576"/>
                </a:cubicBezTo>
                <a:cubicBezTo>
                  <a:pt x="504967" y="127379"/>
                  <a:pt x="473122" y="20471"/>
                  <a:pt x="504967" y="22746"/>
                </a:cubicBezTo>
                <a:cubicBezTo>
                  <a:pt x="536812" y="25021"/>
                  <a:pt x="645994" y="159224"/>
                  <a:pt x="682388" y="159224"/>
                </a:cubicBezTo>
                <a:cubicBezTo>
                  <a:pt x="718782" y="159224"/>
                  <a:pt x="696035" y="45492"/>
                  <a:pt x="723331" y="22746"/>
                </a:cubicBezTo>
                <a:cubicBezTo>
                  <a:pt x="750627" y="0"/>
                  <a:pt x="782471" y="0"/>
                  <a:pt x="846161" y="22746"/>
                </a:cubicBezTo>
                <a:cubicBezTo>
                  <a:pt x="909851" y="45492"/>
                  <a:pt x="1105469" y="159224"/>
                  <a:pt x="1105469" y="159224"/>
                </a:cubicBezTo>
              </a:path>
            </a:pathLst>
          </a:custGeom>
          <a:noFill/>
          <a:ln w="9525" cap="flat" cmpd="sng" algn="ctr">
            <a:solidFill>
              <a:srgbClr val="FF0000"/>
            </a:solidFill>
            <a:prstDash val="solid"/>
            <a:round/>
            <a:headEnd type="none" w="med" len="med"/>
            <a:tailEnd type="none" w="med" len="med"/>
          </a:ln>
          <a:effectLst/>
        </p:spPr>
        <p:txBody>
          <a:bodyPr vert="horz" wrap="square" lIns="192902" tIns="96451" rIns="192902" bIns="96451" numCol="1" rtlCol="0" anchor="t" anchorCtr="0" compatLnSpc="1">
            <a:prstTxWarp prst="textNoShape">
              <a:avLst/>
            </a:prstTxWarp>
          </a:bodyPr>
          <a:lstStyle/>
          <a:p>
            <a:pPr defTabSz="1929018"/>
            <a:endParaRPr lang="en-US" dirty="0"/>
          </a:p>
        </p:txBody>
      </p:sp>
      <p:sp>
        <p:nvSpPr>
          <p:cNvPr id="58" name="TextBox 57"/>
          <p:cNvSpPr txBox="1"/>
          <p:nvPr/>
        </p:nvSpPr>
        <p:spPr>
          <a:xfrm>
            <a:off x="10595704" y="8418620"/>
            <a:ext cx="7055136" cy="969496"/>
          </a:xfrm>
          <a:prstGeom prst="rect">
            <a:avLst/>
          </a:prstGeom>
          <a:noFill/>
        </p:spPr>
        <p:txBody>
          <a:bodyPr wrap="none" rtlCol="0">
            <a:spAutoFit/>
          </a:bodyPr>
          <a:lstStyle/>
          <a:p>
            <a:r>
              <a:rPr lang="en-US" dirty="0">
                <a:solidFill>
                  <a:srgbClr val="FF0000"/>
                </a:solidFill>
              </a:rPr>
              <a:t>Random spike arrival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9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9029" grpId="0"/>
    </p:bld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68340</TotalTime>
  <Words>3741</Words>
  <Application>Microsoft Office PowerPoint</Application>
  <PresentationFormat>自定义</PresentationFormat>
  <Paragraphs>728</Paragraphs>
  <Slides>83</Slides>
  <Notes>77</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83</vt:i4>
      </vt:variant>
    </vt:vector>
  </HeadingPairs>
  <TitlesOfParts>
    <vt:vector size="93" baseType="lpstr">
      <vt:lpstr>HelveticaNeueLT Pro 55 Roman</vt:lpstr>
      <vt:lpstr>微软雅黑</vt:lpstr>
      <vt:lpstr>Arial</vt:lpstr>
      <vt:lpstr>Arial Narrow</vt:lpstr>
      <vt:lpstr>Calibri</vt:lpstr>
      <vt:lpstr>Impact</vt:lpstr>
      <vt:lpstr>Times New Roman</vt:lpstr>
      <vt:lpstr>Verdana</vt:lpstr>
      <vt:lpstr>Thème Office</vt:lpstr>
      <vt:lpstr>Equation</vt:lpstr>
      <vt:lpstr>Neuronal Dynamics: Computational Neuroscience of Single Neurons</vt:lpstr>
      <vt:lpstr> Biological Modeling of Neural Networks</vt:lpstr>
      <vt:lpstr>Neuronal Dynamics – 1.1. Neurons and Synapses/Overview</vt:lpstr>
      <vt:lpstr>Neuronal Dynamics – 1.1. Neurons and Synapses/Overview</vt:lpstr>
      <vt:lpstr>Neuronal Dynamics – 1.1. Neurons and Synapses/Overview</vt:lpstr>
      <vt:lpstr>Neuronal Dynamics – 1.1. Neurons and Synapses/Overview</vt:lpstr>
      <vt:lpstr>Neuronal Dynamics – 1.1. Neurons and Synapses/Overview</vt:lpstr>
      <vt:lpstr>Neuronal Dynamics – 1.1. Neurons and Synapses/Overview</vt:lpstr>
      <vt:lpstr>PowerPoint 演示文稿</vt:lpstr>
      <vt:lpstr>PowerPoint 演示文稿</vt:lpstr>
      <vt:lpstr>Neuronal Dynamics – Quiz 1.1</vt:lpstr>
      <vt:lpstr>Neural Networks and Biological Modeling – 1.1. Overview</vt:lpstr>
      <vt:lpstr>PowerPoint 演示文稿</vt:lpstr>
      <vt:lpstr>Neural Networks and Biological Modeling</vt:lpstr>
      <vt:lpstr>Neuronal Dynamics: Computational Neuroscience of Single Neurons</vt:lpstr>
      <vt:lpstr>Neuronal Dynamics – 1.2. The passive membrane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Neuronal Dynamics: Computational Neuroscience of Single Neurons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Neuronal Dynamics: Computational Neuroscience of Single Neurons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Neuronal Dynamics: Computational Neuroscience of Single Neurons</vt:lpstr>
      <vt:lpstr>Neuronal Dynamics – 1.4. Generalized Integrate-and Fire</vt:lpstr>
      <vt:lpstr>Neuronal Dynamics – 1.4. Leaky Integrate-and Fire revisited</vt:lpstr>
      <vt:lpstr>Neuronal Dynamics – 1.4. Nonlinear Integrate-and Fire</vt:lpstr>
      <vt:lpstr>Neuronal Dynamics – 1.4. Nonlinear Integrate-and Fire</vt:lpstr>
      <vt:lpstr>PowerPoint 演示文稿</vt:lpstr>
      <vt:lpstr>PowerPoint 演示文稿</vt:lpstr>
      <vt:lpstr>PowerPoint 演示文稿</vt:lpstr>
      <vt:lpstr>PowerPoint 演示文稿</vt:lpstr>
      <vt:lpstr>PowerPoint 演示文稿</vt:lpstr>
      <vt:lpstr>Neuronal Dynamics: Computational Neuroscience of Single Neurons</vt:lpstr>
      <vt:lpstr>Neuronal Dynamics – 1.5.How good are integrate-and-fire models?</vt:lpstr>
      <vt:lpstr>Neuronal Dynamics – 1.5.How good are integrate-and-fire models?</vt:lpstr>
      <vt:lpstr>Neuronal Dynamics – 1.5.How good are integrate-and-fire models?</vt:lpstr>
      <vt:lpstr>PowerPoint 演示文稿</vt:lpstr>
      <vt:lpstr>Neuronal Dynamics – 1.5.How good are integrate-and-fire models?</vt:lpstr>
      <vt:lpstr>Neuronal Dynamics – 1.5.How good are integrate-and-fire models?</vt:lpstr>
      <vt:lpstr>Neuronal Dynamics – 1.5.How good are integrate-and-fire models?</vt:lpstr>
      <vt:lpstr>Neural Networks and Biological  - Exercise 3</vt:lpstr>
      <vt:lpstr>Neuronal Dynamics – References and Suggested Reading</vt:lpstr>
    </vt:vector>
  </TitlesOfParts>
  <Company>EPFL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Didier Bonvin</dc:creator>
  <cp:lastModifiedBy>marQuis Saki</cp:lastModifiedBy>
  <cp:revision>1156</cp:revision>
  <cp:lastPrinted>2013-05-07T08:05:56Z</cp:lastPrinted>
  <dcterms:created xsi:type="dcterms:W3CDTF">2011-05-09T14:50:50Z</dcterms:created>
  <dcterms:modified xsi:type="dcterms:W3CDTF">2019-09-22T10:54:09Z</dcterms:modified>
</cp:coreProperties>
</file>